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4"/>
    <p:sldMasterId id="2147483684" r:id="rId5"/>
  </p:sldMasterIdLst>
  <p:sldIdLst>
    <p:sldId id="257" r:id="rId6"/>
    <p:sldId id="264" r:id="rId7"/>
    <p:sldId id="258" r:id="rId8"/>
    <p:sldId id="274" r:id="rId9"/>
    <p:sldId id="275" r:id="rId10"/>
    <p:sldId id="277" r:id="rId11"/>
    <p:sldId id="273" r:id="rId12"/>
    <p:sldId id="278" r:id="rId13"/>
  </p:sldIdLst>
  <p:sldSz cx="9144000" cy="6858000" type="screen4x3"/>
  <p:notesSz cx="6808788" cy="9940925"/>
  <p:defaultTextStyle>
    <a:defPPr>
      <a:defRPr lang="en-US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91" autoAdjust="0"/>
    <p:restoredTop sz="94671"/>
  </p:normalViewPr>
  <p:slideViewPr>
    <p:cSldViewPr snapToGrid="0" snapToObjects="1">
      <p:cViewPr varScale="1">
        <p:scale>
          <a:sx n="73" d="100"/>
          <a:sy n="73" d="100"/>
        </p:scale>
        <p:origin x="11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ront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4000" y="1547790"/>
            <a:ext cx="6421897" cy="1096454"/>
          </a:xfrm>
          <a:prstGeom prst="rect">
            <a:avLst/>
          </a:prstGeom>
        </p:spPr>
        <p:txBody>
          <a:bodyPr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375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here up to two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00" y="3429001"/>
            <a:ext cx="685800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2" name="Picture 2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0380"/>
            <a:ext cx="9157787" cy="9174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C73D448-4B10-5C4D-B4F5-074A5151FF87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897" y="332749"/>
            <a:ext cx="1993103" cy="32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6589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single /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323850" y="947854"/>
            <a:ext cx="8496300" cy="47344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None/>
              <a:tabLst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24000" y="320171"/>
            <a:ext cx="6443026" cy="27776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on one line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EF1427E-F3C0-3F43-96B5-C7D366D8114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2A5D44-CFAA-1745-94C0-C7EED6756264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06984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double /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24000" y="320171"/>
            <a:ext cx="6443026" cy="27776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on one line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4"/>
          </p:nvPr>
        </p:nvSpPr>
        <p:spPr>
          <a:xfrm>
            <a:off x="323999" y="947854"/>
            <a:ext cx="4119706" cy="47344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5"/>
          </p:nvPr>
        </p:nvSpPr>
        <p:spPr>
          <a:xfrm>
            <a:off x="4700295" y="947854"/>
            <a:ext cx="4119706" cy="47344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9B82C4-20BD-1C49-A699-6260C77F7F3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3CA6B3F-1160-E34F-A4CE-A63DD414A939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75939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double /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23999" y="320171"/>
            <a:ext cx="6443026" cy="55553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here that spans across two lines of text like this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quarter" idx="13"/>
          </p:nvPr>
        </p:nvSpPr>
        <p:spPr>
          <a:xfrm>
            <a:off x="4700294" y="1182029"/>
            <a:ext cx="4119856" cy="45003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4"/>
          </p:nvPr>
        </p:nvSpPr>
        <p:spPr>
          <a:xfrm>
            <a:off x="323999" y="1182029"/>
            <a:ext cx="4119706" cy="45003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1D2800-93EB-A846-95C0-899FD7DE6DB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9B0793-A57B-BB43-BFD4-794D60847BDB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74880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slide - double /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24000" y="320171"/>
            <a:ext cx="6443026" cy="27776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on one line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4"/>
          </p:nvPr>
        </p:nvSpPr>
        <p:spPr>
          <a:xfrm>
            <a:off x="323999" y="947854"/>
            <a:ext cx="4119706" cy="47344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5"/>
          </p:nvPr>
        </p:nvSpPr>
        <p:spPr>
          <a:xfrm>
            <a:off x="4700295" y="947854"/>
            <a:ext cx="4119706" cy="4734489"/>
          </a:xfrm>
          <a:prstGeom prst="rect">
            <a:avLst/>
          </a:prstGeom>
          <a:solidFill>
            <a:schemeClr val="accent2"/>
          </a:solidFill>
        </p:spPr>
        <p:txBody>
          <a:bodyPr lIns="180000" tIns="180000" rIns="108000" bIns="1080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6B9D40-492A-274C-BB17-AC08A7517E9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DC67FCB-7767-434C-8E56-0BC52F036A93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6612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slide - double /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23999" y="320171"/>
            <a:ext cx="6443026" cy="55553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here that spans across two lines of text like this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4"/>
          </p:nvPr>
        </p:nvSpPr>
        <p:spPr>
          <a:xfrm>
            <a:off x="323999" y="1182029"/>
            <a:ext cx="4119706" cy="45003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0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5"/>
          </p:nvPr>
        </p:nvSpPr>
        <p:spPr>
          <a:xfrm>
            <a:off x="4700294" y="1182029"/>
            <a:ext cx="4119706" cy="4500314"/>
          </a:xfrm>
          <a:prstGeom prst="rect">
            <a:avLst/>
          </a:prstGeom>
          <a:solidFill>
            <a:schemeClr val="accent2"/>
          </a:solidFill>
        </p:spPr>
        <p:txBody>
          <a:bodyPr lIns="180000" tIns="180000" rIns="108000" bIns="1080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0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FE285C-5BB8-6944-A55B-C92FCE25B8D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135C17E-60DA-CB41-8B75-D0A589D80E2D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9733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 double with image /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24000" y="320171"/>
            <a:ext cx="6443026" cy="27776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on one line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4"/>
          </p:nvPr>
        </p:nvSpPr>
        <p:spPr>
          <a:xfrm>
            <a:off x="323999" y="947854"/>
            <a:ext cx="4119706" cy="47344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702969" y="947591"/>
            <a:ext cx="4117030" cy="473475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75BCF5-5E02-DB40-95CB-5C42C625E08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BB6135-E47D-B447-9B7E-58CE1E96E00B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42927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slide - double with image /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23999" y="320171"/>
            <a:ext cx="6443026" cy="55553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here that spans across two lines of text like this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4"/>
          </p:nvPr>
        </p:nvSpPr>
        <p:spPr>
          <a:xfrm>
            <a:off x="323999" y="1182029"/>
            <a:ext cx="4119706" cy="45003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4702969" y="1182030"/>
            <a:ext cx="4117030" cy="450031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5CA9E0-9261-BA47-A8FC-8365D3CC39D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339D266-0D3D-5647-AAEC-23816336FB26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46340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- double / si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324000" y="320171"/>
            <a:ext cx="6443026" cy="27776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on one line</a:t>
            </a:r>
          </a:p>
        </p:txBody>
      </p:sp>
      <p:sp>
        <p:nvSpPr>
          <p:cNvPr id="18" name="Content Placeholder 7"/>
          <p:cNvSpPr>
            <a:spLocks noGrp="1"/>
          </p:cNvSpPr>
          <p:nvPr>
            <p:ph sz="quarter" idx="15"/>
          </p:nvPr>
        </p:nvSpPr>
        <p:spPr>
          <a:xfrm>
            <a:off x="4630937" y="943820"/>
            <a:ext cx="4189063" cy="2341263"/>
          </a:xfrm>
          <a:prstGeom prst="rect">
            <a:avLst/>
          </a:prstGeom>
          <a:solidFill>
            <a:schemeClr val="bg2"/>
          </a:solidFill>
        </p:spPr>
        <p:txBody>
          <a:bodyPr lIns="180000" tIns="180000" rIns="108000" bIns="1080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6"/>
          </p:nvPr>
        </p:nvSpPr>
        <p:spPr>
          <a:xfrm>
            <a:off x="324000" y="943820"/>
            <a:ext cx="4189063" cy="2341263"/>
          </a:xfrm>
          <a:prstGeom prst="rect">
            <a:avLst/>
          </a:prstGeom>
          <a:solidFill>
            <a:schemeClr val="accent2"/>
          </a:solidFill>
        </p:spPr>
        <p:txBody>
          <a:bodyPr lIns="180000" tIns="180000" rIns="108000" bIns="1080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>
                <a:solidFill>
                  <a:schemeClr val="tx1"/>
                </a:solidFill>
              </a:defRPr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>
                <a:solidFill>
                  <a:schemeClr val="tx1"/>
                </a:solidFill>
              </a:defRPr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>
                <a:solidFill>
                  <a:schemeClr val="tx1"/>
                </a:solidFill>
              </a:defRPr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8"/>
          </p:nvPr>
        </p:nvSpPr>
        <p:spPr>
          <a:xfrm>
            <a:off x="324000" y="3408806"/>
            <a:ext cx="4189063" cy="2341263"/>
          </a:xfrm>
          <a:prstGeom prst="rect">
            <a:avLst/>
          </a:prstGeom>
          <a:solidFill>
            <a:schemeClr val="bg2"/>
          </a:solidFill>
        </p:spPr>
        <p:txBody>
          <a:bodyPr lIns="180000" tIns="180000" rIns="108000" bIns="1080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7"/>
          <p:cNvSpPr>
            <a:spLocks noGrp="1"/>
          </p:cNvSpPr>
          <p:nvPr>
            <p:ph sz="quarter" idx="19"/>
          </p:nvPr>
        </p:nvSpPr>
        <p:spPr>
          <a:xfrm>
            <a:off x="4630937" y="3408806"/>
            <a:ext cx="4189063" cy="2341263"/>
          </a:xfrm>
          <a:prstGeom prst="rect">
            <a:avLst/>
          </a:prstGeom>
          <a:solidFill>
            <a:schemeClr val="accent2"/>
          </a:solidFill>
        </p:spPr>
        <p:txBody>
          <a:bodyPr lIns="180000" tIns="180000" rIns="108000" bIns="10800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>
                <a:solidFill>
                  <a:schemeClr val="tx1"/>
                </a:solidFill>
              </a:defRPr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>
                <a:solidFill>
                  <a:schemeClr val="tx1"/>
                </a:solidFill>
              </a:defRPr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>
                <a:solidFill>
                  <a:schemeClr val="tx1"/>
                </a:solidFill>
              </a:defRPr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DD74053-2D65-F14D-8B32-CA03265605ED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FA9BA0EC-0902-754E-962A-C515D454C6F0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29388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23999" y="320171"/>
            <a:ext cx="6443026" cy="27776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here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A30F21-F345-6B4E-97FB-1268646684F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91873BA-C195-6B41-9B38-16CA1F47B63C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58378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-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323999" y="320171"/>
            <a:ext cx="6443026" cy="27776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here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323850" y="836341"/>
            <a:ext cx="8496300" cy="449951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323998" y="5451600"/>
            <a:ext cx="8496002" cy="2446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9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9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90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1628E42-8F4B-A142-9D4C-C5BF64BF110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5CFBAE2-0F25-704D-B602-5E8A689022AB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7815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White divider slide - cropped thread - co-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00" y="4091168"/>
            <a:ext cx="471663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897" y="332749"/>
            <a:ext cx="1993103" cy="32715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324001" y="1547790"/>
            <a:ext cx="4198808" cy="1644681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37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headline here up to three lines</a:t>
            </a:r>
          </a:p>
        </p:txBody>
      </p:sp>
    </p:spTree>
    <p:extLst>
      <p:ext uri="{BB962C8B-B14F-4D97-AF65-F5344CB8AC3E}">
        <p14:creationId xmlns:p14="http://schemas.microsoft.com/office/powerpoint/2010/main" val="207324492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A4C89E7-FD21-0F41-8A0D-B63890057653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F7AB3A-A283-2D4E-909F-9A5301F498DF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69658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 Cover Slide - Co-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24000" y="1547790"/>
            <a:ext cx="6198244" cy="1096454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3750" baseline="0">
                <a:solidFill>
                  <a:srgbClr val="007937"/>
                </a:solidFill>
              </a:defRPr>
            </a:lvl1pPr>
          </a:lstStyle>
          <a:p>
            <a:r>
              <a:rPr lang="en-US" dirty="0"/>
              <a:t>Click to add headline here up to two lines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4000" y="3429001"/>
            <a:ext cx="685800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4947047" y="363895"/>
            <a:ext cx="1575197" cy="631469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r>
              <a:rPr lang="en-US" dirty="0"/>
              <a:t>Co brand logo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019B7E0-5907-EE4D-B968-166E4BB7FE3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0380"/>
            <a:ext cx="9157787" cy="91744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AC1F626-1789-A14D-8825-1AE7A5B6468D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6897" y="332749"/>
            <a:ext cx="1993103" cy="32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9810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divider slide - primary thread - Co-brand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24001" y="1547791"/>
            <a:ext cx="4248000" cy="78944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2700" baseline="0">
                <a:solidFill>
                  <a:srgbClr val="007937"/>
                </a:solidFill>
              </a:defRPr>
            </a:lvl1pPr>
          </a:lstStyle>
          <a:p>
            <a:r>
              <a:rPr lang="en-US" dirty="0"/>
              <a:t>Click to add headline here up to two lines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24000" y="3003148"/>
            <a:ext cx="471663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>
                <a:solidFill>
                  <a:schemeClr val="tx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 hasCustomPrompt="1"/>
          </p:nvPr>
        </p:nvSpPr>
        <p:spPr>
          <a:xfrm>
            <a:off x="5450901" y="320171"/>
            <a:ext cx="1575197" cy="450882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r>
              <a:rPr lang="en-US" dirty="0"/>
              <a:t>Co brand logo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A934AA1-3292-5449-B71C-9BABAB5511CB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6320F00-3B8C-0C46-83F4-BFBFAA12A5D7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0380"/>
            <a:ext cx="9157787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170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divider - cropped thread - co-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498FC289-3BC3-194C-A679-9FADDDBD2859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50901" y="320171"/>
            <a:ext cx="1575197" cy="450882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r>
              <a:rPr lang="en-US" dirty="0"/>
              <a:t>Co brand logo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F37CE14-5ADE-2D4F-A31E-C6DF0C60F3E3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F764B139-2F35-5B45-8155-CB93FA0C81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4001" y="1547791"/>
            <a:ext cx="4248000" cy="78944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headline here up to two lines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C3597165-4F0F-5A4B-9054-5C7CC660DF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4000" y="3003148"/>
            <a:ext cx="471663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91573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single / double - co-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23999" y="320171"/>
            <a:ext cx="4826500" cy="55553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rgbClr val="007937"/>
                </a:solidFill>
              </a:defRPr>
            </a:lvl1pPr>
          </a:lstStyle>
          <a:p>
            <a:r>
              <a:rPr lang="en-US" dirty="0"/>
              <a:t>Click to add headline here that spans across two lines of text like this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0"/>
          </p:nvPr>
        </p:nvSpPr>
        <p:spPr>
          <a:xfrm>
            <a:off x="323850" y="1182029"/>
            <a:ext cx="8496300" cy="45003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A68151A7-0B13-DD4D-8C0A-3959BFCD32B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50901" y="320171"/>
            <a:ext cx="1575197" cy="450882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r>
              <a:rPr lang="en-US" dirty="0"/>
              <a:t>Co brand logo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46CFFF-AFD6-4841-AC33-D371EF11B425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04933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single / single - co-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323850" y="947854"/>
            <a:ext cx="8496300" cy="47344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24001" y="320171"/>
            <a:ext cx="4880090" cy="27776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rgbClr val="007937"/>
                </a:solidFill>
              </a:defRPr>
            </a:lvl1pPr>
          </a:lstStyle>
          <a:p>
            <a:r>
              <a:rPr lang="en-US" dirty="0"/>
              <a:t>Click to add headline on one line</a:t>
            </a:r>
          </a:p>
        </p:txBody>
      </p:sp>
      <p:sp>
        <p:nvSpPr>
          <p:cNvPr id="11" name="Picture Placeholder 13">
            <a:extLst>
              <a:ext uri="{FF2B5EF4-FFF2-40B4-BE49-F238E27FC236}">
                <a16:creationId xmlns:a16="http://schemas.microsoft.com/office/drawing/2014/main" id="{5FD72915-FD3E-414F-8B32-1750FD79911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50901" y="320171"/>
            <a:ext cx="1575197" cy="450882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r>
              <a:rPr lang="en-US" dirty="0"/>
              <a:t>Co brand logo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B0F26AD-2A72-2B40-8894-0190AEBE21A2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1DB8E26-575C-764F-AF98-8E55E6731337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5168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double / double - co-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23999" y="320171"/>
            <a:ext cx="4826500" cy="55553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rgbClr val="007937"/>
                </a:solidFill>
              </a:defRPr>
            </a:lvl1pPr>
          </a:lstStyle>
          <a:p>
            <a:r>
              <a:rPr lang="en-US" dirty="0"/>
              <a:t>Click to add headline here that spans across two lines of text like this</a:t>
            </a:r>
          </a:p>
        </p:txBody>
      </p:sp>
      <p:sp>
        <p:nvSpPr>
          <p:cNvPr id="7" name="Content Placeholder 7"/>
          <p:cNvSpPr>
            <a:spLocks noGrp="1"/>
          </p:cNvSpPr>
          <p:nvPr>
            <p:ph sz="quarter" idx="13"/>
          </p:nvPr>
        </p:nvSpPr>
        <p:spPr>
          <a:xfrm>
            <a:off x="4657725" y="1182029"/>
            <a:ext cx="4162425" cy="45003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4"/>
          </p:nvPr>
        </p:nvSpPr>
        <p:spPr>
          <a:xfrm>
            <a:off x="323998" y="1182029"/>
            <a:ext cx="4162425" cy="450031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Picture Placeholder 13">
            <a:extLst>
              <a:ext uri="{FF2B5EF4-FFF2-40B4-BE49-F238E27FC236}">
                <a16:creationId xmlns:a16="http://schemas.microsoft.com/office/drawing/2014/main" id="{1AB006DE-1E17-A94E-BB89-E26595E1328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50901" y="320171"/>
            <a:ext cx="1575197" cy="450882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r>
              <a:rPr lang="en-US" dirty="0"/>
              <a:t>Co brand logo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C6809DFD-D2FB-1143-A098-D836BC5B693F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3C0F9E1-DDAC-E644-A551-495B5BF91DF5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35245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- double / sing - co-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324001" y="320171"/>
            <a:ext cx="4880090" cy="27776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rgbClr val="007937"/>
                </a:solidFill>
              </a:defRPr>
            </a:lvl1pPr>
          </a:lstStyle>
          <a:p>
            <a:r>
              <a:rPr lang="en-US" dirty="0"/>
              <a:t>Click to add headline on one line</a:t>
            </a:r>
          </a:p>
        </p:txBody>
      </p:sp>
      <p:sp>
        <p:nvSpPr>
          <p:cNvPr id="11" name="Content Placeholder 7"/>
          <p:cNvSpPr>
            <a:spLocks noGrp="1"/>
          </p:cNvSpPr>
          <p:nvPr>
            <p:ph sz="quarter" idx="13"/>
          </p:nvPr>
        </p:nvSpPr>
        <p:spPr>
          <a:xfrm>
            <a:off x="4657725" y="947854"/>
            <a:ext cx="4162425" cy="47344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7"/>
          <p:cNvSpPr>
            <a:spLocks noGrp="1"/>
          </p:cNvSpPr>
          <p:nvPr>
            <p:ph sz="quarter" idx="14"/>
          </p:nvPr>
        </p:nvSpPr>
        <p:spPr>
          <a:xfrm>
            <a:off x="323998" y="947854"/>
            <a:ext cx="4162425" cy="473448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Picture Placeholder 13">
            <a:extLst>
              <a:ext uri="{FF2B5EF4-FFF2-40B4-BE49-F238E27FC236}">
                <a16:creationId xmlns:a16="http://schemas.microsoft.com/office/drawing/2014/main" id="{F8C1131F-010D-C648-94CE-B45E0E60CA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50901" y="320171"/>
            <a:ext cx="1575197" cy="450882"/>
          </a:xfrm>
          <a:prstGeom prst="rect">
            <a:avLst/>
          </a:prstGeom>
        </p:spPr>
        <p:txBody>
          <a:bodyPr/>
          <a:lstStyle>
            <a:lvl1pPr>
              <a:defRPr sz="750"/>
            </a:lvl1pPr>
          </a:lstStyle>
          <a:p>
            <a:r>
              <a:rPr lang="en-US" dirty="0"/>
              <a:t>Co brand logo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ADC4944-80E6-844E-BA29-F9995D83F7B4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DE22E33-3C57-5C47-9EF9-F7B53FE4EEAE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089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ite divider slide - primary thr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4001" y="1547791"/>
            <a:ext cx="4248000" cy="78944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27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here up to two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00" y="3003148"/>
            <a:ext cx="471663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>
                <a:solidFill>
                  <a:schemeClr val="tx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92EF57A-5D50-C246-8702-B7F6B98675BE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20380"/>
            <a:ext cx="9157787" cy="91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6482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hite divider slide - cropped thread - co-bra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4001" y="1547791"/>
            <a:ext cx="4248000" cy="78944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headline here up to two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00" y="3003148"/>
            <a:ext cx="471663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9BFB3CA-431B-3C41-95EC-DB2327C1E464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396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lour divider -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4001" y="1547791"/>
            <a:ext cx="4248000" cy="78944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27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headline here up to two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00" y="3003148"/>
            <a:ext cx="471663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>
                <a:solidFill>
                  <a:schemeClr val="tx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B72938B-49DE-7C47-ADEA-CDA42271B53C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03684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lour divider - te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4001" y="1547791"/>
            <a:ext cx="4248000" cy="78944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headline here up to two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00" y="3003148"/>
            <a:ext cx="471663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7" y="320171"/>
            <a:ext cx="1547091" cy="25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2750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lour divider -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4001" y="1547791"/>
            <a:ext cx="4248000" cy="78944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headline here up to two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00" y="3003148"/>
            <a:ext cx="471663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592173-F132-6D4E-A59D-0A610ECEB6A3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7" y="320171"/>
            <a:ext cx="1547091" cy="25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5785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lour divider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3999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24001" y="1547791"/>
            <a:ext cx="4248000" cy="78944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27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headline here up to two lines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4000" y="3003148"/>
            <a:ext cx="4716630" cy="11781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spcAft>
                <a:spcPts val="1125"/>
              </a:spcAft>
              <a:buNone/>
              <a:defRPr sz="1900" kern="1200" spc="0" baseline="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5D6571-D38B-4348-A954-945D56B6F001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7" y="320171"/>
            <a:ext cx="1547091" cy="25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36198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single /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ctrTitle" hasCustomPrompt="1"/>
          </p:nvPr>
        </p:nvSpPr>
        <p:spPr>
          <a:xfrm>
            <a:off x="323999" y="320171"/>
            <a:ext cx="6443026" cy="555537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lnSpc>
                <a:spcPct val="95000"/>
              </a:lnSpc>
              <a:defRPr sz="1900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add headline here that spans across two lines of text like this</a:t>
            </a:r>
          </a:p>
        </p:txBody>
      </p:sp>
      <p:sp>
        <p:nvSpPr>
          <p:cNvPr id="14" name="Content Placeholder 7"/>
          <p:cNvSpPr>
            <a:spLocks noGrp="1"/>
          </p:cNvSpPr>
          <p:nvPr>
            <p:ph sz="quarter" idx="10"/>
          </p:nvPr>
        </p:nvSpPr>
        <p:spPr>
          <a:xfrm>
            <a:off x="323850" y="1182029"/>
            <a:ext cx="8496300" cy="4500314"/>
          </a:xfrm>
          <a:prstGeom prst="rect">
            <a:avLst/>
          </a:prstGeom>
        </p:spPr>
        <p:txBody>
          <a:bodyPr lIns="0" tIns="0" rIns="0" bIns="0"/>
          <a:lstStyle>
            <a:lvl1pPr marL="139304" marR="0" indent="-139304" algn="l" defTabSz="6857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SzTx/>
              <a:buFont typeface="Arial" charset="0"/>
              <a:buChar char="•"/>
              <a:tabLst/>
              <a:defRPr lang="en-US" sz="13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/>
              <a:defRPr sz="1300"/>
            </a:lvl2pPr>
            <a:lvl3pPr marL="27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tabLst>
                <a:tab pos="159544" algn="l"/>
              </a:tabLst>
              <a:defRPr sz="1300"/>
            </a:lvl3pPr>
            <a:lvl4pPr marL="405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4pPr>
            <a:lvl5pPr marL="540000" indent="-135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defRPr sz="115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8A4514F-BBD6-5446-A33B-3B674827D72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909" y="320171"/>
            <a:ext cx="1547091" cy="2570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FDE5999-EAEB-8A4F-A613-17155CC01FC7}"/>
              </a:ext>
            </a:extLst>
          </p:cNvPr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82538"/>
            <a:ext cx="9157787" cy="775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349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603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5727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alid.org.uk/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4000" y="1547790"/>
            <a:ext cx="6421897" cy="1096454"/>
          </a:xfrm>
        </p:spPr>
        <p:txBody>
          <a:bodyPr/>
          <a:lstStyle/>
          <a:p>
            <a:r>
              <a:rPr lang="en-US" dirty="0" smtClean="0"/>
              <a:t>Learning from Lockdown</a:t>
            </a:r>
            <a:br>
              <a:rPr lang="en-US" dirty="0" smtClean="0"/>
            </a:br>
            <a:r>
              <a:rPr lang="en-US" dirty="0" smtClean="0"/>
              <a:t>Workshop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Simon Fuller</a:t>
            </a:r>
          </a:p>
          <a:p>
            <a:r>
              <a:rPr lang="en-US" sz="2400" dirty="0" smtClean="0"/>
              <a:t>Curriculum Manager, Adult Community Learning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385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999" y="616263"/>
            <a:ext cx="6443026" cy="467820"/>
          </a:xfrm>
        </p:spPr>
        <p:txBody>
          <a:bodyPr/>
          <a:lstStyle/>
          <a:p>
            <a:r>
              <a:rPr lang="en-US" sz="3200" dirty="0" smtClean="0"/>
              <a:t>Session Aims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3850" y="1672045"/>
            <a:ext cx="8496300" cy="4010297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To reflect </a:t>
            </a:r>
            <a:r>
              <a:rPr lang="en-GB" sz="2800" dirty="0"/>
              <a:t>on the longer term lessons for adult basic skills from the experience of delivering provision during the pandemic. </a:t>
            </a: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r>
              <a:rPr lang="en-GB" sz="2800" dirty="0" smtClean="0"/>
              <a:t>In </a:t>
            </a:r>
            <a:r>
              <a:rPr lang="en-GB" sz="2800" dirty="0"/>
              <a:t>particular, what aspects would be beneficial to keep or develop further?</a:t>
            </a:r>
          </a:p>
        </p:txBody>
      </p:sp>
    </p:spTree>
    <p:extLst>
      <p:ext uri="{BB962C8B-B14F-4D97-AF65-F5344CB8AC3E}">
        <p14:creationId xmlns:p14="http://schemas.microsoft.com/office/powerpoint/2010/main" val="3051450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24001" y="1153571"/>
            <a:ext cx="4248000" cy="394723"/>
          </a:xfrm>
        </p:spPr>
        <p:txBody>
          <a:bodyPr/>
          <a:lstStyle/>
          <a:p>
            <a:r>
              <a:rPr lang="en-GB" dirty="0" smtClean="0"/>
              <a:t>UK Case Study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type="subTitle" idx="1"/>
          </p:nvPr>
        </p:nvSpPr>
        <p:spPr>
          <a:xfrm>
            <a:off x="323999" y="2107474"/>
            <a:ext cx="8097189" cy="1680753"/>
          </a:xfrm>
        </p:spPr>
        <p:txBody>
          <a:bodyPr>
            <a:noAutofit/>
          </a:bodyPr>
          <a:lstStyle/>
          <a:p>
            <a:r>
              <a:rPr lang="en-US" sz="2400" dirty="0" smtClean="0"/>
              <a:t>In early 2021 Islington ACL were part of a r</a:t>
            </a:r>
            <a:r>
              <a:rPr lang="en-GB" sz="2400" dirty="0" err="1" smtClean="0"/>
              <a:t>esearch</a:t>
            </a:r>
            <a:r>
              <a:rPr lang="en-GB" sz="2400" dirty="0" smtClean="0"/>
              <a:t> project to </a:t>
            </a:r>
            <a:r>
              <a:rPr lang="en-GB" sz="2400" dirty="0"/>
              <a:t>explore ongoing and potential effects of the COVID-19 pandemic on adult learning and education programmes in contrasting contexts of Afghanistan, the Philippines and the UK. </a:t>
            </a:r>
            <a:endParaRPr lang="en-GB" sz="2400" dirty="0" smtClean="0"/>
          </a:p>
          <a:p>
            <a:r>
              <a:rPr lang="en-GB" sz="2400" dirty="0" smtClean="0"/>
              <a:t>This </a:t>
            </a:r>
            <a:r>
              <a:rPr lang="en-GB" sz="2400" dirty="0"/>
              <a:t>project was </a:t>
            </a:r>
            <a:r>
              <a:rPr lang="en-GB" sz="2400" dirty="0" smtClean="0"/>
              <a:t>led </a:t>
            </a:r>
            <a:r>
              <a:rPr lang="en-GB" sz="2400" dirty="0"/>
              <a:t>by BALID (British Association for Literacy in </a:t>
            </a:r>
            <a:r>
              <a:rPr lang="en-GB" sz="2400" dirty="0"/>
              <a:t>Development - Katy </a:t>
            </a:r>
            <a:r>
              <a:rPr lang="en-GB" sz="2400" dirty="0" smtClean="0"/>
              <a:t>Newell-Jones</a:t>
            </a:r>
            <a:r>
              <a:rPr lang="en-GB" sz="2400" dirty="0" smtClean="0"/>
              <a:t>) </a:t>
            </a:r>
          </a:p>
          <a:p>
            <a:r>
              <a:rPr lang="en-GB" sz="2400" dirty="0" err="1" smtClean="0"/>
              <a:t>RaPAL</a:t>
            </a:r>
            <a:r>
              <a:rPr lang="en-GB" sz="2400" dirty="0" smtClean="0"/>
              <a:t> – Tara Furlong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1086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999" y="320171"/>
            <a:ext cx="6443026" cy="409343"/>
          </a:xfrm>
        </p:spPr>
        <p:txBody>
          <a:bodyPr/>
          <a:lstStyle/>
          <a:p>
            <a:r>
              <a:rPr lang="en-US" sz="2800" dirty="0" smtClean="0"/>
              <a:t>Headlines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/>
              <a:t>The findings of this study in the UK suggest that those working in Adult </a:t>
            </a:r>
            <a:r>
              <a:rPr lang="en-GB" sz="2000" dirty="0" smtClean="0"/>
              <a:t>Community Learning in </a:t>
            </a:r>
            <a:r>
              <a:rPr lang="en-GB" sz="2000" dirty="0"/>
              <a:t>Islington feel that the COVID-19 pandemic has had a higher impact on </a:t>
            </a:r>
            <a:r>
              <a:rPr lang="en-GB" sz="2000" dirty="0" smtClean="0"/>
              <a:t>ACL </a:t>
            </a:r>
            <a:r>
              <a:rPr lang="en-GB" sz="2000" dirty="0"/>
              <a:t>than other education sectors. </a:t>
            </a:r>
            <a:endParaRPr lang="en-GB" sz="2000" dirty="0" smtClean="0"/>
          </a:p>
          <a:p>
            <a:endParaRPr lang="en-GB" sz="2000" dirty="0" smtClean="0"/>
          </a:p>
          <a:p>
            <a:r>
              <a:rPr lang="en-GB" sz="2000" dirty="0" smtClean="0"/>
              <a:t>Within ACL, </a:t>
            </a:r>
            <a:r>
              <a:rPr lang="en-GB" sz="2000" dirty="0"/>
              <a:t>the impact of the pandemic has been disproportionately high on the most marginalised </a:t>
            </a:r>
            <a:r>
              <a:rPr lang="en-GB" sz="2000" dirty="0" smtClean="0"/>
              <a:t>ACL learners</a:t>
            </a:r>
            <a:r>
              <a:rPr lang="en-GB" sz="2000" dirty="0"/>
              <a:t>. </a:t>
            </a:r>
            <a:endParaRPr lang="en-GB" sz="2000" dirty="0" smtClean="0"/>
          </a:p>
          <a:p>
            <a:endParaRPr lang="en-GB" sz="2000" dirty="0"/>
          </a:p>
          <a:p>
            <a:r>
              <a:rPr lang="en-GB" sz="2000" dirty="0"/>
              <a:t>The pandemic has highlighted the role of </a:t>
            </a:r>
            <a:r>
              <a:rPr lang="en-GB" sz="2000" dirty="0" smtClean="0"/>
              <a:t>ACL </a:t>
            </a:r>
            <a:r>
              <a:rPr lang="en-GB" sz="2000" dirty="0"/>
              <a:t>as a frontline community service, strengthening the sense of community and providing valuable links between service providers and some of the most marginalised in the community. </a:t>
            </a:r>
          </a:p>
        </p:txBody>
      </p:sp>
    </p:spTree>
    <p:extLst>
      <p:ext uri="{BB962C8B-B14F-4D97-AF65-F5344CB8AC3E}">
        <p14:creationId xmlns:p14="http://schemas.microsoft.com/office/powerpoint/2010/main" val="245112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999" y="320171"/>
            <a:ext cx="6443026" cy="409343"/>
          </a:xfrm>
        </p:spPr>
        <p:txBody>
          <a:bodyPr/>
          <a:lstStyle/>
          <a:p>
            <a:r>
              <a:rPr lang="en-US" sz="2800" dirty="0" smtClean="0"/>
              <a:t>Headlines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000" dirty="0" smtClean="0"/>
              <a:t>The </a:t>
            </a:r>
            <a:r>
              <a:rPr lang="en-GB" sz="2000" dirty="0"/>
              <a:t>COVID-19 pandemic posed a considerable challenge to ALE provision in the UK, disrupting the service and presenting a steep learning curve to tutors, coordinators and managers. Providers of ALE responded quickly with provision converting to online delivery within a couple of </a:t>
            </a:r>
            <a:r>
              <a:rPr lang="en-GB" sz="2000" dirty="0" smtClean="0"/>
              <a:t>weeks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r>
              <a:rPr lang="en-GB" sz="2000" dirty="0"/>
              <a:t>The ACL curriculum was adapted rapidly in response to the COVID-19 pandemic, to address the immediate challenges faced by learners in their lives and livelihoods</a:t>
            </a:r>
            <a:r>
              <a:rPr lang="en-GB" sz="2000" dirty="0" smtClean="0"/>
              <a:t>.</a:t>
            </a:r>
          </a:p>
          <a:p>
            <a:endParaRPr lang="en-US" sz="2000" dirty="0"/>
          </a:p>
          <a:p>
            <a:r>
              <a:rPr lang="en-GB" sz="2000" dirty="0"/>
              <a:t>In the post-pandemic climate, IT is no longer seen as a discrete topic to be studied, but as an essential component of ALE and as a cross-cutting theme, embedded into all provision from entry level onwards.  </a:t>
            </a:r>
          </a:p>
        </p:txBody>
      </p:sp>
    </p:spTree>
    <p:extLst>
      <p:ext uri="{BB962C8B-B14F-4D97-AF65-F5344CB8AC3E}">
        <p14:creationId xmlns:p14="http://schemas.microsoft.com/office/powerpoint/2010/main" val="3114931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999" y="320171"/>
            <a:ext cx="6443026" cy="350865"/>
          </a:xfrm>
        </p:spPr>
        <p:txBody>
          <a:bodyPr/>
          <a:lstStyle/>
          <a:p>
            <a:r>
              <a:rPr lang="en-US" sz="2400" dirty="0" smtClean="0"/>
              <a:t>Since the project…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000" dirty="0" smtClean="0"/>
              <a:t>Some venues have not yet re-opened.</a:t>
            </a:r>
          </a:p>
          <a:p>
            <a:endParaRPr lang="en-US" sz="2000" dirty="0" smtClean="0"/>
          </a:p>
          <a:p>
            <a:r>
              <a:rPr lang="en-US" sz="2000" dirty="0" smtClean="0"/>
              <a:t>Other partner venues are extremely keen to restore services.</a:t>
            </a:r>
          </a:p>
          <a:p>
            <a:endParaRPr lang="en-US" sz="2000" dirty="0" smtClean="0"/>
          </a:p>
          <a:p>
            <a:r>
              <a:rPr lang="en-US" sz="2000" dirty="0" smtClean="0"/>
              <a:t>Some venues have lost capacity as use changes (Children’s Centres in particular).</a:t>
            </a:r>
          </a:p>
          <a:p>
            <a:endParaRPr lang="en-US" sz="2000" dirty="0"/>
          </a:p>
          <a:p>
            <a:r>
              <a:rPr lang="en-US" sz="2000" dirty="0" smtClean="0"/>
              <a:t>Some teachers are very reluctant or unable to return to face to face teaching.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3472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999" y="320171"/>
            <a:ext cx="6443026" cy="350865"/>
          </a:xfrm>
        </p:spPr>
        <p:txBody>
          <a:bodyPr/>
          <a:lstStyle/>
          <a:p>
            <a:r>
              <a:rPr lang="en-US" sz="2400" dirty="0" smtClean="0"/>
              <a:t>Since the project…</a:t>
            </a:r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2000" dirty="0" smtClean="0"/>
              <a:t>Our Digital Skills team is under pressure to keep up with demand.</a:t>
            </a:r>
          </a:p>
          <a:p>
            <a:endParaRPr lang="en-US" sz="2000" dirty="0" smtClean="0"/>
          </a:p>
          <a:p>
            <a:r>
              <a:rPr lang="en-US" sz="2000" dirty="0" smtClean="0"/>
              <a:t>Enrolment broadly in line with 19/20 – although fewer English and </a:t>
            </a:r>
            <a:r>
              <a:rPr lang="en-US" sz="2000" dirty="0" err="1" smtClean="0"/>
              <a:t>maths</a:t>
            </a:r>
            <a:r>
              <a:rPr lang="en-US" sz="2000" dirty="0" smtClean="0"/>
              <a:t> learners than last year.</a:t>
            </a:r>
          </a:p>
          <a:p>
            <a:endParaRPr lang="en-US" sz="2000" dirty="0" smtClean="0"/>
          </a:p>
          <a:p>
            <a:r>
              <a:rPr lang="en-US" sz="2000" dirty="0" smtClean="0"/>
              <a:t>Offering a mix of online and face to face learning but the situation is volatile. Some learners enjoy online, some are adamant they want to return to in-class.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301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324000" y="1801295"/>
            <a:ext cx="8496300" cy="1943392"/>
          </a:xfrm>
        </p:spPr>
        <p:txBody>
          <a:bodyPr/>
          <a:lstStyle/>
          <a:p>
            <a:pPr lvl="1"/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balid.org.uk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pPr lvl="1"/>
            <a:r>
              <a:rPr lang="en-US" sz="2800" dirty="0" smtClean="0"/>
              <a:t>RAPAL Research and Practice in Adult Literacy</a:t>
            </a:r>
          </a:p>
          <a:p>
            <a:pPr lvl="1"/>
            <a:r>
              <a:rPr lang="en-US" sz="2800" dirty="0"/>
              <a:t>https://rapal.org.uk/</a:t>
            </a:r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4000" y="921062"/>
            <a:ext cx="6443026" cy="350865"/>
          </a:xfrm>
        </p:spPr>
        <p:txBody>
          <a:bodyPr/>
          <a:lstStyle/>
          <a:p>
            <a:r>
              <a:rPr lang="en-US" sz="2400" dirty="0" smtClean="0"/>
              <a:t>More information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035119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theme">
  <a:themeElements>
    <a:clrScheme name="ISL">
      <a:dk1>
        <a:srgbClr val="000000"/>
      </a:dk1>
      <a:lt1>
        <a:srgbClr val="FFFFFF"/>
      </a:lt1>
      <a:dk2>
        <a:srgbClr val="007833"/>
      </a:dk2>
      <a:lt2>
        <a:srgbClr val="95C11D"/>
      </a:lt2>
      <a:accent1>
        <a:srgbClr val="4C4C4D"/>
      </a:accent1>
      <a:accent2>
        <a:srgbClr val="EFEFEF"/>
      </a:accent2>
      <a:accent3>
        <a:srgbClr val="00A7A8"/>
      </a:accent3>
      <a:accent4>
        <a:srgbClr val="004996"/>
      </a:accent4>
      <a:accent5>
        <a:srgbClr val="58358A"/>
      </a:accent5>
      <a:accent6>
        <a:srgbClr val="CC1135"/>
      </a:accent6>
      <a:hlink>
        <a:srgbClr val="C82B99"/>
      </a:hlink>
      <a:folHlink>
        <a:srgbClr val="ED7418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-branded">
  <a:themeElements>
    <a:clrScheme name="ISL">
      <a:dk1>
        <a:srgbClr val="000000"/>
      </a:dk1>
      <a:lt1>
        <a:srgbClr val="FFFFFF"/>
      </a:lt1>
      <a:dk2>
        <a:srgbClr val="007833"/>
      </a:dk2>
      <a:lt2>
        <a:srgbClr val="95C11D"/>
      </a:lt2>
      <a:accent1>
        <a:srgbClr val="4C4C4D"/>
      </a:accent1>
      <a:accent2>
        <a:srgbClr val="EFEFEF"/>
      </a:accent2>
      <a:accent3>
        <a:srgbClr val="00A7A8"/>
      </a:accent3>
      <a:accent4>
        <a:srgbClr val="004996"/>
      </a:accent4>
      <a:accent5>
        <a:srgbClr val="58358A"/>
      </a:accent5>
      <a:accent6>
        <a:srgbClr val="CC1135"/>
      </a:accent6>
      <a:hlink>
        <a:srgbClr val="C82B99"/>
      </a:hlink>
      <a:folHlink>
        <a:srgbClr val="ED7418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E8F556492FB2409B3B1066F4E16943" ma:contentTypeVersion="15" ma:contentTypeDescription="Create a new document." ma:contentTypeScope="" ma:versionID="0acd77f7158c623b6ff20289252fdcb6">
  <xsd:schema xmlns:xsd="http://www.w3.org/2001/XMLSchema" xmlns:xs="http://www.w3.org/2001/XMLSchema" xmlns:p="http://schemas.microsoft.com/office/2006/metadata/properties" xmlns:ns2="d4127354-1402-4f1d-ba7f-e03d5a775dfb" xmlns:ns3="051e2176-d33a-49d7-9ec7-03ef78e08925" targetNamespace="http://schemas.microsoft.com/office/2006/metadata/properties" ma:root="true" ma:fieldsID="8c2b47d55acbc68e2c6cea82c23d7a63" ns2:_="" ns3:_="">
    <xsd:import namespace="d4127354-1402-4f1d-ba7f-e03d5a775dfb"/>
    <xsd:import namespace="051e2176-d33a-49d7-9ec7-03ef78e0892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27354-1402-4f1d-ba7f-e03d5a775df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2176-d33a-49d7-9ec7-03ef78e089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4E7698-D2A6-4AE3-A45B-2E572ADA85F7}"/>
</file>

<file path=customXml/itemProps2.xml><?xml version="1.0" encoding="utf-8"?>
<ds:datastoreItem xmlns:ds="http://schemas.openxmlformats.org/officeDocument/2006/customXml" ds:itemID="{C76E1316-627F-47B9-9D37-018625D7D6A6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b60773e1-4c8a-4b5e-9264-da146aa7e453"/>
    <ds:schemaRef ds:uri="85db5a30-5fad-425f-8a9c-73a3a3e53751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50832FF-360C-4750-A3AF-B780D96018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EMB_ISL_PPT_Template_2018_V4</Template>
  <TotalTime>1150</TotalTime>
  <Words>453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Master theme</vt:lpstr>
      <vt:lpstr>Co-branded</vt:lpstr>
      <vt:lpstr>Learning from Lockdown Workshop 2</vt:lpstr>
      <vt:lpstr>Session Aims</vt:lpstr>
      <vt:lpstr>UK Case Study</vt:lpstr>
      <vt:lpstr>Headlines</vt:lpstr>
      <vt:lpstr>Headlines</vt:lpstr>
      <vt:lpstr>Since the project…</vt:lpstr>
      <vt:lpstr>Since the project…</vt:lpstr>
      <vt:lpstr>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standard</dc:title>
  <dc:creator>Ben Clark | Embrace</dc:creator>
  <cp:lastModifiedBy>Fuller, Simon</cp:lastModifiedBy>
  <cp:revision>17</cp:revision>
  <cp:lastPrinted>2021-11-11T09:21:06Z</cp:lastPrinted>
  <dcterms:created xsi:type="dcterms:W3CDTF">2019-02-06T16:13:22Z</dcterms:created>
  <dcterms:modified xsi:type="dcterms:W3CDTF">2021-11-11T09:21:15Z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0x0101003FE8F556492FB2409B3B1066F4E16943</vt:lpwstr>
  </property>
  <property fmtid="{D5CDD505-2E9C-101B-9397-08002B2CF9AE}" pid="3" name="RecordsSeries">
    <vt:lpwstr/>
  </property>
  <property fmtid="{D5CDD505-2E9C-101B-9397-08002B2CF9AE}" pid="4" name="Involved Teams">
    <vt:lpwstr>1528;#Communications Publishing Team|058b8a09-0bcd-451e-8d47-afc69d8be651</vt:lpwstr>
  </property>
  <property fmtid="{D5CDD505-2E9C-101B-9397-08002B2CF9AE}" pid="5" name="Involved TeamsTaxHTField0">
    <vt:lpwstr>Communications Publishing Team|058b8a09-0bcd-451e-8d47-afc69d8be651</vt:lpwstr>
  </property>
  <property fmtid="{D5CDD505-2E9C-101B-9397-08002B2CF9AE}" pid="6" name="c96fb2fb72de4de78ba8fe87aa837b5e">
    <vt:lpwstr>Communications|39e3c23f-dc56-4aba-86a2-372111e6b9b8</vt:lpwstr>
  </property>
  <property fmtid="{D5CDD505-2E9C-101B-9397-08002B2CF9AE}" pid="7" name="FunctionalArea">
    <vt:lpwstr>5;#Communications|39e3c23f-dc56-4aba-86a2-372111e6b9b8</vt:lpwstr>
  </property>
  <property fmtid="{D5CDD505-2E9C-101B-9397-08002B2CF9AE}" pid="8" name="d9988a70b12c4af6a05dcb8874945a04">
    <vt:lpwstr/>
  </property>
  <property fmtid="{D5CDD505-2E9C-101B-9397-08002B2CF9AE}" pid="9" name="SeriesTag">
    <vt:lpwstr/>
  </property>
  <property fmtid="{D5CDD505-2E9C-101B-9397-08002B2CF9AE}" pid="10" name="SubjectTags">
    <vt:lpwstr/>
  </property>
  <property fmtid="{D5CDD505-2E9C-101B-9397-08002B2CF9AE}" pid="11" name="ProtectiveZone">
    <vt:lpwstr>Protected</vt:lpwstr>
  </property>
  <property fmtid="{D5CDD505-2E9C-101B-9397-08002B2CF9AE}" pid="12" name="k2f552cf5a97436692cf62d3beff7eb8">
    <vt:lpwstr/>
  </property>
  <property fmtid="{D5CDD505-2E9C-101B-9397-08002B2CF9AE}" pid="13" name="TaxCatchAll">
    <vt:lpwstr>1528;#Communications Publishing Team|058b8a09-0bcd-451e-8d47-afc69d8be651;#5;#Communications|39e3c23f-dc56-4aba-86a2-372111e6b9b8;#1024;#Staff publication|4e6d5cad-00c5-4f85-b543-5f5c8c16cd07</vt:lpwstr>
  </property>
  <property fmtid="{D5CDD505-2E9C-101B-9397-08002B2CF9AE}" pid="14" name="Owning Team">
    <vt:lpwstr>1528;#Communications Publishing Team|058b8a09-0bcd-451e-8d47-afc69d8be651</vt:lpwstr>
  </property>
  <property fmtid="{D5CDD505-2E9C-101B-9397-08002B2CF9AE}" pid="15" name="Records Type">
    <vt:lpwstr>1024;#Staff publication|4e6d5cad-00c5-4f85-b543-5f5c8c16cd07</vt:lpwstr>
  </property>
  <property fmtid="{D5CDD505-2E9C-101B-9397-08002B2CF9AE}" pid="16" name="Records TypeTaxHTField0">
    <vt:lpwstr>Staff publication|4e6d5cad-00c5-4f85-b543-5f5c8c16cd07</vt:lpwstr>
  </property>
  <property fmtid="{D5CDD505-2E9C-101B-9397-08002B2CF9AE}" pid="17" name="Owning TeamTaxHTField0">
    <vt:lpwstr>Communications Publishing Team|058b8a09-0bcd-451e-8d47-afc69d8be651</vt:lpwstr>
  </property>
  <property fmtid="{D5CDD505-2E9C-101B-9397-08002B2CF9AE}" pid="18" name="g46d15b1ec8c4177bccc4a36f9126eda">
    <vt:lpwstr/>
  </property>
  <property fmtid="{D5CDD505-2E9C-101B-9397-08002B2CF9AE}" pid="19" name="ReferenceDate">
    <vt:filetime>2019-03-14T10:18:48Z</vt:filetime>
  </property>
  <property fmtid="{D5CDD505-2E9C-101B-9397-08002B2CF9AE}" pid="20" name="OriginalFilename">
    <vt:lpwstr>Powerpoint template standard.pptx</vt:lpwstr>
  </property>
</Properties>
</file>