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68" r:id="rId5"/>
    <p:sldId id="256" r:id="rId6"/>
    <p:sldId id="274" r:id="rId7"/>
    <p:sldId id="278" r:id="rId8"/>
    <p:sldId id="279" r:id="rId9"/>
    <p:sldId id="280" r:id="rId10"/>
    <p:sldId id="27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F6C65C"/>
    <a:srgbClr val="A02140"/>
    <a:srgbClr val="5D3754"/>
    <a:srgbClr val="3FBFAD"/>
    <a:srgbClr val="007FA3"/>
    <a:srgbClr val="0035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B7FF78-1323-46C3-B504-A7B36B306ED3}" v="1" dt="2021-11-09T15:16:25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82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8C85A8-40AB-48A0-AAB2-1C2A0C1C6EDD}" type="datetimeFigureOut">
              <a:rPr lang="en-US"/>
              <a:t>11/10/2021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AF7CC-C339-47C4-9F75-9A8DECD6DCF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749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AF7CC-C339-47C4-9F75-9A8DECD6DC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730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AF7CC-C339-47C4-9F75-9A8DECD6DCF8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23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AF7CC-C339-47C4-9F75-9A8DECD6DCF8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853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B901-6FE6-4E09-AFCE-2728F241589F}" type="datetimeFigureOut">
              <a:rPr lang="en-GB" smtClean="0"/>
              <a:pPr/>
              <a:t>10/11/2021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5023-0443-4C71-B939-23B03F5461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B901-6FE6-4E09-AFCE-2728F241589F}" type="datetimeFigureOut">
              <a:rPr lang="en-GB" smtClean="0"/>
              <a:pPr/>
              <a:t>10/11/2021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5023-0443-4C71-B939-23B03F5461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B901-6FE6-4E09-AFCE-2728F241589F}" type="datetimeFigureOut">
              <a:rPr lang="en-GB" smtClean="0"/>
              <a:pPr/>
              <a:t>10/11/2021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5023-0443-4C71-B939-23B03F5461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B901-6FE6-4E09-AFCE-2728F241589F}" type="datetimeFigureOut">
              <a:rPr lang="en-GB" smtClean="0"/>
              <a:pPr/>
              <a:t>10/11/2021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5023-0443-4C71-B939-23B03F5461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B901-6FE6-4E09-AFCE-2728F241589F}" type="datetimeFigureOut">
              <a:rPr lang="en-GB" smtClean="0"/>
              <a:pPr/>
              <a:t>10/11/2021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5023-0443-4C71-B939-23B03F5461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B901-6FE6-4E09-AFCE-2728F241589F}" type="datetimeFigureOut">
              <a:rPr lang="en-GB" smtClean="0"/>
              <a:pPr/>
              <a:t>10/11/2021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5023-0443-4C71-B939-23B03F5461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B901-6FE6-4E09-AFCE-2728F241589F}" type="datetimeFigureOut">
              <a:rPr lang="en-GB" smtClean="0"/>
              <a:pPr/>
              <a:t>10/11/2021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5023-0443-4C71-B939-23B03F5461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B901-6FE6-4E09-AFCE-2728F241589F}" type="datetimeFigureOut">
              <a:rPr lang="en-GB" smtClean="0"/>
              <a:pPr/>
              <a:t>10/11/2021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5023-0443-4C71-B939-23B03F5461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B901-6FE6-4E09-AFCE-2728F241589F}" type="datetimeFigureOut">
              <a:rPr lang="en-GB" smtClean="0"/>
              <a:pPr/>
              <a:t>10/11/2021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5023-0443-4C71-B939-23B03F5461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B901-6FE6-4E09-AFCE-2728F241589F}" type="datetimeFigureOut">
              <a:rPr lang="en-GB" smtClean="0"/>
              <a:pPr/>
              <a:t>10/11/2021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5023-0443-4C71-B939-23B03F5461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B901-6FE6-4E09-AFCE-2728F241589F}" type="datetimeFigureOut">
              <a:rPr lang="en-GB" smtClean="0"/>
              <a:pPr/>
              <a:t>10/11/2021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5023-0443-4C71-B939-23B03F5461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594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7B901-6FE6-4E09-AFCE-2728F241589F}" type="datetimeFigureOut">
              <a:rPr lang="en-GB" smtClean="0"/>
              <a:pPr/>
              <a:t>10/11/2021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65023-0443-4C71-B939-23B03F54616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im.allan\AppData\Local\Microsoft\Windows\Temporary Internet Files\Content.Outlook\EKZ3YZW5\NIACE White 300dpi English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259632" y="1250024"/>
            <a:ext cx="6816798" cy="186514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39552" y="4356393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www.learningandwork.org.uk</a:t>
            </a:r>
          </a:p>
        </p:txBody>
      </p:sp>
      <p:pic>
        <p:nvPicPr>
          <p:cNvPr id="12" name="Picture 11" descr="orange-twitt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16934" y="5229200"/>
            <a:ext cx="414906" cy="34065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11560" y="5076473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GB" sz="320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LearnWorkUK</a:t>
            </a:r>
            <a:endParaRPr lang="en-GB" sz="32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6021288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Use as a holding slide if needed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008" y="980728"/>
            <a:ext cx="8060432" cy="1735788"/>
          </a:xfrm>
        </p:spPr>
        <p:txBody>
          <a:bodyPr>
            <a:noAutofit/>
          </a:bodyPr>
          <a:lstStyle/>
          <a:p>
            <a:r>
              <a:rPr lang="en-GB" sz="4000" b="1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Social Prescribing and Adult Basic Skills</a:t>
            </a:r>
            <a:endParaRPr lang="en-US" dirty="0"/>
          </a:p>
        </p:txBody>
      </p:sp>
      <p:pic>
        <p:nvPicPr>
          <p:cNvPr id="1026" name="Picture 2" descr="C:\Users\tim.allan\AppData\Local\Microsoft\Windows\Temporary Internet Files\Content.Outlook\EKZ3YZW5\NIACE White 300dpi English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580112" y="5990843"/>
            <a:ext cx="2912139" cy="46249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39552" y="4788441"/>
            <a:ext cx="4248472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1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Kathryn James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9363" y="3501008"/>
            <a:ext cx="7992888" cy="10772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en-GB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GB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95536" y="980728"/>
            <a:ext cx="82809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39552" y="5589240"/>
            <a:ext cx="82809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539552" y="6093296"/>
            <a:ext cx="82809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0B6EDA44-71E5-45CE-818C-261743A6AE0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456" y="6291155"/>
            <a:ext cx="2123016" cy="337168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E1848C43-FC20-4446-A184-F97F68613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b="1" dirty="0">
                <a:latin typeface="Arial"/>
                <a:ea typeface="Arial Unicode MS"/>
                <a:cs typeface="Arial"/>
              </a:rPr>
              <a:t>Basic skills and health and wellbeing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C60D4-BA3D-451C-A5D9-0B04C87A4C3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A38E59-2BFB-4441-AD07-94E4A0F70F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63162" y="1470934"/>
            <a:ext cx="1823638" cy="4655230"/>
          </a:xfrm>
        </p:spPr>
        <p:txBody>
          <a:bodyPr>
            <a:normAutofit lnSpcReduction="10000"/>
          </a:bodyPr>
          <a:lstStyle/>
          <a:p>
            <a:r>
              <a:rPr lang="en-GB" sz="2000" dirty="0"/>
              <a:t>43% adults aged 18-65 do not have adequate literacy skills to understand health information</a:t>
            </a:r>
          </a:p>
          <a:p>
            <a:r>
              <a:rPr lang="en-GB" sz="2000" dirty="0"/>
              <a:t>65% adults not proficient in English report in good health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EEBD2DF-A1D5-46EB-BBDB-BB179D29C4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801138"/>
              </p:ext>
            </p:extLst>
          </p:nvPr>
        </p:nvGraphicFramePr>
        <p:xfrm>
          <a:off x="539552" y="1582629"/>
          <a:ext cx="6241258" cy="4414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246">
                  <a:extLst>
                    <a:ext uri="{9D8B030D-6E8A-4147-A177-3AD203B41FA5}">
                      <a16:colId xmlns:a16="http://schemas.microsoft.com/office/drawing/2014/main" val="1492311124"/>
                    </a:ext>
                  </a:extLst>
                </a:gridCol>
                <a:gridCol w="4616012">
                  <a:extLst>
                    <a:ext uri="{9D8B030D-6E8A-4147-A177-3AD203B41FA5}">
                      <a16:colId xmlns:a16="http://schemas.microsoft.com/office/drawing/2014/main" val="4000849409"/>
                    </a:ext>
                  </a:extLst>
                </a:gridCol>
              </a:tblGrid>
              <a:tr h="1367740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Health literacy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Ability to read and find out about health online.</a:t>
                      </a:r>
                    </a:p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Ability to read and understand information on medication – dosage and side effects.</a:t>
                      </a:r>
                    </a:p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For yourself and others.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757885"/>
                  </a:ext>
                </a:extLst>
              </a:tr>
              <a:tr h="1111288">
                <a:tc>
                  <a:txBody>
                    <a:bodyPr/>
                    <a:lstStyle/>
                    <a:p>
                      <a:r>
                        <a:rPr lang="en-GB" sz="1600" dirty="0"/>
                        <a:t>Friendship and social connectedness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Meeting new people. Feeling less lonely. Sharing worries and having someone who cares.  Fun and interaction. Giving to other people.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414699"/>
                  </a:ext>
                </a:extLst>
              </a:tr>
              <a:tr h="1111288">
                <a:tc>
                  <a:txBody>
                    <a:bodyPr/>
                    <a:lstStyle/>
                    <a:p>
                      <a:r>
                        <a:rPr lang="en-GB" sz="1600" dirty="0"/>
                        <a:t>Control and autonomy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Belief in how competent we are. Accessing information on rights and entitlements. Knowing when you have been treated fairly. Privacy.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071132"/>
                  </a:ext>
                </a:extLst>
              </a:tr>
              <a:tr h="823952">
                <a:tc>
                  <a:txBody>
                    <a:bodyPr/>
                    <a:lstStyle/>
                    <a:p>
                      <a:r>
                        <a:rPr lang="en-GB" sz="1600" dirty="0"/>
                        <a:t>Hope, aspirations and opportunities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Employment and prospects, being able to provide for others. Travel. Follow up on interests.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0771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2170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04871-A44C-4860-9E8B-64AA9C808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is social prescribing?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A29B1-FAFB-4794-89A8-A054A80FB5A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Link workers:</a:t>
            </a:r>
          </a:p>
          <a:p>
            <a:r>
              <a:rPr lang="en-GB" dirty="0"/>
              <a:t>Connect people to activities that will make a difference</a:t>
            </a:r>
          </a:p>
          <a:p>
            <a:r>
              <a:rPr lang="en-GB" dirty="0"/>
              <a:t>Help people find a sense of purpose and enjoyment</a:t>
            </a:r>
          </a:p>
          <a:p>
            <a:r>
              <a:rPr lang="en-GB" dirty="0"/>
              <a:t>Work in partnership in the community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BFABFC-55D6-44DE-AB5A-015038FE109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Challenges:</a:t>
            </a:r>
          </a:p>
          <a:p>
            <a:r>
              <a:rPr lang="en-GB" dirty="0"/>
              <a:t>May need to address essential matters – housing, finance</a:t>
            </a:r>
          </a:p>
          <a:p>
            <a:r>
              <a:rPr lang="en-GB" dirty="0"/>
              <a:t>Work with people for 6 weeks</a:t>
            </a:r>
          </a:p>
          <a:p>
            <a:r>
              <a:rPr lang="en-GB" dirty="0"/>
              <a:t>May have limited understanding of adult education</a:t>
            </a:r>
          </a:p>
        </p:txBody>
      </p:sp>
    </p:spTree>
    <p:extLst>
      <p:ext uri="{BB962C8B-B14F-4D97-AF65-F5344CB8AC3E}">
        <p14:creationId xmlns:p14="http://schemas.microsoft.com/office/powerpoint/2010/main" val="3851718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CF3D7-2EFB-445B-9F34-9DFEBBA08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Building partnerships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F8CD6-7AD6-4531-92F6-FED749E8F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Making the initial connection – meetings, visits, information</a:t>
            </a:r>
            <a:r>
              <a:rPr lang="en-GB"/>
              <a:t>. </a:t>
            </a:r>
            <a:endParaRPr lang="en-GB" dirty="0"/>
          </a:p>
          <a:p>
            <a:r>
              <a:rPr lang="en-GB" dirty="0"/>
              <a:t>Think about what those services need – what can you offer</a:t>
            </a:r>
          </a:p>
          <a:p>
            <a:r>
              <a:rPr lang="en-GB" dirty="0"/>
              <a:t>Allocate resources – time, people and train staff</a:t>
            </a:r>
          </a:p>
          <a:p>
            <a:r>
              <a:rPr lang="en-GB" dirty="0"/>
              <a:t>Takes time – aligning organisational values, building trust, creating shared ways of working</a:t>
            </a:r>
          </a:p>
          <a:p>
            <a:r>
              <a:rPr lang="en-GB" dirty="0"/>
              <a:t>Measuring outcomes and ways to share data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6884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2D330-C682-4338-BB4B-EDAD6A961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CEFD3-6E04-4104-87BE-79C1FFEBEB8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Wellbeing courses – mindfulness, dealing with anxiety, exercise etc (10 practical ways to live a happier life)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Outside courses – gardening, walking etc (Plants lovers walk in the local park)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Online and digital courses and lunch time talks</a:t>
            </a:r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1E5ECD-B21D-4852-A01B-23D4331374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Co-creation and co-delivery of courses – health professionals input into courses</a:t>
            </a:r>
          </a:p>
          <a:p>
            <a:r>
              <a:rPr lang="en-GB" dirty="0"/>
              <a:t>Health professionals enrol on courses</a:t>
            </a:r>
          </a:p>
          <a:p>
            <a:r>
              <a:rPr lang="en-GB" dirty="0"/>
              <a:t>Refresher courses – learners come back to refresh learning, share successes</a:t>
            </a:r>
          </a:p>
          <a:p>
            <a:r>
              <a:rPr lang="en-GB" dirty="0"/>
              <a:t>Learners act as buddies and mentors</a:t>
            </a:r>
          </a:p>
          <a:p>
            <a:r>
              <a:rPr lang="en-GB" dirty="0"/>
              <a:t>Embedding literacy and numeracy into wellbeing courses</a:t>
            </a:r>
          </a:p>
          <a:p>
            <a:r>
              <a:rPr lang="en-GB" dirty="0"/>
              <a:t>Creating progression routes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613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544016" y="1916832"/>
            <a:ext cx="8060432" cy="2232248"/>
          </a:xfrm>
        </p:spPr>
        <p:txBody>
          <a:bodyPr>
            <a:noAutofit/>
          </a:bodyPr>
          <a:lstStyle/>
          <a:p>
            <a:r>
              <a:rPr lang="en-GB" sz="5000" b="1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Discussion and questions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39552" y="6093296"/>
            <a:ext cx="82809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tim.allan\AppData\Local\Microsoft\Windows\Temporary Internet Files\Content.Outlook\EKZ3YZW5\NIACE White 300dpi English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660232" y="6260184"/>
            <a:ext cx="2123016" cy="337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26294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E8F556492FB2409B3B1066F4E16943" ma:contentTypeVersion="15" ma:contentTypeDescription="Create a new document." ma:contentTypeScope="" ma:versionID="0acd77f7158c623b6ff20289252fdcb6">
  <xsd:schema xmlns:xsd="http://www.w3.org/2001/XMLSchema" xmlns:xs="http://www.w3.org/2001/XMLSchema" xmlns:p="http://schemas.microsoft.com/office/2006/metadata/properties" xmlns:ns2="d4127354-1402-4f1d-ba7f-e03d5a775dfb" xmlns:ns3="051e2176-d33a-49d7-9ec7-03ef78e08925" targetNamespace="http://schemas.microsoft.com/office/2006/metadata/properties" ma:root="true" ma:fieldsID="8c2b47d55acbc68e2c6cea82c23d7a63" ns2:_="" ns3:_="">
    <xsd:import namespace="d4127354-1402-4f1d-ba7f-e03d5a775dfb"/>
    <xsd:import namespace="051e2176-d33a-49d7-9ec7-03ef78e0892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127354-1402-4f1d-ba7f-e03d5a775df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e2176-d33a-49d7-9ec7-03ef78e089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FE0B99C-E4F7-4117-A05E-D8C10DB2466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379C4C9-26E4-44D3-AF65-9ABAC42B83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694D8C-E1BD-4E68-8CD0-B5192789E8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127354-1402-4f1d-ba7f-e03d5a775dfb"/>
    <ds:schemaRef ds:uri="051e2176-d33a-49d7-9ec7-03ef78e089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375</Words>
  <Application>Microsoft Office PowerPoint</Application>
  <PresentationFormat>On-screen Show (4:3)</PresentationFormat>
  <Paragraphs>49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Social Prescribing and Adult Basic Skills</vt:lpstr>
      <vt:lpstr>Basic skills and health and wellbeing</vt:lpstr>
      <vt:lpstr>What is social prescribing?</vt:lpstr>
      <vt:lpstr>Building partnerships</vt:lpstr>
      <vt:lpstr>What works</vt:lpstr>
      <vt:lpstr>Discussion and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kathryn james</cp:lastModifiedBy>
  <cp:revision>6</cp:revision>
  <dcterms:modified xsi:type="dcterms:W3CDTF">2021-11-10T13:07:24Z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0x0101003FE8F556492FB2409B3B1066F4E16943</vt:lpwstr>
  </property>
</Properties>
</file>