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506" r:id="rId2"/>
    <p:sldId id="502" r:id="rId3"/>
    <p:sldId id="503" r:id="rId4"/>
    <p:sldId id="50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4" autoAdjust="0"/>
    <p:restoredTop sz="69565" autoAdjust="0"/>
  </p:normalViewPr>
  <p:slideViewPr>
    <p:cSldViewPr snapToGrid="0">
      <p:cViewPr varScale="1">
        <p:scale>
          <a:sx n="75" d="100"/>
          <a:sy n="75" d="100"/>
        </p:scale>
        <p:origin x="18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6D61-2294-4E50-A35B-337C19301DD7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69B16-6FBA-4FD5-B499-1738CB18E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3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- Good basic skills have huge benefits – increased employment, progression to further learning and wider social outcomes.</a:t>
            </a:r>
          </a:p>
          <a:p>
            <a:endParaRPr lang="en-GB" dirty="0"/>
          </a:p>
          <a:p>
            <a:r>
              <a:rPr lang="en-GB" dirty="0"/>
              <a:t> - 9 million adults have low basic skills in literacy and/or numeracy</a:t>
            </a:r>
          </a:p>
          <a:p>
            <a:endParaRPr lang="en-GB" dirty="0"/>
          </a:p>
          <a:p>
            <a:r>
              <a:rPr lang="en-GB" dirty="0"/>
              <a:t> - participation is down 63% in English and 62% in maths – and in all MCA areas.</a:t>
            </a:r>
          </a:p>
          <a:p>
            <a:r>
              <a:rPr lang="en-GB" dirty="0"/>
              <a:t> - AEB funding has more than halved between 2011 – 12 and 2019 – 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69B16-6FBA-4FD5-B499-1738CB18EE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Twenty years on from the government’s original Skills for Life strategy for improving adult literacy and numeracy skills, one in five adults across England have low literacy and/or numeracy, equating to nine million people.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 the same time, participation in English, maths, and ESOL learning has fallen 60 per cent over the last decade.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this context, the 2021 survey included two questions exploring adults’ awareness of free English and maths courses in England and factors that would encourage take up of these courses.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Just over two in five respondents (43 per cent) are aware of the availability of these courses.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1D464-E093-4AD4-915C-DA8A3DC5A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9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Adults who are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least likely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be aware of the availability of free English and maths courses include: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Adults who left full-time education earlier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Adults with lower-level qualifications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Adults who have not engaged in learning recently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These findings suggest that those who may benefit most from free English and maths provision – that is, those furthest away from learning and with no formal qualifications – are the least likely to be aware that such provision is available.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1D464-E093-4AD4-915C-DA8A3DC5A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46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Respondents were asked what would encourage them to take up a free course to improve their English and maths skills.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Flexibility to fit learning around other commitments emerges as a key motivating factor – with around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one in five adults saying that they would be encouraged to take up a course if it were delivered entirely online or if course times were flexible to fit around work or family commitments.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Other factors commonly cited include a course location close to their home or work (16 per cent) and understanding how the course would benefit them personally (15 per cent).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Two in five respondents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(40 per cent) indicated that none of the options listed would encourage them to take up a free English or maths course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Respondents who left full-time education aged 16 or below, who left school without GCSEs/O Levels, and who have not engaged in learning in the last three years are all more likely than the sample average to indicate that nothing would encourage them to take up a free English or maths course.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suggests that there is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need to proactively promote the benefits of English and maths learning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and to take a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targeted approach to reach those who are least likely to seek opportunities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themselves.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1D464-E093-4AD4-915C-DA8A3DC5A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1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5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4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9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2FD407D-F8D5-40FB-8DA1-00E0727D736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tim.allan\AppData\Local\Microsoft\Windows\Temporary Internet Files\Content.Outlook\EKZ3YZW5\NIACE White 300dpi English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933898" y="6272092"/>
            <a:ext cx="2730721" cy="32526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623392" y="6093296"/>
            <a:ext cx="110412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3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7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7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5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B901-6FE6-4E09-AFCE-2728F241589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5023-0443-4C71-B939-23B03F5461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7C47A-3D7E-4558-BFAE-7C3BDA09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62" y="269936"/>
            <a:ext cx="8410810" cy="6318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927FD-CFE8-4AE0-832A-A6CB2B823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7" y="4167153"/>
            <a:ext cx="2984813" cy="2122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9D6A15-F551-45A2-BCF0-87077F57DE8C}"/>
              </a:ext>
            </a:extLst>
          </p:cNvPr>
          <p:cNvSpPr txBox="1">
            <a:spLocks/>
          </p:cNvSpPr>
          <p:nvPr/>
        </p:nvSpPr>
        <p:spPr>
          <a:xfrm>
            <a:off x="402567" y="618147"/>
            <a:ext cx="2984813" cy="35490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Getting the Basics Right: The Case for Action on Adult Basic Skills</a:t>
            </a:r>
          </a:p>
        </p:txBody>
      </p:sp>
    </p:spTree>
    <p:extLst>
      <p:ext uri="{BB962C8B-B14F-4D97-AF65-F5344CB8AC3E}">
        <p14:creationId xmlns:p14="http://schemas.microsoft.com/office/powerpoint/2010/main" val="327893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83A694-D7F5-4259-BF97-EB9A9394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47" y="270259"/>
            <a:ext cx="10125981" cy="1044974"/>
          </a:xfrm>
        </p:spPr>
        <p:txBody>
          <a:bodyPr>
            <a:noAutofit/>
          </a:bodyPr>
          <a:lstStyle/>
          <a:p>
            <a:r>
              <a:rPr lang="en-GB" sz="2400" b="1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</a:rPr>
              <a:t>Adult Participation in Learning Survey 2021: Basic Skills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999DF-8A98-41E3-8DE8-BF7CB6985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2"/>
          <a:stretch/>
        </p:blipFill>
        <p:spPr>
          <a:xfrm>
            <a:off x="1885933" y="970158"/>
            <a:ext cx="8807407" cy="4917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87DDF7-EBA2-4E95-97CA-052856D1B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36" y="2161174"/>
            <a:ext cx="1921597" cy="2723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4967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B622B-D58F-4008-81B1-8DB0EBDCA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7"/>
          <a:stretch/>
        </p:blipFill>
        <p:spPr>
          <a:xfrm>
            <a:off x="337624" y="534572"/>
            <a:ext cx="11559719" cy="55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456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255551"/>
            <a:ext cx="8229600" cy="1044974"/>
          </a:xfrm>
        </p:spPr>
        <p:txBody>
          <a:bodyPr>
            <a:noAutofit/>
          </a:bodyPr>
          <a:lstStyle/>
          <a:p>
            <a:r>
              <a:rPr lang="en-GB" sz="2400" b="1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</a:rPr>
              <a:t>Engaging Adults in Basic Skills Learning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0ED0B37-E6B8-4342-A326-8CC33F128F09}"/>
              </a:ext>
            </a:extLst>
          </p:cNvPr>
          <p:cNvSpPr/>
          <p:nvPr/>
        </p:nvSpPr>
        <p:spPr>
          <a:xfrm>
            <a:off x="6412282" y="3723405"/>
            <a:ext cx="3419606" cy="1747140"/>
          </a:xfrm>
          <a:prstGeom prst="wedgeRoundRectCallout">
            <a:avLst/>
          </a:prstGeom>
          <a:solidFill>
            <a:srgbClr val="A02140"/>
          </a:solidFill>
          <a:ln>
            <a:solidFill>
              <a:srgbClr val="A02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how the course would benefit me personally</a:t>
            </a:r>
          </a:p>
          <a:p>
            <a:pPr>
              <a:defRPr/>
            </a:pP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B436732-D175-44F6-9F50-98F3B36F144B}"/>
              </a:ext>
            </a:extLst>
          </p:cNvPr>
          <p:cNvSpPr/>
          <p:nvPr/>
        </p:nvSpPr>
        <p:spPr>
          <a:xfrm>
            <a:off x="1711890" y="3723404"/>
            <a:ext cx="3419607" cy="1747140"/>
          </a:xfrm>
          <a:prstGeom prst="wedgeRoundRectCallout">
            <a:avLst/>
          </a:prstGeom>
          <a:solidFill>
            <a:srgbClr val="EE7E3B"/>
          </a:solidFill>
          <a:ln>
            <a:solidFill>
              <a:srgbClr val="EE7E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course location close to home or work</a:t>
            </a:r>
          </a:p>
          <a:p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40C1558-1F99-4DA0-80B3-0FD109853808}"/>
              </a:ext>
            </a:extLst>
          </p:cNvPr>
          <p:cNvSpPr/>
          <p:nvPr/>
        </p:nvSpPr>
        <p:spPr>
          <a:xfrm>
            <a:off x="1711890" y="1300526"/>
            <a:ext cx="3419607" cy="1747141"/>
          </a:xfrm>
          <a:prstGeom prst="wedgeRoundRectCallout">
            <a:avLst/>
          </a:prstGeom>
          <a:solidFill>
            <a:srgbClr val="5D3754"/>
          </a:solidFill>
          <a:ln>
            <a:solidFill>
              <a:srgbClr val="5D3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to take the course entirely online</a:t>
            </a:r>
          </a:p>
          <a:p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BCD0CF9-99E2-481A-A5DE-B79BFE5BAB8B}"/>
              </a:ext>
            </a:extLst>
          </p:cNvPr>
          <p:cNvSpPr/>
          <p:nvPr/>
        </p:nvSpPr>
        <p:spPr>
          <a:xfrm>
            <a:off x="6412282" y="1300525"/>
            <a:ext cx="3419607" cy="1931190"/>
          </a:xfrm>
          <a:prstGeom prst="wedgeRoundRectCallout">
            <a:avLst/>
          </a:prstGeom>
          <a:solidFill>
            <a:srgbClr val="264C59"/>
          </a:solidFill>
          <a:ln>
            <a:solidFill>
              <a:srgbClr val="264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course times to fit around work or family</a:t>
            </a:r>
          </a:p>
          <a:p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pic>
        <p:nvPicPr>
          <p:cNvPr id="3" name="Graphic 2" descr="Remote learning math outline">
            <a:extLst>
              <a:ext uri="{FF2B5EF4-FFF2-40B4-BE49-F238E27FC236}">
                <a16:creationId xmlns:a16="http://schemas.microsoft.com/office/drawing/2014/main" id="{145F4576-2B5C-4F42-87BC-1DD167E30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9352" y="2098124"/>
            <a:ext cx="914400" cy="914400"/>
          </a:xfrm>
          <a:prstGeom prst="rect">
            <a:avLst/>
          </a:prstGeom>
        </p:spPr>
      </p:pic>
      <p:pic>
        <p:nvPicPr>
          <p:cNvPr id="5" name="Graphic 4" descr="Spinning Plates outline">
            <a:extLst>
              <a:ext uri="{FF2B5EF4-FFF2-40B4-BE49-F238E27FC236}">
                <a16:creationId xmlns:a16="http://schemas.microsoft.com/office/drawing/2014/main" id="{9F78E21C-9A93-44B7-831D-A61AA174C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7634" y="2317315"/>
            <a:ext cx="914400" cy="914400"/>
          </a:xfrm>
          <a:prstGeom prst="rect">
            <a:avLst/>
          </a:prstGeom>
        </p:spPr>
      </p:pic>
      <p:pic>
        <p:nvPicPr>
          <p:cNvPr id="10" name="Graphic 9" descr="House outline">
            <a:extLst>
              <a:ext uri="{FF2B5EF4-FFF2-40B4-BE49-F238E27FC236}">
                <a16:creationId xmlns:a16="http://schemas.microsoft.com/office/drawing/2014/main" id="{F3400617-61D3-4D30-BB53-9F9691947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5572" y="4496694"/>
            <a:ext cx="914400" cy="914400"/>
          </a:xfrm>
          <a:prstGeom prst="rect">
            <a:avLst/>
          </a:prstGeom>
        </p:spPr>
      </p:pic>
      <p:pic>
        <p:nvPicPr>
          <p:cNvPr id="18" name="Graphic 17" descr="Aspiration outline">
            <a:extLst>
              <a:ext uri="{FF2B5EF4-FFF2-40B4-BE49-F238E27FC236}">
                <a16:creationId xmlns:a16="http://schemas.microsoft.com/office/drawing/2014/main" id="{518C455E-28B1-4C66-A796-B971027C1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17488" y="44966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776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8F556492FB2409B3B1066F4E16943" ma:contentTypeVersion="15" ma:contentTypeDescription="Create a new document." ma:contentTypeScope="" ma:versionID="0acd77f7158c623b6ff20289252fdcb6">
  <xsd:schema xmlns:xsd="http://www.w3.org/2001/XMLSchema" xmlns:xs="http://www.w3.org/2001/XMLSchema" xmlns:p="http://schemas.microsoft.com/office/2006/metadata/properties" xmlns:ns2="d4127354-1402-4f1d-ba7f-e03d5a775dfb" xmlns:ns3="051e2176-d33a-49d7-9ec7-03ef78e08925" targetNamespace="http://schemas.microsoft.com/office/2006/metadata/properties" ma:root="true" ma:fieldsID="8c2b47d55acbc68e2c6cea82c23d7a63" ns2:_="" ns3:_="">
    <xsd:import namespace="d4127354-1402-4f1d-ba7f-e03d5a775dfb"/>
    <xsd:import namespace="051e2176-d33a-49d7-9ec7-03ef78e089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27354-1402-4f1d-ba7f-e03d5a77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e2176-d33a-49d7-9ec7-03ef78e08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CAC5A1-56A9-459A-818E-A9D6A7578579}"/>
</file>

<file path=customXml/itemProps2.xml><?xml version="1.0" encoding="utf-8"?>
<ds:datastoreItem xmlns:ds="http://schemas.openxmlformats.org/officeDocument/2006/customXml" ds:itemID="{135DB493-BF1F-4C02-9F87-83DF93E9304F}"/>
</file>

<file path=customXml/itemProps3.xml><?xml version="1.0" encoding="utf-8"?>
<ds:datastoreItem xmlns:ds="http://schemas.openxmlformats.org/officeDocument/2006/customXml" ds:itemID="{C00F44EB-DE23-4A0A-9CCB-DCDFDC865820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573</Words>
  <Application>Microsoft Office PowerPoint</Application>
  <PresentationFormat>Widescreen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1_Office Theme</vt:lpstr>
      <vt:lpstr>PowerPoint Presentation</vt:lpstr>
      <vt:lpstr>Adult Participation in Learning Survey 2021: Basic Skills Learning</vt:lpstr>
      <vt:lpstr>PowerPoint Presentation</vt:lpstr>
      <vt:lpstr>Engaging Adults in Basic Skills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Stevenson</dc:creator>
  <cp:lastModifiedBy>Alex Stevenson</cp:lastModifiedBy>
  <cp:revision>8</cp:revision>
  <dcterms:created xsi:type="dcterms:W3CDTF">2021-11-09T09:21:04Z</dcterms:created>
  <dcterms:modified xsi:type="dcterms:W3CDTF">2021-11-09T14:51:44Z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0x0101003FE8F556492FB2409B3B1066F4E16943</vt:lpwstr>
  </property>
</Properties>
</file>