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  <p:sldMasterId id="2147483756" r:id="rId5"/>
  </p:sldMasterIdLst>
  <p:notesMasterIdLst>
    <p:notesMasterId r:id="rId20"/>
  </p:notesMasterIdLst>
  <p:sldIdLst>
    <p:sldId id="280" r:id="rId6"/>
    <p:sldId id="5000" r:id="rId7"/>
    <p:sldId id="264" r:id="rId8"/>
    <p:sldId id="5001" r:id="rId9"/>
    <p:sldId id="5002" r:id="rId10"/>
    <p:sldId id="5004" r:id="rId11"/>
    <p:sldId id="4994" r:id="rId12"/>
    <p:sldId id="257" r:id="rId13"/>
    <p:sldId id="4995" r:id="rId14"/>
    <p:sldId id="259" r:id="rId15"/>
    <p:sldId id="260" r:id="rId16"/>
    <p:sldId id="261" r:id="rId17"/>
    <p:sldId id="262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E3B"/>
    <a:srgbClr val="264C59"/>
    <a:srgbClr val="0052A0"/>
    <a:srgbClr val="9F2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BE1277-31B3-4DE2-95F5-B8CD294FCC19}" v="27" dt="2019-07-05T09:56:42.4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isin Sheehy" userId="3805295e-2340-4779-bf86-696006b324ea" providerId="ADAL" clId="{92BE1277-31B3-4DE2-95F5-B8CD294FCC19}"/>
    <pc:docChg chg="undo redo custSel addSld delSld modSld sldOrd">
      <pc:chgData name="Roisin Sheehy" userId="3805295e-2340-4779-bf86-696006b324ea" providerId="ADAL" clId="{92BE1277-31B3-4DE2-95F5-B8CD294FCC19}" dt="2019-07-08T09:20:54.123" v="247" actId="1076"/>
      <pc:docMkLst>
        <pc:docMk/>
      </pc:docMkLst>
      <pc:sldChg chg="addSp delSp modSp">
        <pc:chgData name="Roisin Sheehy" userId="3805295e-2340-4779-bf86-696006b324ea" providerId="ADAL" clId="{92BE1277-31B3-4DE2-95F5-B8CD294FCC19}" dt="2019-07-08T09:20:54.123" v="247" actId="1076"/>
        <pc:sldMkLst>
          <pc:docMk/>
          <pc:sldMk cId="894758645" sldId="267"/>
        </pc:sldMkLst>
        <pc:spChg chg="del">
          <ac:chgData name="Roisin Sheehy" userId="3805295e-2340-4779-bf86-696006b324ea" providerId="ADAL" clId="{92BE1277-31B3-4DE2-95F5-B8CD294FCC19}" dt="2019-07-05T09:39:41.483" v="0" actId="478"/>
          <ac:spMkLst>
            <pc:docMk/>
            <pc:sldMk cId="894758645" sldId="267"/>
            <ac:spMk id="2" creationId="{00000000-0000-0000-0000-000000000000}"/>
          </ac:spMkLst>
        </pc:spChg>
        <pc:spChg chg="add del mod">
          <ac:chgData name="Roisin Sheehy" userId="3805295e-2340-4779-bf86-696006b324ea" providerId="ADAL" clId="{92BE1277-31B3-4DE2-95F5-B8CD294FCC19}" dt="2019-07-05T09:39:44.703" v="6" actId="478"/>
          <ac:spMkLst>
            <pc:docMk/>
            <pc:sldMk cId="894758645" sldId="267"/>
            <ac:spMk id="5" creationId="{19F56493-9AD4-4427-A3CC-39DB6260CAFF}"/>
          </ac:spMkLst>
        </pc:spChg>
        <pc:spChg chg="add mod">
          <ac:chgData name="Roisin Sheehy" userId="3805295e-2340-4779-bf86-696006b324ea" providerId="ADAL" clId="{92BE1277-31B3-4DE2-95F5-B8CD294FCC19}" dt="2019-07-08T09:20:54.123" v="247" actId="1076"/>
          <ac:spMkLst>
            <pc:docMk/>
            <pc:sldMk cId="894758645" sldId="267"/>
            <ac:spMk id="7" creationId="{6F0084FC-3E7E-458C-8AB7-8888CECB20E7}"/>
          </ac:spMkLst>
        </pc:spChg>
        <pc:spChg chg="add del mod">
          <ac:chgData name="Roisin Sheehy" userId="3805295e-2340-4779-bf86-696006b324ea" providerId="ADAL" clId="{92BE1277-31B3-4DE2-95F5-B8CD294FCC19}" dt="2019-07-05T09:43:45.456" v="62" actId="478"/>
          <ac:spMkLst>
            <pc:docMk/>
            <pc:sldMk cId="894758645" sldId="267"/>
            <ac:spMk id="8" creationId="{5AD766EF-0A85-4D4A-A954-C8A1FB14040F}"/>
          </ac:spMkLst>
        </pc:spChg>
        <pc:picChg chg="del">
          <ac:chgData name="Roisin Sheehy" userId="3805295e-2340-4779-bf86-696006b324ea" providerId="ADAL" clId="{92BE1277-31B3-4DE2-95F5-B8CD294FCC19}" dt="2019-07-05T09:39:41.796" v="1" actId="478"/>
          <ac:picMkLst>
            <pc:docMk/>
            <pc:sldMk cId="894758645" sldId="267"/>
            <ac:picMk id="4" creationId="{BA8DF3DE-B7EA-4BF4-B65C-F89DEBDE5AA7}"/>
          </ac:picMkLst>
        </pc:picChg>
        <pc:picChg chg="del">
          <ac:chgData name="Roisin Sheehy" userId="3805295e-2340-4779-bf86-696006b324ea" providerId="ADAL" clId="{92BE1277-31B3-4DE2-95F5-B8CD294FCC19}" dt="2019-07-05T09:39:43.272" v="5" actId="478"/>
          <ac:picMkLst>
            <pc:docMk/>
            <pc:sldMk cId="894758645" sldId="267"/>
            <ac:picMk id="6" creationId="{7EA74984-75AC-4C0A-BE0A-BEE0393D8FB4}"/>
          </ac:picMkLst>
        </pc:picChg>
        <pc:picChg chg="del">
          <ac:chgData name="Roisin Sheehy" userId="3805295e-2340-4779-bf86-696006b324ea" providerId="ADAL" clId="{92BE1277-31B3-4DE2-95F5-B8CD294FCC19}" dt="2019-07-05T09:39:42.030" v="2" actId="478"/>
          <ac:picMkLst>
            <pc:docMk/>
            <pc:sldMk cId="894758645" sldId="267"/>
            <ac:picMk id="226" creationId="{C08EC78B-6430-4AAB-BA70-5860AE2CEB95}"/>
          </ac:picMkLst>
        </pc:picChg>
        <pc:picChg chg="del">
          <ac:chgData name="Roisin Sheehy" userId="3805295e-2340-4779-bf86-696006b324ea" providerId="ADAL" clId="{92BE1277-31B3-4DE2-95F5-B8CD294FCC19}" dt="2019-07-05T09:39:42.311" v="3" actId="478"/>
          <ac:picMkLst>
            <pc:docMk/>
            <pc:sldMk cId="894758645" sldId="267"/>
            <ac:picMk id="230" creationId="{770F9904-4890-4768-BA0B-9CFB69A14A1C}"/>
          </ac:picMkLst>
        </pc:picChg>
        <pc:picChg chg="del">
          <ac:chgData name="Roisin Sheehy" userId="3805295e-2340-4779-bf86-696006b324ea" providerId="ADAL" clId="{92BE1277-31B3-4DE2-95F5-B8CD294FCC19}" dt="2019-07-05T09:39:42.971" v="4" actId="478"/>
          <ac:picMkLst>
            <pc:docMk/>
            <pc:sldMk cId="894758645" sldId="267"/>
            <ac:picMk id="233" creationId="{3E9F018D-0292-4290-8398-CD20DB069303}"/>
          </ac:picMkLst>
        </pc:picChg>
      </pc:sldChg>
      <pc:sldChg chg="addSp modSp add">
        <pc:chgData name="Roisin Sheehy" userId="3805295e-2340-4779-bf86-696006b324ea" providerId="ADAL" clId="{92BE1277-31B3-4DE2-95F5-B8CD294FCC19}" dt="2019-07-05T09:58:45.926" v="228" actId="1076"/>
        <pc:sldMkLst>
          <pc:docMk/>
          <pc:sldMk cId="3007304478" sldId="271"/>
        </pc:sldMkLst>
        <pc:spChg chg="add mod">
          <ac:chgData name="Roisin Sheehy" userId="3805295e-2340-4779-bf86-696006b324ea" providerId="ADAL" clId="{92BE1277-31B3-4DE2-95F5-B8CD294FCC19}" dt="2019-07-05T09:58:45.926" v="228" actId="1076"/>
          <ac:spMkLst>
            <pc:docMk/>
            <pc:sldMk cId="3007304478" sldId="271"/>
            <ac:spMk id="2" creationId="{1C04AB8A-6EB0-4353-97CE-87BD37504C7A}"/>
          </ac:spMkLst>
        </pc:spChg>
        <pc:spChg chg="mod">
          <ac:chgData name="Roisin Sheehy" userId="3805295e-2340-4779-bf86-696006b324ea" providerId="ADAL" clId="{92BE1277-31B3-4DE2-95F5-B8CD294FCC19}" dt="2019-07-05T09:58:43.551" v="227" actId="1076"/>
          <ac:spMkLst>
            <pc:docMk/>
            <pc:sldMk cId="3007304478" sldId="271"/>
            <ac:spMk id="7" creationId="{6F0084FC-3E7E-458C-8AB7-8888CECB20E7}"/>
          </ac:spMkLst>
        </pc:spChg>
      </pc:sldChg>
      <pc:sldChg chg="modSp add">
        <pc:chgData name="Roisin Sheehy" userId="3805295e-2340-4779-bf86-696006b324ea" providerId="ADAL" clId="{92BE1277-31B3-4DE2-95F5-B8CD294FCC19}" dt="2019-07-05T09:58:13.176" v="222" actId="20577"/>
        <pc:sldMkLst>
          <pc:docMk/>
          <pc:sldMk cId="3143617398" sldId="272"/>
        </pc:sldMkLst>
        <pc:spChg chg="mod">
          <ac:chgData name="Roisin Sheehy" userId="3805295e-2340-4779-bf86-696006b324ea" providerId="ADAL" clId="{92BE1277-31B3-4DE2-95F5-B8CD294FCC19}" dt="2019-07-05T09:58:10.348" v="221" actId="1076"/>
          <ac:spMkLst>
            <pc:docMk/>
            <pc:sldMk cId="3143617398" sldId="272"/>
            <ac:spMk id="2" creationId="{1C04AB8A-6EB0-4353-97CE-87BD37504C7A}"/>
          </ac:spMkLst>
        </pc:spChg>
        <pc:spChg chg="mod">
          <ac:chgData name="Roisin Sheehy" userId="3805295e-2340-4779-bf86-696006b324ea" providerId="ADAL" clId="{92BE1277-31B3-4DE2-95F5-B8CD294FCC19}" dt="2019-07-05T09:58:13.176" v="222" actId="20577"/>
          <ac:spMkLst>
            <pc:docMk/>
            <pc:sldMk cId="3143617398" sldId="272"/>
            <ac:spMk id="7" creationId="{6F0084FC-3E7E-458C-8AB7-8888CECB20E7}"/>
          </ac:spMkLst>
        </pc:spChg>
      </pc:sldChg>
      <pc:sldChg chg="modSp add">
        <pc:chgData name="Roisin Sheehy" userId="3805295e-2340-4779-bf86-696006b324ea" providerId="ADAL" clId="{92BE1277-31B3-4DE2-95F5-B8CD294FCC19}" dt="2019-07-08T09:20:29.547" v="238" actId="255"/>
        <pc:sldMkLst>
          <pc:docMk/>
          <pc:sldMk cId="516273267" sldId="273"/>
        </pc:sldMkLst>
        <pc:spChg chg="mod">
          <ac:chgData name="Roisin Sheehy" userId="3805295e-2340-4779-bf86-696006b324ea" providerId="ADAL" clId="{92BE1277-31B3-4DE2-95F5-B8CD294FCC19}" dt="2019-07-08T09:20:29.547" v="238" actId="255"/>
          <ac:spMkLst>
            <pc:docMk/>
            <pc:sldMk cId="516273267" sldId="273"/>
            <ac:spMk id="7" creationId="{6F0084FC-3E7E-458C-8AB7-8888CECB20E7}"/>
          </ac:spMkLst>
        </pc:spChg>
      </pc:sldChg>
      <pc:sldChg chg="modSp add ord">
        <pc:chgData name="Roisin Sheehy" userId="3805295e-2340-4779-bf86-696006b324ea" providerId="ADAL" clId="{92BE1277-31B3-4DE2-95F5-B8CD294FCC19}" dt="2019-07-08T09:20:22.995" v="237" actId="255"/>
        <pc:sldMkLst>
          <pc:docMk/>
          <pc:sldMk cId="617079691" sldId="274"/>
        </pc:sldMkLst>
        <pc:spChg chg="mod">
          <ac:chgData name="Roisin Sheehy" userId="3805295e-2340-4779-bf86-696006b324ea" providerId="ADAL" clId="{92BE1277-31B3-4DE2-95F5-B8CD294FCC19}" dt="2019-07-08T09:20:22.995" v="237" actId="255"/>
          <ac:spMkLst>
            <pc:docMk/>
            <pc:sldMk cId="617079691" sldId="274"/>
            <ac:spMk id="7" creationId="{6F0084FC-3E7E-458C-8AB7-8888CECB20E7}"/>
          </ac:spMkLst>
        </pc:spChg>
      </pc:sldChg>
    </pc:docChg>
  </pc:docChgLst>
  <pc:docChgLst>
    <pc:chgData name="Roisin Sheehy" userId="3805295e-2340-4779-bf86-696006b324ea" providerId="ADAL" clId="{70AB1580-26CB-4B5C-8BA9-F5071A569AF6}"/>
    <pc:docChg chg="undo custSel modSld">
      <pc:chgData name="Roisin Sheehy" userId="3805295e-2340-4779-bf86-696006b324ea" providerId="ADAL" clId="{70AB1580-26CB-4B5C-8BA9-F5071A569AF6}" dt="2019-07-05T09:36:50.495" v="1332" actId="1076"/>
      <pc:docMkLst>
        <pc:docMk/>
      </pc:docMkLst>
      <pc:sldChg chg="addSp delSp modSp">
        <pc:chgData name="Roisin Sheehy" userId="3805295e-2340-4779-bf86-696006b324ea" providerId="ADAL" clId="{70AB1580-26CB-4B5C-8BA9-F5071A569AF6}" dt="2019-07-05T08:53:19.028" v="183" actId="478"/>
        <pc:sldMkLst>
          <pc:docMk/>
          <pc:sldMk cId="206343689" sldId="256"/>
        </pc:sldMkLst>
        <pc:spChg chg="add del">
          <ac:chgData name="Roisin Sheehy" userId="3805295e-2340-4779-bf86-696006b324ea" providerId="ADAL" clId="{70AB1580-26CB-4B5C-8BA9-F5071A569AF6}" dt="2019-07-05T08:47:28.433" v="73"/>
          <ac:spMkLst>
            <pc:docMk/>
            <pc:sldMk cId="206343689" sldId="256"/>
            <ac:spMk id="2" creationId="{7425E2F8-D2D9-4214-A5EA-95375ABAEE05}"/>
          </ac:spMkLst>
        </pc:spChg>
        <pc:spChg chg="add del mod">
          <ac:chgData name="Roisin Sheehy" userId="3805295e-2340-4779-bf86-696006b324ea" providerId="ADAL" clId="{70AB1580-26CB-4B5C-8BA9-F5071A569AF6}" dt="2019-07-05T08:53:18.544" v="182" actId="478"/>
          <ac:spMkLst>
            <pc:docMk/>
            <pc:sldMk cId="206343689" sldId="256"/>
            <ac:spMk id="3" creationId="{634D0CE8-0A28-4950-BD57-F1D286AE9C61}"/>
          </ac:spMkLst>
        </pc:spChg>
        <pc:spChg chg="add mod">
          <ac:chgData name="Roisin Sheehy" userId="3805295e-2340-4779-bf86-696006b324ea" providerId="ADAL" clId="{70AB1580-26CB-4B5C-8BA9-F5071A569AF6}" dt="2019-07-05T08:48:18.802" v="112" actId="1076"/>
          <ac:spMkLst>
            <pc:docMk/>
            <pc:sldMk cId="206343689" sldId="256"/>
            <ac:spMk id="4" creationId="{1A9F6DBA-DDA3-4598-8247-48B3E8E2735A}"/>
          </ac:spMkLst>
        </pc:spChg>
        <pc:spChg chg="mod">
          <ac:chgData name="Roisin Sheehy" userId="3805295e-2340-4779-bf86-696006b324ea" providerId="ADAL" clId="{70AB1580-26CB-4B5C-8BA9-F5071A569AF6}" dt="2019-07-05T08:47:22.868" v="71" actId="1076"/>
          <ac:spMkLst>
            <pc:docMk/>
            <pc:sldMk cId="206343689" sldId="256"/>
            <ac:spMk id="6" creationId="{50975AFD-69C3-406C-9D47-911CD6FE3D37}"/>
          </ac:spMkLst>
        </pc:spChg>
        <pc:spChg chg="add del mod">
          <ac:chgData name="Roisin Sheehy" userId="3805295e-2340-4779-bf86-696006b324ea" providerId="ADAL" clId="{70AB1580-26CB-4B5C-8BA9-F5071A569AF6}" dt="2019-07-05T08:53:19.028" v="183" actId="478"/>
          <ac:spMkLst>
            <pc:docMk/>
            <pc:sldMk cId="206343689" sldId="256"/>
            <ac:spMk id="7" creationId="{9012D34D-7671-4808-9151-1DE491AFF9AA}"/>
          </ac:spMkLst>
        </pc:spChg>
      </pc:sldChg>
      <pc:sldChg chg="modSp">
        <pc:chgData name="Roisin Sheehy" userId="3805295e-2340-4779-bf86-696006b324ea" providerId="ADAL" clId="{70AB1580-26CB-4B5C-8BA9-F5071A569AF6}" dt="2019-07-05T09:22:05.312" v="922" actId="20577"/>
        <pc:sldMkLst>
          <pc:docMk/>
          <pc:sldMk cId="3456601059" sldId="262"/>
        </pc:sldMkLst>
        <pc:spChg chg="mod">
          <ac:chgData name="Roisin Sheehy" userId="3805295e-2340-4779-bf86-696006b324ea" providerId="ADAL" clId="{70AB1580-26CB-4B5C-8BA9-F5071A569AF6}" dt="2019-07-05T09:22:05.312" v="922" actId="20577"/>
          <ac:spMkLst>
            <pc:docMk/>
            <pc:sldMk cId="3456601059" sldId="262"/>
            <ac:spMk id="2" creationId="{00000000-0000-0000-0000-000000000000}"/>
          </ac:spMkLst>
        </pc:spChg>
      </pc:sldChg>
      <pc:sldChg chg="addSp delSp modSp">
        <pc:chgData name="Roisin Sheehy" userId="3805295e-2340-4779-bf86-696006b324ea" providerId="ADAL" clId="{70AB1580-26CB-4B5C-8BA9-F5071A569AF6}" dt="2019-07-05T08:51:01.686" v="153" actId="1076"/>
        <pc:sldMkLst>
          <pc:docMk/>
          <pc:sldMk cId="3211741836" sldId="266"/>
        </pc:sldMkLst>
        <pc:spChg chg="mod">
          <ac:chgData name="Roisin Sheehy" userId="3805295e-2340-4779-bf86-696006b324ea" providerId="ADAL" clId="{70AB1580-26CB-4B5C-8BA9-F5071A569AF6}" dt="2019-07-05T08:51:01.686" v="153" actId="1076"/>
          <ac:spMkLst>
            <pc:docMk/>
            <pc:sldMk cId="3211741836" sldId="266"/>
            <ac:spMk id="13" creationId="{2E879C69-0329-4355-A13D-E55671EB38A5}"/>
          </ac:spMkLst>
        </pc:spChg>
        <pc:spChg chg="add del mod">
          <ac:chgData name="Roisin Sheehy" userId="3805295e-2340-4779-bf86-696006b324ea" providerId="ADAL" clId="{70AB1580-26CB-4B5C-8BA9-F5071A569AF6}" dt="2019-07-05T08:50:49.956" v="150" actId="478"/>
          <ac:spMkLst>
            <pc:docMk/>
            <pc:sldMk cId="3211741836" sldId="266"/>
            <ac:spMk id="14" creationId="{EA03FC58-1993-4401-AA98-370960C617DB}"/>
          </ac:spMkLst>
        </pc:spChg>
        <pc:spChg chg="add del mod">
          <ac:chgData name="Roisin Sheehy" userId="3805295e-2340-4779-bf86-696006b324ea" providerId="ADAL" clId="{70AB1580-26CB-4B5C-8BA9-F5071A569AF6}" dt="2019-07-05T08:50:48.631" v="149" actId="478"/>
          <ac:spMkLst>
            <pc:docMk/>
            <pc:sldMk cId="3211741836" sldId="266"/>
            <ac:spMk id="15" creationId="{A51DE773-C4A8-47EA-A14C-E22DFE5D6295}"/>
          </ac:spMkLst>
        </pc:spChg>
        <pc:spChg chg="add del mod">
          <ac:chgData name="Roisin Sheehy" userId="3805295e-2340-4779-bf86-696006b324ea" providerId="ADAL" clId="{70AB1580-26CB-4B5C-8BA9-F5071A569AF6}" dt="2019-07-05T08:50:26.538" v="146" actId="478"/>
          <ac:spMkLst>
            <pc:docMk/>
            <pc:sldMk cId="3211741836" sldId="266"/>
            <ac:spMk id="16" creationId="{55FC90E0-A9B8-4AB6-BCF4-F6C3E5172D75}"/>
          </ac:spMkLst>
        </pc:spChg>
        <pc:spChg chg="add del mod">
          <ac:chgData name="Roisin Sheehy" userId="3805295e-2340-4779-bf86-696006b324ea" providerId="ADAL" clId="{70AB1580-26CB-4B5C-8BA9-F5071A569AF6}" dt="2019-07-05T08:50:26.100" v="145" actId="478"/>
          <ac:spMkLst>
            <pc:docMk/>
            <pc:sldMk cId="3211741836" sldId="266"/>
            <ac:spMk id="17" creationId="{12464197-D98A-426F-AE7D-2F65D2241C28}"/>
          </ac:spMkLst>
        </pc:spChg>
        <pc:spChg chg="mod">
          <ac:chgData name="Roisin Sheehy" userId="3805295e-2340-4779-bf86-696006b324ea" providerId="ADAL" clId="{70AB1580-26CB-4B5C-8BA9-F5071A569AF6}" dt="2019-07-05T08:51:00.046" v="152" actId="1076"/>
          <ac:spMkLst>
            <pc:docMk/>
            <pc:sldMk cId="3211741836" sldId="266"/>
            <ac:spMk id="18" creationId="{B1454264-8B36-4A5F-A21D-8189E58BF8A8}"/>
          </ac:spMkLst>
        </pc:spChg>
        <pc:spChg chg="del mod">
          <ac:chgData name="Roisin Sheehy" userId="3805295e-2340-4779-bf86-696006b324ea" providerId="ADAL" clId="{70AB1580-26CB-4B5C-8BA9-F5071A569AF6}" dt="2019-07-05T08:50:50.291" v="151" actId="478"/>
          <ac:spMkLst>
            <pc:docMk/>
            <pc:sldMk cId="3211741836" sldId="266"/>
            <ac:spMk id="19" creationId="{4F96247E-0587-4900-804D-B1600AF93C77}"/>
          </ac:spMkLst>
        </pc:spChg>
        <pc:spChg chg="del">
          <ac:chgData name="Roisin Sheehy" userId="3805295e-2340-4779-bf86-696006b324ea" providerId="ADAL" clId="{70AB1580-26CB-4B5C-8BA9-F5071A569AF6}" dt="2019-07-05T08:48:50.469" v="121" actId="478"/>
          <ac:spMkLst>
            <pc:docMk/>
            <pc:sldMk cId="3211741836" sldId="266"/>
            <ac:spMk id="20" creationId="{D4B77A8B-4EAE-48B0-A057-3D1B5AB981A1}"/>
          </ac:spMkLst>
        </pc:spChg>
        <pc:spChg chg="del mod">
          <ac:chgData name="Roisin Sheehy" userId="3805295e-2340-4779-bf86-696006b324ea" providerId="ADAL" clId="{70AB1580-26CB-4B5C-8BA9-F5071A569AF6}" dt="2019-07-05T08:48:49.548" v="120" actId="478"/>
          <ac:spMkLst>
            <pc:docMk/>
            <pc:sldMk cId="3211741836" sldId="266"/>
            <ac:spMk id="21" creationId="{6A00BCE6-CF4B-4ECA-BBD3-92323D337BD4}"/>
          </ac:spMkLst>
        </pc:spChg>
        <pc:spChg chg="del mod">
          <ac:chgData name="Roisin Sheehy" userId="3805295e-2340-4779-bf86-696006b324ea" providerId="ADAL" clId="{70AB1580-26CB-4B5C-8BA9-F5071A569AF6}" dt="2019-07-05T08:48:48.579" v="119" actId="478"/>
          <ac:spMkLst>
            <pc:docMk/>
            <pc:sldMk cId="3211741836" sldId="266"/>
            <ac:spMk id="22" creationId="{7E6D26AF-9408-409A-B751-4C458EFB1100}"/>
          </ac:spMkLst>
        </pc:spChg>
        <pc:spChg chg="del">
          <ac:chgData name="Roisin Sheehy" userId="3805295e-2340-4779-bf86-696006b324ea" providerId="ADAL" clId="{70AB1580-26CB-4B5C-8BA9-F5071A569AF6}" dt="2019-07-05T08:48:50.830" v="122" actId="478"/>
          <ac:spMkLst>
            <pc:docMk/>
            <pc:sldMk cId="3211741836" sldId="266"/>
            <ac:spMk id="23" creationId="{72C4DB94-24D2-4077-91BD-9C2E93DF1DC4}"/>
          </ac:spMkLst>
        </pc:spChg>
        <pc:picChg chg="del mod">
          <ac:chgData name="Roisin Sheehy" userId="3805295e-2340-4779-bf86-696006b324ea" providerId="ADAL" clId="{70AB1580-26CB-4B5C-8BA9-F5071A569AF6}" dt="2019-07-05T08:49:49.795" v="137" actId="478"/>
          <ac:picMkLst>
            <pc:docMk/>
            <pc:sldMk cId="3211741836" sldId="266"/>
            <ac:picMk id="8" creationId="{558930D5-768A-491D-AFAE-DEE526CA037D}"/>
          </ac:picMkLst>
        </pc:picChg>
        <pc:picChg chg="del">
          <ac:chgData name="Roisin Sheehy" userId="3805295e-2340-4779-bf86-696006b324ea" providerId="ADAL" clId="{70AB1580-26CB-4B5C-8BA9-F5071A569AF6}" dt="2019-07-05T08:48:25.858" v="113" actId="478"/>
          <ac:picMkLst>
            <pc:docMk/>
            <pc:sldMk cId="3211741836" sldId="266"/>
            <ac:picMk id="12" creationId="{5C143E5E-9ECA-4E67-9DEB-FDDF5ADE844A}"/>
          </ac:picMkLst>
        </pc:picChg>
      </pc:sldChg>
      <pc:sldChg chg="addSp delSp modSp">
        <pc:chgData name="Roisin Sheehy" userId="3805295e-2340-4779-bf86-696006b324ea" providerId="ADAL" clId="{70AB1580-26CB-4B5C-8BA9-F5071A569AF6}" dt="2019-07-05T09:34:52.043" v="1297" actId="1076"/>
        <pc:sldMkLst>
          <pc:docMk/>
          <pc:sldMk cId="894758645" sldId="267"/>
        </pc:sldMkLst>
        <pc:spChg chg="mod">
          <ac:chgData name="Roisin Sheehy" userId="3805295e-2340-4779-bf86-696006b324ea" providerId="ADAL" clId="{70AB1580-26CB-4B5C-8BA9-F5071A569AF6}" dt="2019-07-05T09:05:24.901" v="348" actId="1076"/>
          <ac:spMkLst>
            <pc:docMk/>
            <pc:sldMk cId="894758645" sldId="267"/>
            <ac:spMk id="2" creationId="{00000000-0000-0000-0000-000000000000}"/>
          </ac:spMkLst>
        </pc:spChg>
        <pc:picChg chg="add mod">
          <ac:chgData name="Roisin Sheehy" userId="3805295e-2340-4779-bf86-696006b324ea" providerId="ADAL" clId="{70AB1580-26CB-4B5C-8BA9-F5071A569AF6}" dt="2019-07-05T09:05:30.917" v="362" actId="1036"/>
          <ac:picMkLst>
            <pc:docMk/>
            <pc:sldMk cId="894758645" sldId="267"/>
            <ac:picMk id="4" creationId="{BA8DF3DE-B7EA-4BF4-B65C-F89DEBDE5AA7}"/>
          </ac:picMkLst>
        </pc:picChg>
        <pc:picChg chg="add mod">
          <ac:chgData name="Roisin Sheehy" userId="3805295e-2340-4779-bf86-696006b324ea" providerId="ADAL" clId="{70AB1580-26CB-4B5C-8BA9-F5071A569AF6}" dt="2019-07-05T09:34:52.043" v="1297" actId="1076"/>
          <ac:picMkLst>
            <pc:docMk/>
            <pc:sldMk cId="894758645" sldId="267"/>
            <ac:picMk id="6" creationId="{7EA74984-75AC-4C0A-BE0A-BEE0393D8FB4}"/>
          </ac:picMkLst>
        </pc:picChg>
        <pc:picChg chg="mod">
          <ac:chgData name="Roisin Sheehy" userId="3805295e-2340-4779-bf86-696006b324ea" providerId="ADAL" clId="{70AB1580-26CB-4B5C-8BA9-F5071A569AF6}" dt="2019-07-05T09:05:30.917" v="362" actId="1036"/>
          <ac:picMkLst>
            <pc:docMk/>
            <pc:sldMk cId="894758645" sldId="267"/>
            <ac:picMk id="226" creationId="{C08EC78B-6430-4AAB-BA70-5860AE2CEB95}"/>
          </ac:picMkLst>
        </pc:picChg>
        <pc:picChg chg="del">
          <ac:chgData name="Roisin Sheehy" userId="3805295e-2340-4779-bf86-696006b324ea" providerId="ADAL" clId="{70AB1580-26CB-4B5C-8BA9-F5071A569AF6}" dt="2019-07-05T08:54:37.636" v="197" actId="478"/>
          <ac:picMkLst>
            <pc:docMk/>
            <pc:sldMk cId="894758645" sldId="267"/>
            <ac:picMk id="228" creationId="{40562B6B-1831-4ACE-8B76-C029E5522731}"/>
          </ac:picMkLst>
        </pc:picChg>
        <pc:picChg chg="mod">
          <ac:chgData name="Roisin Sheehy" userId="3805295e-2340-4779-bf86-696006b324ea" providerId="ADAL" clId="{70AB1580-26CB-4B5C-8BA9-F5071A569AF6}" dt="2019-07-05T09:05:30.917" v="362" actId="1036"/>
          <ac:picMkLst>
            <pc:docMk/>
            <pc:sldMk cId="894758645" sldId="267"/>
            <ac:picMk id="230" creationId="{770F9904-4890-4768-BA0B-9CFB69A14A1C}"/>
          </ac:picMkLst>
        </pc:picChg>
        <pc:picChg chg="del">
          <ac:chgData name="Roisin Sheehy" userId="3805295e-2340-4779-bf86-696006b324ea" providerId="ADAL" clId="{70AB1580-26CB-4B5C-8BA9-F5071A569AF6}" dt="2019-07-05T08:54:37.087" v="196" actId="478"/>
          <ac:picMkLst>
            <pc:docMk/>
            <pc:sldMk cId="894758645" sldId="267"/>
            <ac:picMk id="231" creationId="{6E9CF21C-D182-4537-9E55-BD0D62D0A965}"/>
          </ac:picMkLst>
        </pc:picChg>
        <pc:picChg chg="mod">
          <ac:chgData name="Roisin Sheehy" userId="3805295e-2340-4779-bf86-696006b324ea" providerId="ADAL" clId="{70AB1580-26CB-4B5C-8BA9-F5071A569AF6}" dt="2019-07-05T09:05:30.917" v="362" actId="1036"/>
          <ac:picMkLst>
            <pc:docMk/>
            <pc:sldMk cId="894758645" sldId="267"/>
            <ac:picMk id="233" creationId="{3E9F018D-0292-4290-8398-CD20DB069303}"/>
          </ac:picMkLst>
        </pc:picChg>
      </pc:sldChg>
    </pc:docChg>
  </pc:docChgLst>
  <pc:docChgLst>
    <pc:chgData name="Mintra Sadler" userId="2e57e5b4-fc7b-4585-b458-0dd182ec351d" providerId="ADAL" clId="{F3078A89-A9CD-4CD7-9F43-AA5A7E658352}"/>
    <pc:docChg chg="undo custSel delSld modSld modMainMaster">
      <pc:chgData name="Mintra Sadler" userId="2e57e5b4-fc7b-4585-b458-0dd182ec351d" providerId="ADAL" clId="{F3078A89-A9CD-4CD7-9F43-AA5A7E658352}" dt="2019-07-03T13:30:15.753" v="56" actId="14100"/>
      <pc:docMkLst>
        <pc:docMk/>
      </pc:docMkLst>
      <pc:sldChg chg="delSp">
        <pc:chgData name="Mintra Sadler" userId="2e57e5b4-fc7b-4585-b458-0dd182ec351d" providerId="ADAL" clId="{F3078A89-A9CD-4CD7-9F43-AA5A7E658352}" dt="2019-06-27T15:44:29.262" v="6" actId="478"/>
        <pc:sldMkLst>
          <pc:docMk/>
          <pc:sldMk cId="206343689" sldId="256"/>
        </pc:sldMkLst>
        <pc:picChg chg="del">
          <ac:chgData name="Mintra Sadler" userId="2e57e5b4-fc7b-4585-b458-0dd182ec351d" providerId="ADAL" clId="{F3078A89-A9CD-4CD7-9F43-AA5A7E658352}" dt="2019-06-27T15:44:29.262" v="6" actId="478"/>
          <ac:picMkLst>
            <pc:docMk/>
            <pc:sldMk cId="206343689" sldId="256"/>
            <ac:picMk id="5" creationId="{95417E52-FEE5-451E-BD9C-98B8745CF1F4}"/>
          </ac:picMkLst>
        </pc:picChg>
      </pc:sldChg>
      <pc:sldChg chg="delSp">
        <pc:chgData name="Mintra Sadler" userId="2e57e5b4-fc7b-4585-b458-0dd182ec351d" providerId="ADAL" clId="{F3078A89-A9CD-4CD7-9F43-AA5A7E658352}" dt="2019-06-27T15:45:27.794" v="19" actId="478"/>
        <pc:sldMkLst>
          <pc:docMk/>
          <pc:sldMk cId="3456601059" sldId="262"/>
        </pc:sldMkLst>
        <pc:picChg chg="del">
          <ac:chgData name="Mintra Sadler" userId="2e57e5b4-fc7b-4585-b458-0dd182ec351d" providerId="ADAL" clId="{F3078A89-A9CD-4CD7-9F43-AA5A7E658352}" dt="2019-06-27T15:45:27.794" v="19" actId="478"/>
          <ac:picMkLst>
            <pc:docMk/>
            <pc:sldMk cId="3456601059" sldId="262"/>
            <ac:picMk id="3" creationId="{78ECCCE8-67D9-4F9D-A850-91564CD2555D}"/>
          </ac:picMkLst>
        </pc:picChg>
      </pc:sldChg>
      <pc:sldChg chg="delSp">
        <pc:chgData name="Mintra Sadler" userId="2e57e5b4-fc7b-4585-b458-0dd182ec351d" providerId="ADAL" clId="{F3078A89-A9CD-4CD7-9F43-AA5A7E658352}" dt="2019-06-27T15:44:37.310" v="8" actId="478"/>
        <pc:sldMkLst>
          <pc:docMk/>
          <pc:sldMk cId="3211741836" sldId="266"/>
        </pc:sldMkLst>
        <pc:picChg chg="del">
          <ac:chgData name="Mintra Sadler" userId="2e57e5b4-fc7b-4585-b458-0dd182ec351d" providerId="ADAL" clId="{F3078A89-A9CD-4CD7-9F43-AA5A7E658352}" dt="2019-06-27T15:44:35.444" v="7" actId="478"/>
          <ac:picMkLst>
            <pc:docMk/>
            <pc:sldMk cId="3211741836" sldId="266"/>
            <ac:picMk id="9" creationId="{1C18A8A5-220D-4B57-9F19-E8513BEA806F}"/>
          </ac:picMkLst>
        </pc:picChg>
        <pc:picChg chg="del">
          <ac:chgData name="Mintra Sadler" userId="2e57e5b4-fc7b-4585-b458-0dd182ec351d" providerId="ADAL" clId="{F3078A89-A9CD-4CD7-9F43-AA5A7E658352}" dt="2019-06-27T15:44:37.310" v="8" actId="478"/>
          <ac:picMkLst>
            <pc:docMk/>
            <pc:sldMk cId="3211741836" sldId="266"/>
            <ac:picMk id="10" creationId="{1FD8A57F-E3C0-45C9-A0BA-1F449945199F}"/>
          </ac:picMkLst>
        </pc:picChg>
      </pc:sldChg>
      <pc:sldChg chg="delSp">
        <pc:chgData name="Mintra Sadler" userId="2e57e5b4-fc7b-4585-b458-0dd182ec351d" providerId="ADAL" clId="{F3078A89-A9CD-4CD7-9F43-AA5A7E658352}" dt="2019-06-27T15:44:42.697" v="10" actId="478"/>
        <pc:sldMkLst>
          <pc:docMk/>
          <pc:sldMk cId="894758645" sldId="267"/>
        </pc:sldMkLst>
        <pc:spChg chg="del">
          <ac:chgData name="Mintra Sadler" userId="2e57e5b4-fc7b-4585-b458-0dd182ec351d" providerId="ADAL" clId="{F3078A89-A9CD-4CD7-9F43-AA5A7E658352}" dt="2019-06-27T15:44:42.697" v="10" actId="478"/>
          <ac:spMkLst>
            <pc:docMk/>
            <pc:sldMk cId="894758645" sldId="267"/>
            <ac:spMk id="235" creationId="{176F1C38-21EF-4AF4-9EE2-29A28D3104F5}"/>
          </ac:spMkLst>
        </pc:spChg>
        <pc:picChg chg="del">
          <ac:chgData name="Mintra Sadler" userId="2e57e5b4-fc7b-4585-b458-0dd182ec351d" providerId="ADAL" clId="{F3078A89-A9CD-4CD7-9F43-AA5A7E658352}" dt="2019-06-27T15:44:40.961" v="9" actId="478"/>
          <ac:picMkLst>
            <pc:docMk/>
            <pc:sldMk cId="894758645" sldId="267"/>
            <ac:picMk id="8" creationId="{6A1CC45B-1327-45FD-A39F-6F420B690404}"/>
          </ac:picMkLst>
        </pc:picChg>
      </pc:sldChg>
      <pc:sldMasterChg chg="addSp delSp modSp">
        <pc:chgData name="Mintra Sadler" userId="2e57e5b4-fc7b-4585-b458-0dd182ec351d" providerId="ADAL" clId="{F3078A89-A9CD-4CD7-9F43-AA5A7E658352}" dt="2019-06-27T15:44:18.070" v="5" actId="1076"/>
        <pc:sldMasterMkLst>
          <pc:docMk/>
          <pc:sldMasterMk cId="2145986471" sldId="2147483648"/>
        </pc:sldMasterMkLst>
        <pc:picChg chg="del">
          <ac:chgData name="Mintra Sadler" userId="2e57e5b4-fc7b-4585-b458-0dd182ec351d" providerId="ADAL" clId="{F3078A89-A9CD-4CD7-9F43-AA5A7E658352}" dt="2019-06-27T15:44:09.622" v="2" actId="478"/>
          <ac:picMkLst>
            <pc:docMk/>
            <pc:sldMasterMk cId="2145986471" sldId="2147483648"/>
            <ac:picMk id="2" creationId="{266B59E6-882C-45DE-8238-3219156196B6}"/>
          </ac:picMkLst>
        </pc:picChg>
        <pc:picChg chg="del">
          <ac:chgData name="Mintra Sadler" userId="2e57e5b4-fc7b-4585-b458-0dd182ec351d" providerId="ADAL" clId="{F3078A89-A9CD-4CD7-9F43-AA5A7E658352}" dt="2019-06-27T15:44:13.555" v="4" actId="478"/>
          <ac:picMkLst>
            <pc:docMk/>
            <pc:sldMasterMk cId="2145986471" sldId="2147483648"/>
            <ac:picMk id="3" creationId="{F117EC7B-24E9-4E12-9F0E-12CD57994621}"/>
          </ac:picMkLst>
        </pc:picChg>
        <pc:picChg chg="add mod">
          <ac:chgData name="Mintra Sadler" userId="2e57e5b4-fc7b-4585-b458-0dd182ec351d" providerId="ADAL" clId="{F3078A89-A9CD-4CD7-9F43-AA5A7E658352}" dt="2019-06-27T15:44:18.070" v="5" actId="1076"/>
          <ac:picMkLst>
            <pc:docMk/>
            <pc:sldMasterMk cId="2145986471" sldId="2147483648"/>
            <ac:picMk id="5" creationId="{35F13DDF-48A5-4F79-8694-5C250E65D63B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74608-9B3F-430B-9C7B-EAFB3339CD75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145C2-8452-4854-B0F5-621CBE12DC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976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9B3B-2846-458E-8025-C721B83758EF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CCA8-C7C2-410D-9DEB-728EDE7CE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74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9B3B-2846-458E-8025-C721B83758EF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CCA8-C7C2-410D-9DEB-728EDE7CE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48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9B3B-2846-458E-8025-C721B83758EF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CCA8-C7C2-410D-9DEB-728EDE7CE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460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3897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33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3282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33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0990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28267" y="1610263"/>
            <a:ext cx="5807287" cy="389787"/>
          </a:xfrm>
        </p:spPr>
        <p:txBody>
          <a:bodyPr lIns="0" tIns="0" rIns="0" bIns="0"/>
          <a:lstStyle>
            <a:lvl1pPr>
              <a:defRPr sz="2533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25895" y="1884379"/>
            <a:ext cx="6285653" cy="328231"/>
          </a:xfrm>
        </p:spPr>
        <p:txBody>
          <a:bodyPr lIns="0" tIns="0" rIns="0" bIns="0"/>
          <a:lstStyle>
            <a:lvl1pPr>
              <a:defRPr sz="2133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6396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28267" y="1610263"/>
            <a:ext cx="5807287" cy="389787"/>
          </a:xfrm>
        </p:spPr>
        <p:txBody>
          <a:bodyPr lIns="0" tIns="0" rIns="0" bIns="0"/>
          <a:lstStyle>
            <a:lvl1pPr>
              <a:defRPr sz="2533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8091" y="1217318"/>
            <a:ext cx="5259493" cy="287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67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38533" y="1140083"/>
            <a:ext cx="5150272" cy="287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67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0281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28267" y="1610263"/>
            <a:ext cx="5807287" cy="389787"/>
          </a:xfrm>
        </p:spPr>
        <p:txBody>
          <a:bodyPr lIns="0" tIns="0" rIns="0" bIns="0"/>
          <a:lstStyle>
            <a:lvl1pPr>
              <a:defRPr sz="2533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9908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090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9B3B-2846-458E-8025-C721B83758EF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CCA8-C7C2-410D-9DEB-728EDE7CE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14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9B3B-2846-458E-8025-C721B83758EF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CCA8-C7C2-410D-9DEB-728EDE7CE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26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9B3B-2846-458E-8025-C721B83758EF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CCA8-C7C2-410D-9DEB-728EDE7CE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202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9B3B-2846-458E-8025-C721B83758EF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CCA8-C7C2-410D-9DEB-728EDE7CE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029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9B3B-2846-458E-8025-C721B83758EF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CCA8-C7C2-410D-9DEB-728EDE7CE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01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9B3B-2846-458E-8025-C721B83758EF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CCA8-C7C2-410D-9DEB-728EDE7CE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14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9B3B-2846-458E-8025-C721B83758EF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CCA8-C7C2-410D-9DEB-728EDE7CE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32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9B3B-2846-458E-8025-C721B83758EF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CCA8-C7C2-410D-9DEB-728EDE7CE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68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966A39-DA4B-1CC9-17C1-BDDA942D145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0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3901" y="6323543"/>
            <a:ext cx="1151489" cy="3143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28267" y="1610263"/>
            <a:ext cx="5807287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25895" y="1884379"/>
            <a:ext cx="628565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25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5D1B02F-467E-AB29-CED2-1D15B4516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5250"/>
            <a:ext cx="4229100" cy="13215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9DE959-38D6-6BAE-87E9-1BFE31C2A856}"/>
              </a:ext>
            </a:extLst>
          </p:cNvPr>
          <p:cNvSpPr/>
          <p:nvPr/>
        </p:nvSpPr>
        <p:spPr>
          <a:xfrm>
            <a:off x="264110" y="1555907"/>
            <a:ext cx="1166377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264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Growing a high skill, high wage economy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rgbClr val="EE7E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Chair: </a:t>
            </a:r>
            <a:r>
              <a:rPr lang="en-US" sz="2400" b="1" dirty="0">
                <a:solidFill>
                  <a:srgbClr val="EE7E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Naomi Clayton</a:t>
            </a:r>
            <a:r>
              <a:rPr lang="en-US" sz="2400" dirty="0">
                <a:solidFill>
                  <a:srgbClr val="EE7E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Deputy Director, Learning and Work Institute</a:t>
            </a:r>
          </a:p>
          <a:p>
            <a:pPr algn="ctr"/>
            <a:endParaRPr lang="en-US" sz="2000" dirty="0">
              <a:solidFill>
                <a:srgbClr val="EE7E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264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Patrick Craven</a:t>
            </a:r>
            <a:r>
              <a:rPr lang="en-US" sz="2400" dirty="0">
                <a:solidFill>
                  <a:srgbClr val="264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Director of Policy, City and Guilds; </a:t>
            </a:r>
            <a:r>
              <a:rPr lang="en-US" sz="2400" b="1" dirty="0">
                <a:solidFill>
                  <a:srgbClr val="264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Anthony Painter</a:t>
            </a:r>
            <a:r>
              <a:rPr lang="en-US" sz="2400" dirty="0">
                <a:solidFill>
                  <a:srgbClr val="264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Director of Policy and External Affairs, Chartered Management Institute; </a:t>
            </a:r>
          </a:p>
          <a:p>
            <a:pPr algn="ctr"/>
            <a:r>
              <a:rPr lang="en-US" sz="2400" b="1" dirty="0">
                <a:solidFill>
                  <a:srgbClr val="264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 Sleeman</a:t>
            </a:r>
            <a:r>
              <a:rPr lang="en-US" sz="2400" dirty="0">
                <a:solidFill>
                  <a:srgbClr val="264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Head of Data Discovery, Nesta</a:t>
            </a:r>
          </a:p>
        </p:txBody>
      </p:sp>
    </p:spTree>
    <p:extLst>
      <p:ext uri="{BB962C8B-B14F-4D97-AF65-F5344CB8AC3E}">
        <p14:creationId xmlns:p14="http://schemas.microsoft.com/office/powerpoint/2010/main" val="367436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1"/>
    </mc:Choice>
    <mc:Fallback xmlns="">
      <p:transition spd="slow" advTm="671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500" y="243347"/>
            <a:ext cx="5102013" cy="37610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333" dirty="0">
                <a:solidFill>
                  <a:srgbClr val="000000"/>
                </a:solidFill>
              </a:rPr>
              <a:t>What</a:t>
            </a:r>
            <a:r>
              <a:rPr sz="2333" spc="-40" dirty="0">
                <a:solidFill>
                  <a:srgbClr val="000000"/>
                </a:solidFill>
              </a:rPr>
              <a:t> </a:t>
            </a:r>
            <a:r>
              <a:rPr sz="2333" dirty="0">
                <a:solidFill>
                  <a:srgbClr val="000000"/>
                </a:solidFill>
              </a:rPr>
              <a:t>are</a:t>
            </a:r>
            <a:r>
              <a:rPr sz="2333" spc="-27" dirty="0">
                <a:solidFill>
                  <a:srgbClr val="000000"/>
                </a:solidFill>
              </a:rPr>
              <a:t> </a:t>
            </a:r>
            <a:r>
              <a:rPr sz="2333" dirty="0">
                <a:solidFill>
                  <a:srgbClr val="000000"/>
                </a:solidFill>
              </a:rPr>
              <a:t>we</a:t>
            </a:r>
            <a:r>
              <a:rPr sz="2333" spc="-27" dirty="0">
                <a:solidFill>
                  <a:srgbClr val="000000"/>
                </a:solidFill>
              </a:rPr>
              <a:t> </a:t>
            </a:r>
            <a:r>
              <a:rPr sz="2333" dirty="0">
                <a:solidFill>
                  <a:srgbClr val="000000"/>
                </a:solidFill>
              </a:rPr>
              <a:t>doing</a:t>
            </a:r>
            <a:r>
              <a:rPr sz="2333" spc="-27" dirty="0">
                <a:solidFill>
                  <a:srgbClr val="000000"/>
                </a:solidFill>
              </a:rPr>
              <a:t> </a:t>
            </a:r>
            <a:r>
              <a:rPr sz="2333" dirty="0">
                <a:solidFill>
                  <a:srgbClr val="000000"/>
                </a:solidFill>
              </a:rPr>
              <a:t>to</a:t>
            </a:r>
            <a:r>
              <a:rPr sz="2333" spc="-27" dirty="0">
                <a:solidFill>
                  <a:srgbClr val="000000"/>
                </a:solidFill>
              </a:rPr>
              <a:t> </a:t>
            </a:r>
            <a:r>
              <a:rPr sz="2333" dirty="0">
                <a:solidFill>
                  <a:srgbClr val="000000"/>
                </a:solidFill>
              </a:rPr>
              <a:t>improve</a:t>
            </a:r>
            <a:r>
              <a:rPr sz="2333" spc="-20" dirty="0">
                <a:solidFill>
                  <a:srgbClr val="000000"/>
                </a:solidFill>
              </a:rPr>
              <a:t> </a:t>
            </a:r>
            <a:r>
              <a:rPr sz="2333" spc="-27" dirty="0">
                <a:solidFill>
                  <a:srgbClr val="000000"/>
                </a:solidFill>
              </a:rPr>
              <a:t>LMI?</a:t>
            </a:r>
            <a:endParaRPr sz="2333"/>
          </a:p>
        </p:txBody>
      </p:sp>
      <p:sp>
        <p:nvSpPr>
          <p:cNvPr id="3" name="object 3"/>
          <p:cNvSpPr txBox="1"/>
          <p:nvPr/>
        </p:nvSpPr>
        <p:spPr>
          <a:xfrm>
            <a:off x="280500" y="709352"/>
            <a:ext cx="5877560" cy="31455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933" i="1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We’re</a:t>
            </a:r>
            <a:r>
              <a:rPr sz="1933" i="1" kern="0" spc="-4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933" i="1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creating</a:t>
            </a:r>
            <a:r>
              <a:rPr sz="1933" i="1" kern="0" spc="-4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933" i="1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an</a:t>
            </a:r>
            <a:r>
              <a:rPr sz="1933" i="1" kern="0" spc="-2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933" b="1" i="1" kern="0" dirty="0">
                <a:solidFill>
                  <a:sysClr val="windowText" lastClr="000000"/>
                </a:solidFill>
                <a:latin typeface="CenturyGothic-BoldItalic"/>
                <a:cs typeface="CenturyGothic-BoldItalic"/>
              </a:rPr>
              <a:t>Open</a:t>
            </a:r>
            <a:r>
              <a:rPr sz="1933" b="1" i="1" kern="0" spc="-33" dirty="0">
                <a:solidFill>
                  <a:sysClr val="windowText" lastClr="000000"/>
                </a:solidFill>
                <a:latin typeface="CenturyGothic-BoldItalic"/>
                <a:cs typeface="CenturyGothic-BoldItalic"/>
              </a:rPr>
              <a:t> </a:t>
            </a:r>
            <a:r>
              <a:rPr sz="1933" b="1" i="1" kern="0" dirty="0">
                <a:solidFill>
                  <a:sysClr val="windowText" lastClr="000000"/>
                </a:solidFill>
                <a:latin typeface="CenturyGothic-BoldItalic"/>
                <a:cs typeface="CenturyGothic-BoldItalic"/>
              </a:rPr>
              <a:t>Jobs</a:t>
            </a:r>
            <a:r>
              <a:rPr sz="1933" b="1" i="1" kern="0" spc="-40" dirty="0">
                <a:solidFill>
                  <a:sysClr val="windowText" lastClr="000000"/>
                </a:solidFill>
                <a:latin typeface="CenturyGothic-BoldItalic"/>
                <a:cs typeface="CenturyGothic-BoldItalic"/>
              </a:rPr>
              <a:t> </a:t>
            </a:r>
            <a:r>
              <a:rPr sz="1933" b="1" i="1" kern="0" dirty="0">
                <a:solidFill>
                  <a:sysClr val="windowText" lastClr="000000"/>
                </a:solidFill>
                <a:latin typeface="CenturyGothic-BoldItalic"/>
                <a:cs typeface="CenturyGothic-BoldItalic"/>
              </a:rPr>
              <a:t>Observatory</a:t>
            </a:r>
            <a:r>
              <a:rPr sz="1933" b="1" i="1" kern="0" spc="-33" dirty="0">
                <a:solidFill>
                  <a:sysClr val="windowText" lastClr="000000"/>
                </a:solidFill>
                <a:latin typeface="CenturyGothic-BoldItalic"/>
                <a:cs typeface="CenturyGothic-BoldItalic"/>
              </a:rPr>
              <a:t> </a:t>
            </a:r>
            <a:r>
              <a:rPr sz="1933" b="1" i="1" kern="0" spc="-13" dirty="0">
                <a:solidFill>
                  <a:sysClr val="windowText" lastClr="000000"/>
                </a:solidFill>
                <a:latin typeface="CenturyGothic-BoldItalic"/>
                <a:cs typeface="CenturyGothic-BoldItalic"/>
              </a:rPr>
              <a:t>(OJO)</a:t>
            </a:r>
            <a:endParaRPr sz="1933" kern="0">
              <a:solidFill>
                <a:sysClr val="windowText" lastClr="000000"/>
              </a:solidFill>
              <a:latin typeface="CenturyGothic-BoldItalic"/>
              <a:cs typeface="CenturyGothic-BoldItal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5732" y="1610334"/>
            <a:ext cx="9898379" cy="3308773"/>
            <a:chOff x="221799" y="1207750"/>
            <a:chExt cx="7423784" cy="2481580"/>
          </a:xfrm>
        </p:grpSpPr>
        <p:sp>
          <p:nvSpPr>
            <p:cNvPr id="5" name="object 5"/>
            <p:cNvSpPr/>
            <p:nvPr/>
          </p:nvSpPr>
          <p:spPr>
            <a:xfrm>
              <a:off x="6119874" y="3371650"/>
              <a:ext cx="1464310" cy="173355"/>
            </a:xfrm>
            <a:custGeom>
              <a:avLst/>
              <a:gdLst/>
              <a:ahLst/>
              <a:cxnLst/>
              <a:rect l="l" t="t" r="r" b="b"/>
              <a:pathLst>
                <a:path w="1464309" h="173354">
                  <a:moveTo>
                    <a:pt x="0" y="0"/>
                  </a:moveTo>
                  <a:lnTo>
                    <a:pt x="1463999" y="0"/>
                  </a:lnTo>
                  <a:lnTo>
                    <a:pt x="1463999" y="173249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22389" y="3530612"/>
              <a:ext cx="122971" cy="15825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1799" y="1207750"/>
              <a:ext cx="1242060" cy="287655"/>
            </a:xfrm>
            <a:custGeom>
              <a:avLst/>
              <a:gdLst/>
              <a:ahLst/>
              <a:cxnLst/>
              <a:rect l="l" t="t" r="r" b="b"/>
              <a:pathLst>
                <a:path w="1242060" h="287655">
                  <a:moveTo>
                    <a:pt x="1194149" y="287099"/>
                  </a:moveTo>
                  <a:lnTo>
                    <a:pt x="47850" y="287099"/>
                  </a:lnTo>
                  <a:lnTo>
                    <a:pt x="29225" y="283339"/>
                  </a:lnTo>
                  <a:lnTo>
                    <a:pt x="14015" y="273084"/>
                  </a:lnTo>
                  <a:lnTo>
                    <a:pt x="3760" y="257874"/>
                  </a:lnTo>
                  <a:lnTo>
                    <a:pt x="0" y="239248"/>
                  </a:lnTo>
                  <a:lnTo>
                    <a:pt x="0" y="47850"/>
                  </a:lnTo>
                  <a:lnTo>
                    <a:pt x="3760" y="29225"/>
                  </a:lnTo>
                  <a:lnTo>
                    <a:pt x="14015" y="14015"/>
                  </a:lnTo>
                  <a:lnTo>
                    <a:pt x="29225" y="3760"/>
                  </a:lnTo>
                  <a:lnTo>
                    <a:pt x="47850" y="0"/>
                  </a:lnTo>
                  <a:lnTo>
                    <a:pt x="1194149" y="0"/>
                  </a:lnTo>
                  <a:lnTo>
                    <a:pt x="1233960" y="21303"/>
                  </a:lnTo>
                  <a:lnTo>
                    <a:pt x="1242000" y="47850"/>
                  </a:lnTo>
                  <a:lnTo>
                    <a:pt x="1242000" y="239248"/>
                  </a:lnTo>
                  <a:lnTo>
                    <a:pt x="1238239" y="257874"/>
                  </a:lnTo>
                  <a:lnTo>
                    <a:pt x="1227984" y="273084"/>
                  </a:lnTo>
                  <a:lnTo>
                    <a:pt x="1212774" y="283339"/>
                  </a:lnTo>
                  <a:lnTo>
                    <a:pt x="1194149" y="287099"/>
                  </a:lnTo>
                  <a:close/>
                </a:path>
              </a:pathLst>
            </a:custGeom>
            <a:solidFill>
              <a:srgbClr val="FF5A00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02918" y="1656022"/>
            <a:ext cx="104055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600" b="1" kern="0" spc="-13" dirty="0">
                <a:solidFill>
                  <a:srgbClr val="FFFFFF"/>
                </a:solidFill>
                <a:latin typeface="Century Gothic"/>
                <a:cs typeface="Century Gothic"/>
              </a:rPr>
              <a:t>Collection</a:t>
            </a:r>
            <a:endParaRPr sz="1600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92534" y="3311733"/>
            <a:ext cx="1753447" cy="383540"/>
          </a:xfrm>
          <a:custGeom>
            <a:avLst/>
            <a:gdLst/>
            <a:ahLst/>
            <a:cxnLst/>
            <a:rect l="l" t="t" r="r" b="b"/>
            <a:pathLst>
              <a:path w="1315085" h="287655">
                <a:moveTo>
                  <a:pt x="1267049" y="287099"/>
                </a:moveTo>
                <a:lnTo>
                  <a:pt x="47851" y="287099"/>
                </a:lnTo>
                <a:lnTo>
                  <a:pt x="29225" y="283339"/>
                </a:lnTo>
                <a:lnTo>
                  <a:pt x="14015" y="273084"/>
                </a:lnTo>
                <a:lnTo>
                  <a:pt x="3760" y="257874"/>
                </a:lnTo>
                <a:lnTo>
                  <a:pt x="0" y="239248"/>
                </a:lnTo>
                <a:lnTo>
                  <a:pt x="0" y="47850"/>
                </a:lnTo>
                <a:lnTo>
                  <a:pt x="3760" y="29225"/>
                </a:lnTo>
                <a:lnTo>
                  <a:pt x="14015" y="14015"/>
                </a:lnTo>
                <a:lnTo>
                  <a:pt x="29225" y="3760"/>
                </a:lnTo>
                <a:lnTo>
                  <a:pt x="47851" y="0"/>
                </a:lnTo>
                <a:lnTo>
                  <a:pt x="1267049" y="0"/>
                </a:lnTo>
                <a:lnTo>
                  <a:pt x="1306860" y="21303"/>
                </a:lnTo>
                <a:lnTo>
                  <a:pt x="1314899" y="47850"/>
                </a:lnTo>
                <a:lnTo>
                  <a:pt x="1314899" y="239248"/>
                </a:lnTo>
                <a:lnTo>
                  <a:pt x="1311139" y="257874"/>
                </a:lnTo>
                <a:lnTo>
                  <a:pt x="1300884" y="273084"/>
                </a:lnTo>
                <a:lnTo>
                  <a:pt x="1285674" y="283339"/>
                </a:lnTo>
                <a:lnTo>
                  <a:pt x="1267049" y="287099"/>
                </a:lnTo>
                <a:close/>
              </a:path>
            </a:pathLst>
          </a:custGeom>
          <a:solidFill>
            <a:srgbClr val="FF5A00"/>
          </a:solidFill>
        </p:spPr>
        <p:txBody>
          <a:bodyPr wrap="square" lIns="0" tIns="0" rIns="0" bIns="0" rtlCol="0"/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59257" y="3357422"/>
            <a:ext cx="141986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600" b="1" kern="0" spc="-13" dirty="0">
                <a:solidFill>
                  <a:srgbClr val="FFFFFF"/>
                </a:solidFill>
                <a:latin typeface="Century Gothic"/>
                <a:cs typeface="Century Gothic"/>
              </a:rPr>
              <a:t>Deduplication</a:t>
            </a:r>
            <a:endParaRPr sz="1600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31032" y="4304134"/>
            <a:ext cx="2829560" cy="383540"/>
          </a:xfrm>
          <a:custGeom>
            <a:avLst/>
            <a:gdLst/>
            <a:ahLst/>
            <a:cxnLst/>
            <a:rect l="l" t="t" r="r" b="b"/>
            <a:pathLst>
              <a:path w="2122170" h="287654">
                <a:moveTo>
                  <a:pt x="2073749" y="287099"/>
                </a:moveTo>
                <a:lnTo>
                  <a:pt x="47850" y="287099"/>
                </a:lnTo>
                <a:lnTo>
                  <a:pt x="29225" y="283339"/>
                </a:lnTo>
                <a:lnTo>
                  <a:pt x="14015" y="273084"/>
                </a:lnTo>
                <a:lnTo>
                  <a:pt x="3760" y="257874"/>
                </a:lnTo>
                <a:lnTo>
                  <a:pt x="0" y="239249"/>
                </a:lnTo>
                <a:lnTo>
                  <a:pt x="0" y="47850"/>
                </a:lnTo>
                <a:lnTo>
                  <a:pt x="3760" y="29225"/>
                </a:lnTo>
                <a:lnTo>
                  <a:pt x="14015" y="14015"/>
                </a:lnTo>
                <a:lnTo>
                  <a:pt x="29225" y="3760"/>
                </a:lnTo>
                <a:lnTo>
                  <a:pt x="47850" y="0"/>
                </a:lnTo>
                <a:lnTo>
                  <a:pt x="2073749" y="0"/>
                </a:lnTo>
                <a:lnTo>
                  <a:pt x="2113560" y="21303"/>
                </a:lnTo>
                <a:lnTo>
                  <a:pt x="2121599" y="47850"/>
                </a:lnTo>
                <a:lnTo>
                  <a:pt x="2121599" y="239249"/>
                </a:lnTo>
                <a:lnTo>
                  <a:pt x="2117839" y="257874"/>
                </a:lnTo>
                <a:lnTo>
                  <a:pt x="2107584" y="273084"/>
                </a:lnTo>
                <a:lnTo>
                  <a:pt x="2092374" y="283339"/>
                </a:lnTo>
                <a:lnTo>
                  <a:pt x="2073749" y="287099"/>
                </a:lnTo>
                <a:close/>
              </a:path>
            </a:pathLst>
          </a:custGeom>
          <a:solidFill>
            <a:srgbClr val="FF5A00"/>
          </a:solidFill>
        </p:spPr>
        <p:txBody>
          <a:bodyPr wrap="square" lIns="0" tIns="0" rIns="0" bIns="0" rtlCol="0"/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79869" y="4349822"/>
            <a:ext cx="113114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600" b="1" kern="0" spc="-13" dirty="0">
                <a:solidFill>
                  <a:srgbClr val="FFFFFF"/>
                </a:solidFill>
                <a:latin typeface="Century Gothic"/>
                <a:cs typeface="Century Gothic"/>
              </a:rPr>
              <a:t>Enrichment</a:t>
            </a:r>
            <a:endParaRPr sz="1600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197733" y="2317533"/>
            <a:ext cx="1990513" cy="383540"/>
          </a:xfrm>
          <a:custGeom>
            <a:avLst/>
            <a:gdLst/>
            <a:ahLst/>
            <a:cxnLst/>
            <a:rect l="l" t="t" r="r" b="b"/>
            <a:pathLst>
              <a:path w="1492885" h="287655">
                <a:moveTo>
                  <a:pt x="1444648" y="287099"/>
                </a:moveTo>
                <a:lnTo>
                  <a:pt x="47850" y="287099"/>
                </a:lnTo>
                <a:lnTo>
                  <a:pt x="29225" y="283339"/>
                </a:lnTo>
                <a:lnTo>
                  <a:pt x="14015" y="273084"/>
                </a:lnTo>
                <a:lnTo>
                  <a:pt x="3760" y="257874"/>
                </a:lnTo>
                <a:lnTo>
                  <a:pt x="0" y="239248"/>
                </a:lnTo>
                <a:lnTo>
                  <a:pt x="0" y="47850"/>
                </a:lnTo>
                <a:lnTo>
                  <a:pt x="3760" y="29225"/>
                </a:lnTo>
                <a:lnTo>
                  <a:pt x="14015" y="14015"/>
                </a:lnTo>
                <a:lnTo>
                  <a:pt x="29225" y="3760"/>
                </a:lnTo>
                <a:lnTo>
                  <a:pt x="47850" y="0"/>
                </a:lnTo>
                <a:lnTo>
                  <a:pt x="1444648" y="0"/>
                </a:lnTo>
                <a:lnTo>
                  <a:pt x="1484460" y="21303"/>
                </a:lnTo>
                <a:lnTo>
                  <a:pt x="1492499" y="47850"/>
                </a:lnTo>
                <a:lnTo>
                  <a:pt x="1492499" y="239248"/>
                </a:lnTo>
                <a:lnTo>
                  <a:pt x="1488739" y="257874"/>
                </a:lnTo>
                <a:lnTo>
                  <a:pt x="1478484" y="273084"/>
                </a:lnTo>
                <a:lnTo>
                  <a:pt x="1463274" y="283339"/>
                </a:lnTo>
                <a:lnTo>
                  <a:pt x="1444648" y="287099"/>
                </a:lnTo>
                <a:close/>
              </a:path>
            </a:pathLst>
          </a:custGeom>
          <a:solidFill>
            <a:srgbClr val="FF5A00"/>
          </a:solidFill>
        </p:spPr>
        <p:txBody>
          <a:bodyPr wrap="square" lIns="0" tIns="0" rIns="0" bIns="0" rtlCol="0"/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90173" y="2363222"/>
            <a:ext cx="100584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600" b="1" kern="0" spc="-13" dirty="0">
                <a:solidFill>
                  <a:srgbClr val="FFFFFF"/>
                </a:solidFill>
                <a:latin typeface="Century Gothic"/>
                <a:cs typeface="Century Gothic"/>
              </a:rPr>
              <a:t>Extraction</a:t>
            </a:r>
            <a:endParaRPr sz="1600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394131" y="4955133"/>
            <a:ext cx="3435773" cy="383540"/>
          </a:xfrm>
          <a:custGeom>
            <a:avLst/>
            <a:gdLst/>
            <a:ahLst/>
            <a:cxnLst/>
            <a:rect l="l" t="t" r="r" b="b"/>
            <a:pathLst>
              <a:path w="2576829" h="287654">
                <a:moveTo>
                  <a:pt x="2528548" y="287099"/>
                </a:moveTo>
                <a:lnTo>
                  <a:pt x="47851" y="287099"/>
                </a:lnTo>
                <a:lnTo>
                  <a:pt x="29225" y="283339"/>
                </a:lnTo>
                <a:lnTo>
                  <a:pt x="14015" y="273084"/>
                </a:lnTo>
                <a:lnTo>
                  <a:pt x="3760" y="257874"/>
                </a:lnTo>
                <a:lnTo>
                  <a:pt x="0" y="239249"/>
                </a:lnTo>
                <a:lnTo>
                  <a:pt x="0" y="47850"/>
                </a:lnTo>
                <a:lnTo>
                  <a:pt x="3760" y="29225"/>
                </a:lnTo>
                <a:lnTo>
                  <a:pt x="14015" y="14015"/>
                </a:lnTo>
                <a:lnTo>
                  <a:pt x="29225" y="3760"/>
                </a:lnTo>
                <a:lnTo>
                  <a:pt x="47851" y="0"/>
                </a:lnTo>
                <a:lnTo>
                  <a:pt x="2528548" y="0"/>
                </a:lnTo>
                <a:lnTo>
                  <a:pt x="2568360" y="21303"/>
                </a:lnTo>
                <a:lnTo>
                  <a:pt x="2576400" y="47850"/>
                </a:lnTo>
                <a:lnTo>
                  <a:pt x="2576400" y="239249"/>
                </a:lnTo>
                <a:lnTo>
                  <a:pt x="2572640" y="257874"/>
                </a:lnTo>
                <a:lnTo>
                  <a:pt x="2562384" y="273084"/>
                </a:lnTo>
                <a:lnTo>
                  <a:pt x="2547174" y="283339"/>
                </a:lnTo>
                <a:lnTo>
                  <a:pt x="2528548" y="287099"/>
                </a:lnTo>
                <a:close/>
              </a:path>
            </a:pathLst>
          </a:custGeom>
          <a:solidFill>
            <a:srgbClr val="FF5A00"/>
          </a:solidFill>
        </p:spPr>
        <p:txBody>
          <a:bodyPr wrap="square" lIns="0" tIns="0" rIns="0" bIns="0" rtlCol="0"/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72995" y="5000822"/>
            <a:ext cx="1275925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600" b="1" kern="0" spc="-13" dirty="0">
                <a:solidFill>
                  <a:srgbClr val="FFFFFF"/>
                </a:solidFill>
                <a:latin typeface="Century Gothic"/>
                <a:cs typeface="Century Gothic"/>
              </a:rPr>
              <a:t>Aggregation</a:t>
            </a:r>
            <a:endParaRPr sz="1600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197733" y="2752132"/>
            <a:ext cx="1990513" cy="1341120"/>
          </a:xfrm>
          <a:custGeom>
            <a:avLst/>
            <a:gdLst/>
            <a:ahLst/>
            <a:cxnLst/>
            <a:rect l="l" t="t" r="r" b="b"/>
            <a:pathLst>
              <a:path w="1492885" h="1005839">
                <a:moveTo>
                  <a:pt x="1324946" y="1005299"/>
                </a:moveTo>
                <a:lnTo>
                  <a:pt x="167553" y="1005299"/>
                </a:lnTo>
                <a:lnTo>
                  <a:pt x="123010" y="999314"/>
                </a:lnTo>
                <a:lnTo>
                  <a:pt x="82985" y="982424"/>
                </a:lnTo>
                <a:lnTo>
                  <a:pt x="49075" y="956224"/>
                </a:lnTo>
                <a:lnTo>
                  <a:pt x="22875" y="922314"/>
                </a:lnTo>
                <a:lnTo>
                  <a:pt x="5985" y="882289"/>
                </a:lnTo>
                <a:lnTo>
                  <a:pt x="0" y="837746"/>
                </a:lnTo>
                <a:lnTo>
                  <a:pt x="0" y="167553"/>
                </a:lnTo>
                <a:lnTo>
                  <a:pt x="5985" y="123010"/>
                </a:lnTo>
                <a:lnTo>
                  <a:pt x="22875" y="82985"/>
                </a:lnTo>
                <a:lnTo>
                  <a:pt x="49075" y="49075"/>
                </a:lnTo>
                <a:lnTo>
                  <a:pt x="82985" y="22875"/>
                </a:lnTo>
                <a:lnTo>
                  <a:pt x="123010" y="5985"/>
                </a:lnTo>
                <a:lnTo>
                  <a:pt x="167553" y="0"/>
                </a:lnTo>
                <a:lnTo>
                  <a:pt x="1324946" y="0"/>
                </a:lnTo>
                <a:lnTo>
                  <a:pt x="1389066" y="12754"/>
                </a:lnTo>
                <a:lnTo>
                  <a:pt x="1443424" y="49075"/>
                </a:lnTo>
                <a:lnTo>
                  <a:pt x="1479745" y="103433"/>
                </a:lnTo>
                <a:lnTo>
                  <a:pt x="1492499" y="167553"/>
                </a:lnTo>
                <a:lnTo>
                  <a:pt x="1492499" y="837746"/>
                </a:lnTo>
                <a:lnTo>
                  <a:pt x="1486514" y="882289"/>
                </a:lnTo>
                <a:lnTo>
                  <a:pt x="1469624" y="922314"/>
                </a:lnTo>
                <a:lnTo>
                  <a:pt x="1443424" y="956224"/>
                </a:lnTo>
                <a:lnTo>
                  <a:pt x="1409514" y="982424"/>
                </a:lnTo>
                <a:lnTo>
                  <a:pt x="1369488" y="999314"/>
                </a:lnTo>
                <a:lnTo>
                  <a:pt x="1324946" y="1005299"/>
                </a:lnTo>
                <a:close/>
              </a:path>
            </a:pathLst>
          </a:custGeom>
          <a:solidFill>
            <a:srgbClr val="38BDD1"/>
          </a:solidFill>
        </p:spPr>
        <p:txBody>
          <a:bodyPr wrap="square" lIns="0" tIns="0" rIns="0" bIns="0" rtlCol="0"/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63095" y="2992225"/>
            <a:ext cx="1424093" cy="83757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23323" indent="-407236" defTabSz="1219170">
              <a:spcBef>
                <a:spcPts val="133"/>
              </a:spcBef>
              <a:buFont typeface="Arial"/>
              <a:buChar char="●"/>
              <a:tabLst>
                <a:tab pos="423323" algn="l"/>
                <a:tab pos="424169" algn="l"/>
              </a:tabLst>
            </a:pPr>
            <a:r>
              <a:rPr sz="1333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Job</a:t>
            </a:r>
            <a:r>
              <a:rPr sz="1333" kern="0" spc="-2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333" kern="0" spc="-1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titles</a:t>
            </a:r>
            <a:endParaRPr sz="1333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423323" indent="-407236" defTabSz="1219170">
              <a:buFont typeface="Arial"/>
              <a:buChar char="●"/>
              <a:tabLst>
                <a:tab pos="423323" algn="l"/>
                <a:tab pos="424169" algn="l"/>
              </a:tabLst>
            </a:pPr>
            <a:r>
              <a:rPr sz="1333" kern="0" spc="-1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Descriptions</a:t>
            </a:r>
            <a:endParaRPr sz="1333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423323" indent="-407236" defTabSz="1219170">
              <a:buFont typeface="Arial"/>
              <a:buChar char="●"/>
              <a:tabLst>
                <a:tab pos="423323" algn="l"/>
                <a:tab pos="424169" algn="l"/>
              </a:tabLst>
            </a:pPr>
            <a:r>
              <a:rPr sz="1333" kern="0" spc="-1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Salaries</a:t>
            </a:r>
            <a:endParaRPr sz="1333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423323" indent="-407236" defTabSz="1219170">
              <a:buFont typeface="Arial"/>
              <a:buChar char="●"/>
              <a:tabLst>
                <a:tab pos="423323" algn="l"/>
                <a:tab pos="424169" algn="l"/>
              </a:tabLst>
            </a:pPr>
            <a:r>
              <a:rPr sz="1333" kern="0" spc="-1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Locations</a:t>
            </a:r>
            <a:endParaRPr sz="1333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328532" y="4737565"/>
            <a:ext cx="2829560" cy="1341120"/>
          </a:xfrm>
          <a:custGeom>
            <a:avLst/>
            <a:gdLst/>
            <a:ahLst/>
            <a:cxnLst/>
            <a:rect l="l" t="t" r="r" b="b"/>
            <a:pathLst>
              <a:path w="2122170" h="1005839">
                <a:moveTo>
                  <a:pt x="1954046" y="1005299"/>
                </a:moveTo>
                <a:lnTo>
                  <a:pt x="167553" y="1005299"/>
                </a:lnTo>
                <a:lnTo>
                  <a:pt x="123011" y="999314"/>
                </a:lnTo>
                <a:lnTo>
                  <a:pt x="82985" y="982424"/>
                </a:lnTo>
                <a:lnTo>
                  <a:pt x="49075" y="956224"/>
                </a:lnTo>
                <a:lnTo>
                  <a:pt x="22875" y="922314"/>
                </a:lnTo>
                <a:lnTo>
                  <a:pt x="5985" y="882288"/>
                </a:lnTo>
                <a:lnTo>
                  <a:pt x="0" y="837746"/>
                </a:lnTo>
                <a:lnTo>
                  <a:pt x="0" y="167553"/>
                </a:lnTo>
                <a:lnTo>
                  <a:pt x="5985" y="123011"/>
                </a:lnTo>
                <a:lnTo>
                  <a:pt x="22875" y="82985"/>
                </a:lnTo>
                <a:lnTo>
                  <a:pt x="49075" y="49075"/>
                </a:lnTo>
                <a:lnTo>
                  <a:pt x="82985" y="22875"/>
                </a:lnTo>
                <a:lnTo>
                  <a:pt x="123011" y="5985"/>
                </a:lnTo>
                <a:lnTo>
                  <a:pt x="167553" y="0"/>
                </a:lnTo>
                <a:lnTo>
                  <a:pt x="1954046" y="0"/>
                </a:lnTo>
                <a:lnTo>
                  <a:pt x="2018166" y="12754"/>
                </a:lnTo>
                <a:lnTo>
                  <a:pt x="2072524" y="49075"/>
                </a:lnTo>
                <a:lnTo>
                  <a:pt x="2108845" y="103433"/>
                </a:lnTo>
                <a:lnTo>
                  <a:pt x="2121599" y="167553"/>
                </a:lnTo>
                <a:lnTo>
                  <a:pt x="2121599" y="837746"/>
                </a:lnTo>
                <a:lnTo>
                  <a:pt x="2115614" y="882288"/>
                </a:lnTo>
                <a:lnTo>
                  <a:pt x="2098724" y="922314"/>
                </a:lnTo>
                <a:lnTo>
                  <a:pt x="2072524" y="956224"/>
                </a:lnTo>
                <a:lnTo>
                  <a:pt x="2038614" y="982424"/>
                </a:lnTo>
                <a:lnTo>
                  <a:pt x="1998588" y="999314"/>
                </a:lnTo>
                <a:lnTo>
                  <a:pt x="1954046" y="1005299"/>
                </a:lnTo>
                <a:close/>
              </a:path>
            </a:pathLst>
          </a:custGeom>
          <a:solidFill>
            <a:srgbClr val="38BDD1"/>
          </a:solidFill>
        </p:spPr>
        <p:txBody>
          <a:bodyPr wrap="square" lIns="0" tIns="0" rIns="0" bIns="0" rtlCol="0"/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93896" y="5079259"/>
            <a:ext cx="2203873" cy="63246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23323" indent="-407236" defTabSz="1219170">
              <a:spcBef>
                <a:spcPts val="133"/>
              </a:spcBef>
              <a:buFont typeface="Arial"/>
              <a:buChar char="●"/>
              <a:tabLst>
                <a:tab pos="423323" algn="l"/>
                <a:tab pos="424169" algn="l"/>
              </a:tabLst>
            </a:pPr>
            <a:r>
              <a:rPr sz="1333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Annualize</a:t>
            </a:r>
            <a:r>
              <a:rPr sz="1333" kern="0" spc="-6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333" kern="0" spc="-1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salaries</a:t>
            </a:r>
            <a:endParaRPr sz="1333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423323" indent="-407236" defTabSz="1219170">
              <a:buFont typeface="Arial"/>
              <a:buChar char="●"/>
              <a:tabLst>
                <a:tab pos="423323" algn="l"/>
                <a:tab pos="424169" algn="l"/>
              </a:tabLst>
            </a:pPr>
            <a:r>
              <a:rPr sz="1333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Standardize</a:t>
            </a:r>
            <a:r>
              <a:rPr sz="1333" kern="0" spc="-7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333" kern="0" spc="-1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locations</a:t>
            </a:r>
            <a:endParaRPr sz="1333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423323" indent="-407236" defTabSz="1219170">
              <a:buFont typeface="Arial"/>
              <a:buChar char="●"/>
              <a:tabLst>
                <a:tab pos="423323" algn="l"/>
                <a:tab pos="424169" algn="l"/>
              </a:tabLst>
            </a:pPr>
            <a:r>
              <a:rPr sz="1333" b="1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Extract</a:t>
            </a:r>
            <a:r>
              <a:rPr sz="1333" b="1" kern="0" spc="-7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333" b="1" kern="0" spc="-1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skills</a:t>
            </a:r>
            <a:endParaRPr sz="1333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381134" y="5404433"/>
            <a:ext cx="3462020" cy="1341120"/>
          </a:xfrm>
          <a:custGeom>
            <a:avLst/>
            <a:gdLst/>
            <a:ahLst/>
            <a:cxnLst/>
            <a:rect l="l" t="t" r="r" b="b"/>
            <a:pathLst>
              <a:path w="2596515" h="1005839">
                <a:moveTo>
                  <a:pt x="2428346" y="1005299"/>
                </a:moveTo>
                <a:lnTo>
                  <a:pt x="167553" y="1005299"/>
                </a:lnTo>
                <a:lnTo>
                  <a:pt x="123011" y="999314"/>
                </a:lnTo>
                <a:lnTo>
                  <a:pt x="82985" y="982424"/>
                </a:lnTo>
                <a:lnTo>
                  <a:pt x="49075" y="956224"/>
                </a:lnTo>
                <a:lnTo>
                  <a:pt x="22875" y="922314"/>
                </a:lnTo>
                <a:lnTo>
                  <a:pt x="5985" y="882288"/>
                </a:lnTo>
                <a:lnTo>
                  <a:pt x="0" y="837746"/>
                </a:lnTo>
                <a:lnTo>
                  <a:pt x="0" y="167553"/>
                </a:lnTo>
                <a:lnTo>
                  <a:pt x="5985" y="123011"/>
                </a:lnTo>
                <a:lnTo>
                  <a:pt x="22875" y="82985"/>
                </a:lnTo>
                <a:lnTo>
                  <a:pt x="49075" y="49075"/>
                </a:lnTo>
                <a:lnTo>
                  <a:pt x="82985" y="22875"/>
                </a:lnTo>
                <a:lnTo>
                  <a:pt x="123011" y="5985"/>
                </a:lnTo>
                <a:lnTo>
                  <a:pt x="167553" y="0"/>
                </a:lnTo>
                <a:lnTo>
                  <a:pt x="2428346" y="0"/>
                </a:lnTo>
                <a:lnTo>
                  <a:pt x="2492466" y="12754"/>
                </a:lnTo>
                <a:lnTo>
                  <a:pt x="2546824" y="49075"/>
                </a:lnTo>
                <a:lnTo>
                  <a:pt x="2583145" y="103433"/>
                </a:lnTo>
                <a:lnTo>
                  <a:pt x="2595899" y="167553"/>
                </a:lnTo>
                <a:lnTo>
                  <a:pt x="2595899" y="837746"/>
                </a:lnTo>
                <a:lnTo>
                  <a:pt x="2589914" y="882288"/>
                </a:lnTo>
                <a:lnTo>
                  <a:pt x="2573023" y="922314"/>
                </a:lnTo>
                <a:lnTo>
                  <a:pt x="2546824" y="956224"/>
                </a:lnTo>
                <a:lnTo>
                  <a:pt x="2512913" y="982424"/>
                </a:lnTo>
                <a:lnTo>
                  <a:pt x="2472889" y="999314"/>
                </a:lnTo>
                <a:lnTo>
                  <a:pt x="2428346" y="1005299"/>
                </a:lnTo>
                <a:close/>
              </a:path>
            </a:pathLst>
          </a:custGeom>
          <a:solidFill>
            <a:srgbClr val="38BDD1"/>
          </a:solidFill>
        </p:spPr>
        <p:txBody>
          <a:bodyPr wrap="square" lIns="0" tIns="0" rIns="0" bIns="0" rtlCol="0"/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746495" y="5644527"/>
            <a:ext cx="2883747" cy="83757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23323" indent="-407236" defTabSz="1219170">
              <a:spcBef>
                <a:spcPts val="133"/>
              </a:spcBef>
              <a:buFont typeface="Arial"/>
              <a:buChar char="●"/>
              <a:tabLst>
                <a:tab pos="423323" algn="l"/>
                <a:tab pos="424169" algn="l"/>
              </a:tabLst>
            </a:pPr>
            <a:r>
              <a:rPr sz="1333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Composition</a:t>
            </a:r>
            <a:r>
              <a:rPr sz="1333" kern="0" spc="-47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333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of</a:t>
            </a:r>
            <a:r>
              <a:rPr sz="1333" kern="0" spc="-4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333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skills</a:t>
            </a:r>
            <a:r>
              <a:rPr sz="1333" kern="0" spc="-4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333" kern="0" spc="-1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demands</a:t>
            </a:r>
            <a:endParaRPr sz="1333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423323" indent="-407236" defTabSz="1219170">
              <a:buFont typeface="Arial"/>
              <a:buChar char="●"/>
              <a:tabLst>
                <a:tab pos="423323" algn="l"/>
                <a:tab pos="424169" algn="l"/>
              </a:tabLst>
            </a:pPr>
            <a:r>
              <a:rPr sz="1333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Skill</a:t>
            </a:r>
            <a:r>
              <a:rPr sz="1333" kern="0" spc="-3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333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demands</a:t>
            </a:r>
            <a:r>
              <a:rPr sz="1333" kern="0" spc="-3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333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by</a:t>
            </a:r>
            <a:r>
              <a:rPr sz="1333" kern="0" spc="-27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333" kern="0" spc="-1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region</a:t>
            </a:r>
            <a:endParaRPr sz="1333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423323" indent="-407236" defTabSz="1219170">
              <a:buFont typeface="Arial"/>
              <a:buChar char="●"/>
              <a:tabLst>
                <a:tab pos="423323" algn="l"/>
                <a:tab pos="424169" algn="l"/>
              </a:tabLst>
            </a:pPr>
            <a:r>
              <a:rPr sz="1333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Value</a:t>
            </a:r>
            <a:r>
              <a:rPr sz="1333" kern="0" spc="-27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333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of</a:t>
            </a:r>
            <a:r>
              <a:rPr sz="1333" kern="0" spc="-2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333" kern="0" spc="-1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skills</a:t>
            </a:r>
            <a:endParaRPr sz="1333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423323" indent="-407236" defTabSz="1219170">
              <a:buFont typeface="Arial"/>
              <a:buChar char="●"/>
              <a:tabLst>
                <a:tab pos="423323" algn="l"/>
                <a:tab pos="424169" algn="l"/>
              </a:tabLst>
            </a:pPr>
            <a:r>
              <a:rPr sz="1333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Keywords</a:t>
            </a:r>
            <a:r>
              <a:rPr sz="1333" kern="0" spc="-3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333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in</a:t>
            </a:r>
            <a:r>
              <a:rPr sz="1333" kern="0" spc="-3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333" kern="0" spc="-1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adverts</a:t>
            </a:r>
            <a:endParaRPr sz="1333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00501" y="1782683"/>
            <a:ext cx="6526953" cy="2485813"/>
            <a:chOff x="225375" y="1337012"/>
            <a:chExt cx="4895215" cy="1864360"/>
          </a:xfrm>
        </p:grpSpPr>
        <p:sp>
          <p:nvSpPr>
            <p:cNvPr id="24" name="object 24"/>
            <p:cNvSpPr/>
            <p:nvPr/>
          </p:nvSpPr>
          <p:spPr>
            <a:xfrm>
              <a:off x="1463799" y="1351299"/>
              <a:ext cx="930910" cy="215900"/>
            </a:xfrm>
            <a:custGeom>
              <a:avLst/>
              <a:gdLst/>
              <a:ahLst/>
              <a:cxnLst/>
              <a:rect l="l" t="t" r="r" b="b"/>
              <a:pathLst>
                <a:path w="930910" h="215900">
                  <a:moveTo>
                    <a:pt x="0" y="0"/>
                  </a:moveTo>
                  <a:lnTo>
                    <a:pt x="930899" y="0"/>
                  </a:lnTo>
                  <a:lnTo>
                    <a:pt x="930899" y="215549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3214" y="1552562"/>
              <a:ext cx="122971" cy="15825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140799" y="1881699"/>
              <a:ext cx="886460" cy="431165"/>
            </a:xfrm>
            <a:custGeom>
              <a:avLst/>
              <a:gdLst/>
              <a:ahLst/>
              <a:cxnLst/>
              <a:rect l="l" t="t" r="r" b="b"/>
              <a:pathLst>
                <a:path w="886460" h="431164">
                  <a:moveTo>
                    <a:pt x="0" y="0"/>
                  </a:moveTo>
                  <a:lnTo>
                    <a:pt x="886199" y="0"/>
                  </a:lnTo>
                  <a:lnTo>
                    <a:pt x="886199" y="430649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5514" y="2298062"/>
              <a:ext cx="122971" cy="15825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684300" y="2627349"/>
              <a:ext cx="375285" cy="429895"/>
            </a:xfrm>
            <a:custGeom>
              <a:avLst/>
              <a:gdLst/>
              <a:ahLst/>
              <a:cxnLst/>
              <a:rect l="l" t="t" r="r" b="b"/>
              <a:pathLst>
                <a:path w="375285" h="429894">
                  <a:moveTo>
                    <a:pt x="0" y="0"/>
                  </a:moveTo>
                  <a:lnTo>
                    <a:pt x="374699" y="0"/>
                  </a:lnTo>
                  <a:lnTo>
                    <a:pt x="374699" y="429449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7513" y="3042512"/>
              <a:ext cx="122971" cy="158251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25375" y="1543399"/>
              <a:ext cx="1242060" cy="753745"/>
            </a:xfrm>
            <a:custGeom>
              <a:avLst/>
              <a:gdLst/>
              <a:ahLst/>
              <a:cxnLst/>
              <a:rect l="l" t="t" r="r" b="b"/>
              <a:pathLst>
                <a:path w="1242060" h="753744">
                  <a:moveTo>
                    <a:pt x="1116447" y="753299"/>
                  </a:moveTo>
                  <a:lnTo>
                    <a:pt x="125552" y="753299"/>
                  </a:lnTo>
                  <a:lnTo>
                    <a:pt x="76681" y="743433"/>
                  </a:lnTo>
                  <a:lnTo>
                    <a:pt x="36773" y="716526"/>
                  </a:lnTo>
                  <a:lnTo>
                    <a:pt x="9866" y="676618"/>
                  </a:lnTo>
                  <a:lnTo>
                    <a:pt x="0" y="627747"/>
                  </a:lnTo>
                  <a:lnTo>
                    <a:pt x="0" y="125552"/>
                  </a:lnTo>
                  <a:lnTo>
                    <a:pt x="9866" y="76681"/>
                  </a:lnTo>
                  <a:lnTo>
                    <a:pt x="36773" y="36773"/>
                  </a:lnTo>
                  <a:lnTo>
                    <a:pt x="76681" y="9866"/>
                  </a:lnTo>
                  <a:lnTo>
                    <a:pt x="125552" y="0"/>
                  </a:lnTo>
                  <a:lnTo>
                    <a:pt x="1116447" y="0"/>
                  </a:lnTo>
                  <a:lnTo>
                    <a:pt x="1164494" y="9557"/>
                  </a:lnTo>
                  <a:lnTo>
                    <a:pt x="1205226" y="36773"/>
                  </a:lnTo>
                  <a:lnTo>
                    <a:pt x="1232442" y="77505"/>
                  </a:lnTo>
                  <a:lnTo>
                    <a:pt x="1241999" y="125552"/>
                  </a:lnTo>
                  <a:lnTo>
                    <a:pt x="1241999" y="627747"/>
                  </a:lnTo>
                  <a:lnTo>
                    <a:pt x="1232133" y="676618"/>
                  </a:lnTo>
                  <a:lnTo>
                    <a:pt x="1205226" y="716526"/>
                  </a:lnTo>
                  <a:lnTo>
                    <a:pt x="1165318" y="743433"/>
                  </a:lnTo>
                  <a:lnTo>
                    <a:pt x="1116447" y="753299"/>
                  </a:lnTo>
                  <a:close/>
                </a:path>
              </a:pathLst>
            </a:custGeom>
            <a:solidFill>
              <a:srgbClr val="38BDD1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816467" y="1771300"/>
            <a:ext cx="3257973" cy="117081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defTabSz="1219170">
              <a:lnSpc>
                <a:spcPct val="114999"/>
              </a:lnSpc>
              <a:spcBef>
                <a:spcPts val="133"/>
              </a:spcBef>
            </a:pPr>
            <a:r>
              <a:rPr sz="1667" i="1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We</a:t>
            </a:r>
            <a:r>
              <a:rPr sz="1667" i="1" kern="0" spc="-5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67" i="1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began</a:t>
            </a:r>
            <a:r>
              <a:rPr sz="1667" i="1" kern="0" spc="-4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67" i="1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collecting</a:t>
            </a:r>
            <a:r>
              <a:rPr sz="1667" i="1" kern="0" spc="-4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67" i="1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adverts</a:t>
            </a:r>
            <a:r>
              <a:rPr sz="1667" i="1" kern="0" spc="-4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67" i="1" kern="0" spc="-3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in </a:t>
            </a:r>
            <a:r>
              <a:rPr sz="1667" b="1" i="1" kern="0" dirty="0">
                <a:solidFill>
                  <a:sysClr val="windowText" lastClr="000000"/>
                </a:solidFill>
                <a:latin typeface="CenturyGothic-BoldItalic"/>
                <a:cs typeface="CenturyGothic-BoldItalic"/>
              </a:rPr>
              <a:t>January</a:t>
            </a:r>
            <a:r>
              <a:rPr sz="1667" b="1" i="1" kern="0" spc="-33" dirty="0">
                <a:solidFill>
                  <a:sysClr val="windowText" lastClr="000000"/>
                </a:solidFill>
                <a:latin typeface="CenturyGothic-BoldItalic"/>
                <a:cs typeface="CenturyGothic-BoldItalic"/>
              </a:rPr>
              <a:t> </a:t>
            </a:r>
            <a:r>
              <a:rPr sz="1667" b="1" i="1" kern="0" dirty="0">
                <a:solidFill>
                  <a:sysClr val="windowText" lastClr="000000"/>
                </a:solidFill>
                <a:latin typeface="CenturyGothic-BoldItalic"/>
                <a:cs typeface="CenturyGothic-BoldItalic"/>
              </a:rPr>
              <a:t>2021</a:t>
            </a:r>
            <a:r>
              <a:rPr sz="1667" b="1" i="1" kern="0" spc="-27" dirty="0">
                <a:solidFill>
                  <a:sysClr val="windowText" lastClr="000000"/>
                </a:solidFill>
                <a:latin typeface="CenturyGothic-BoldItalic"/>
                <a:cs typeface="CenturyGothic-BoldItalic"/>
              </a:rPr>
              <a:t> </a:t>
            </a:r>
            <a:r>
              <a:rPr sz="1667" i="1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and</a:t>
            </a:r>
            <a:r>
              <a:rPr sz="1667" i="1" kern="0" spc="-27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67" i="1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we</a:t>
            </a:r>
            <a:r>
              <a:rPr sz="1667" i="1" kern="0" spc="-2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67" i="1" kern="0" spc="-3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now </a:t>
            </a:r>
            <a:r>
              <a:rPr sz="1667" i="1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have</a:t>
            </a:r>
            <a:r>
              <a:rPr sz="1667" i="1" kern="0" spc="-47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67" i="1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millions</a:t>
            </a:r>
            <a:r>
              <a:rPr sz="1667" i="1" kern="0" spc="-3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67" i="1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of</a:t>
            </a:r>
            <a:r>
              <a:rPr sz="1667" i="1" kern="0" spc="-27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67" i="1" kern="0" spc="-1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deduplicated postings.</a:t>
            </a:r>
            <a:endParaRPr sz="1667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46897" y="2231559"/>
            <a:ext cx="1264920" cy="63246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defTabSz="1219170">
              <a:spcBef>
                <a:spcPts val="133"/>
              </a:spcBef>
            </a:pPr>
            <a:r>
              <a:rPr sz="1333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Collect</a:t>
            </a:r>
            <a:r>
              <a:rPr sz="1333" kern="0" spc="-47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333" kern="0" spc="-1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online </a:t>
            </a:r>
            <a:r>
              <a:rPr sz="1333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job</a:t>
            </a:r>
            <a:r>
              <a:rPr sz="1333" kern="0" spc="-2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333" kern="0" spc="-1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adverts, </a:t>
            </a:r>
            <a:r>
              <a:rPr sz="1333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with</a:t>
            </a:r>
            <a:r>
              <a:rPr sz="1333" kern="0" spc="-27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333" kern="0" spc="-1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permission</a:t>
            </a:r>
            <a:endParaRPr sz="1333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4000" y="85133"/>
            <a:ext cx="6920635" cy="67728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0500" y="33374"/>
            <a:ext cx="4971627" cy="90541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30500"/>
              </a:lnSpc>
              <a:spcBef>
                <a:spcPts val="133"/>
              </a:spcBef>
            </a:pPr>
            <a:r>
              <a:rPr sz="2333" dirty="0">
                <a:solidFill>
                  <a:srgbClr val="000000"/>
                </a:solidFill>
              </a:rPr>
              <a:t>An</a:t>
            </a:r>
            <a:r>
              <a:rPr sz="2333" spc="-53" dirty="0">
                <a:solidFill>
                  <a:srgbClr val="000000"/>
                </a:solidFill>
              </a:rPr>
              <a:t> </a:t>
            </a:r>
            <a:r>
              <a:rPr sz="2333" dirty="0">
                <a:solidFill>
                  <a:srgbClr val="000000"/>
                </a:solidFill>
              </a:rPr>
              <a:t>example</a:t>
            </a:r>
            <a:r>
              <a:rPr sz="2333" spc="-33" dirty="0">
                <a:solidFill>
                  <a:srgbClr val="000000"/>
                </a:solidFill>
              </a:rPr>
              <a:t> </a:t>
            </a:r>
            <a:r>
              <a:rPr sz="2333" dirty="0">
                <a:solidFill>
                  <a:srgbClr val="000000"/>
                </a:solidFill>
              </a:rPr>
              <a:t>of</a:t>
            </a:r>
            <a:r>
              <a:rPr sz="2333" spc="-40" dirty="0">
                <a:solidFill>
                  <a:srgbClr val="000000"/>
                </a:solidFill>
              </a:rPr>
              <a:t> </a:t>
            </a:r>
            <a:r>
              <a:rPr sz="2333" dirty="0">
                <a:solidFill>
                  <a:srgbClr val="000000"/>
                </a:solidFill>
              </a:rPr>
              <a:t>preliminary</a:t>
            </a:r>
            <a:r>
              <a:rPr sz="2333" spc="-33" dirty="0">
                <a:solidFill>
                  <a:srgbClr val="000000"/>
                </a:solidFill>
              </a:rPr>
              <a:t> </a:t>
            </a:r>
            <a:r>
              <a:rPr sz="2333" spc="-13" dirty="0">
                <a:solidFill>
                  <a:srgbClr val="000000"/>
                </a:solidFill>
              </a:rPr>
              <a:t>insights </a:t>
            </a:r>
            <a:r>
              <a:rPr sz="2333" dirty="0">
                <a:solidFill>
                  <a:srgbClr val="000000"/>
                </a:solidFill>
              </a:rPr>
              <a:t>from</a:t>
            </a:r>
            <a:r>
              <a:rPr sz="2333" spc="-27" dirty="0">
                <a:solidFill>
                  <a:srgbClr val="000000"/>
                </a:solidFill>
              </a:rPr>
              <a:t> </a:t>
            </a:r>
            <a:r>
              <a:rPr sz="2333" dirty="0">
                <a:solidFill>
                  <a:srgbClr val="000000"/>
                </a:solidFill>
              </a:rPr>
              <a:t>the</a:t>
            </a:r>
            <a:r>
              <a:rPr sz="2333" spc="-20" dirty="0">
                <a:solidFill>
                  <a:srgbClr val="000000"/>
                </a:solidFill>
              </a:rPr>
              <a:t> </a:t>
            </a:r>
            <a:r>
              <a:rPr sz="2333" spc="-13" dirty="0">
                <a:solidFill>
                  <a:srgbClr val="000000"/>
                </a:solidFill>
              </a:rPr>
              <a:t>Observatory</a:t>
            </a:r>
            <a:endParaRPr sz="2333"/>
          </a:p>
        </p:txBody>
      </p:sp>
      <p:sp>
        <p:nvSpPr>
          <p:cNvPr id="4" name="object 4"/>
          <p:cNvSpPr/>
          <p:nvPr/>
        </p:nvSpPr>
        <p:spPr>
          <a:xfrm>
            <a:off x="9754165" y="110932"/>
            <a:ext cx="2386752" cy="1276773"/>
          </a:xfrm>
          <a:custGeom>
            <a:avLst/>
            <a:gdLst/>
            <a:ahLst/>
            <a:cxnLst/>
            <a:rect l="l" t="t" r="r" b="b"/>
            <a:pathLst>
              <a:path w="1790065" h="957580">
                <a:moveTo>
                  <a:pt x="1629996" y="956999"/>
                </a:moveTo>
                <a:lnTo>
                  <a:pt x="159502" y="956999"/>
                </a:lnTo>
                <a:lnTo>
                  <a:pt x="109087" y="948868"/>
                </a:lnTo>
                <a:lnTo>
                  <a:pt x="65302" y="926225"/>
                </a:lnTo>
                <a:lnTo>
                  <a:pt x="30774" y="891697"/>
                </a:lnTo>
                <a:lnTo>
                  <a:pt x="8131" y="847912"/>
                </a:lnTo>
                <a:lnTo>
                  <a:pt x="0" y="797496"/>
                </a:lnTo>
                <a:lnTo>
                  <a:pt x="0" y="159503"/>
                </a:lnTo>
                <a:lnTo>
                  <a:pt x="8131" y="109087"/>
                </a:lnTo>
                <a:lnTo>
                  <a:pt x="30774" y="65302"/>
                </a:lnTo>
                <a:lnTo>
                  <a:pt x="65302" y="30774"/>
                </a:lnTo>
                <a:lnTo>
                  <a:pt x="109087" y="8131"/>
                </a:lnTo>
                <a:lnTo>
                  <a:pt x="159502" y="0"/>
                </a:lnTo>
                <a:lnTo>
                  <a:pt x="1629996" y="0"/>
                </a:lnTo>
                <a:lnTo>
                  <a:pt x="1691036" y="12141"/>
                </a:lnTo>
                <a:lnTo>
                  <a:pt x="1742782" y="46717"/>
                </a:lnTo>
                <a:lnTo>
                  <a:pt x="1777358" y="98463"/>
                </a:lnTo>
                <a:lnTo>
                  <a:pt x="1789499" y="159503"/>
                </a:lnTo>
                <a:lnTo>
                  <a:pt x="1789499" y="797496"/>
                </a:lnTo>
                <a:lnTo>
                  <a:pt x="1781368" y="847912"/>
                </a:lnTo>
                <a:lnTo>
                  <a:pt x="1758725" y="891697"/>
                </a:lnTo>
                <a:lnTo>
                  <a:pt x="1724197" y="926225"/>
                </a:lnTo>
                <a:lnTo>
                  <a:pt x="1680412" y="948868"/>
                </a:lnTo>
                <a:lnTo>
                  <a:pt x="1629996" y="956999"/>
                </a:lnTo>
                <a:close/>
              </a:path>
            </a:pathLst>
          </a:custGeom>
          <a:solidFill>
            <a:srgbClr val="38BDD1"/>
          </a:solidFill>
        </p:spPr>
        <p:txBody>
          <a:bodyPr wrap="square" lIns="0" tIns="0" rIns="0" bIns="0" rtlCol="0"/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93849" y="303416"/>
            <a:ext cx="1706033" cy="87716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6933" marR="6773" indent="158323" defTabSz="1219170">
              <a:lnSpc>
                <a:spcPts val="2200"/>
              </a:lnSpc>
              <a:spcBef>
                <a:spcPts val="240"/>
              </a:spcBef>
            </a:pPr>
            <a:r>
              <a:rPr sz="1867" b="1" kern="0" dirty="0">
                <a:solidFill>
                  <a:srgbClr val="FFFFFF"/>
                </a:solidFill>
                <a:latin typeface="Century Gothic"/>
                <a:cs typeface="Century Gothic"/>
              </a:rPr>
              <a:t>How</a:t>
            </a:r>
            <a:r>
              <a:rPr sz="1867" b="1" kern="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b="1" kern="0" dirty="0">
                <a:solidFill>
                  <a:srgbClr val="FFFFFF"/>
                </a:solidFill>
                <a:latin typeface="Century Gothic"/>
                <a:cs typeface="Century Gothic"/>
              </a:rPr>
              <a:t>do</a:t>
            </a:r>
            <a:r>
              <a:rPr sz="1867" b="1" kern="0" spc="-13" dirty="0">
                <a:solidFill>
                  <a:srgbClr val="FFFFFF"/>
                </a:solidFill>
                <a:latin typeface="Century Gothic"/>
                <a:cs typeface="Century Gothic"/>
              </a:rPr>
              <a:t> skill </a:t>
            </a:r>
            <a:r>
              <a:rPr sz="1867" b="1" kern="0" dirty="0">
                <a:solidFill>
                  <a:srgbClr val="FFFFFF"/>
                </a:solidFill>
                <a:latin typeface="Century Gothic"/>
                <a:cs typeface="Century Gothic"/>
              </a:rPr>
              <a:t>demands</a:t>
            </a:r>
            <a:r>
              <a:rPr sz="1867" b="1" kern="0" spc="-4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b="1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vary </a:t>
            </a:r>
            <a:r>
              <a:rPr sz="1867" b="1" kern="0" dirty="0">
                <a:solidFill>
                  <a:srgbClr val="FFFFFF"/>
                </a:solidFill>
                <a:latin typeface="Century Gothic"/>
                <a:cs typeface="Century Gothic"/>
              </a:rPr>
              <a:t>across</a:t>
            </a:r>
            <a:r>
              <a:rPr sz="1867" b="1" kern="0" spc="-3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b="1" kern="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867" b="1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b="1" kern="0" spc="-33" dirty="0">
                <a:solidFill>
                  <a:srgbClr val="FFFFFF"/>
                </a:solidFill>
                <a:latin typeface="Century Gothic"/>
                <a:cs typeface="Century Gothic"/>
              </a:rPr>
              <a:t>UK?</a:t>
            </a:r>
            <a:endParaRPr sz="1867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1001" y="4732661"/>
            <a:ext cx="3739727" cy="118684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733" b="1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OJO</a:t>
            </a:r>
            <a:r>
              <a:rPr sz="1733" b="1" kern="0" spc="-47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733" b="1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can</a:t>
            </a:r>
            <a:r>
              <a:rPr sz="1733" b="1" kern="0" spc="-3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733" b="1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also</a:t>
            </a:r>
            <a:r>
              <a:rPr sz="1733" b="1" kern="0" spc="-3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733" b="1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provide</a:t>
            </a:r>
            <a:r>
              <a:rPr sz="1733" b="1" kern="0" spc="-3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733" b="1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insights</a:t>
            </a:r>
            <a:r>
              <a:rPr sz="1733" b="1" kern="0" spc="-3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on:</a:t>
            </a:r>
            <a:endParaRPr sz="1733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625671" indent="-416550" defTabSz="1219170">
              <a:spcBef>
                <a:spcPts val="7"/>
              </a:spcBef>
              <a:buFont typeface="Arial"/>
              <a:buChar char="●"/>
              <a:tabLst>
                <a:tab pos="625671" algn="l"/>
                <a:tab pos="626518" algn="l"/>
              </a:tabLst>
            </a:pPr>
            <a:r>
              <a:rPr sz="1467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Skills</a:t>
            </a:r>
            <a:r>
              <a:rPr sz="1467" kern="0" spc="-5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required</a:t>
            </a:r>
            <a:r>
              <a:rPr sz="1467" kern="0" spc="-4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for</a:t>
            </a:r>
            <a:r>
              <a:rPr sz="1467" kern="0" spc="-3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a</a:t>
            </a:r>
            <a:r>
              <a:rPr sz="1467" kern="0" spc="-4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particular</a:t>
            </a:r>
            <a:r>
              <a:rPr sz="1467" kern="0" spc="-3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job</a:t>
            </a:r>
            <a:endParaRPr sz="1467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625671" indent="-416550" defTabSz="1219170">
              <a:buFont typeface="Arial"/>
              <a:buChar char="●"/>
              <a:tabLst>
                <a:tab pos="625671" algn="l"/>
                <a:tab pos="626518" algn="l"/>
              </a:tabLst>
            </a:pPr>
            <a:r>
              <a:rPr sz="1467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Transversal</a:t>
            </a:r>
            <a:r>
              <a:rPr sz="1467" kern="0" spc="-7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467" kern="0" spc="-1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skills</a:t>
            </a:r>
            <a:endParaRPr sz="1467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625671" indent="-416550" defTabSz="1219170">
              <a:buFont typeface="Arial"/>
              <a:buChar char="●"/>
              <a:tabLst>
                <a:tab pos="625671" algn="l"/>
                <a:tab pos="626518" algn="l"/>
              </a:tabLst>
            </a:pPr>
            <a:r>
              <a:rPr sz="1467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Most</a:t>
            </a:r>
            <a:r>
              <a:rPr sz="1467" kern="0" spc="-3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highly</a:t>
            </a:r>
            <a:r>
              <a:rPr sz="1467" kern="0" spc="-3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paid</a:t>
            </a:r>
            <a:r>
              <a:rPr sz="1467" kern="0" spc="-27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467" kern="0" spc="-1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skills</a:t>
            </a:r>
            <a:endParaRPr sz="1467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625671" indent="-416550" defTabSz="1219170">
              <a:buFont typeface="Arial"/>
              <a:buChar char="●"/>
              <a:tabLst>
                <a:tab pos="625671" algn="l"/>
                <a:tab pos="626518" algn="l"/>
              </a:tabLst>
            </a:pPr>
            <a:r>
              <a:rPr sz="1467" kern="0" dirty="0">
                <a:solidFill>
                  <a:srgbClr val="888888"/>
                </a:solidFill>
                <a:latin typeface="Century Gothic"/>
                <a:cs typeface="Century Gothic"/>
              </a:rPr>
              <a:t>Changes</a:t>
            </a:r>
            <a:r>
              <a:rPr sz="1467" kern="0" spc="-47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1467" kern="0" dirty="0">
                <a:solidFill>
                  <a:srgbClr val="888888"/>
                </a:solidFill>
                <a:latin typeface="Century Gothic"/>
                <a:cs typeface="Century Gothic"/>
              </a:rPr>
              <a:t>in</a:t>
            </a:r>
            <a:r>
              <a:rPr sz="1467" kern="0" spc="-33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1467" kern="0" dirty="0">
                <a:solidFill>
                  <a:srgbClr val="888888"/>
                </a:solidFill>
                <a:latin typeface="Century Gothic"/>
                <a:cs typeface="Century Gothic"/>
              </a:rPr>
              <a:t>skill</a:t>
            </a:r>
            <a:r>
              <a:rPr sz="1467" kern="0" spc="-33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1467" kern="0" dirty="0">
                <a:solidFill>
                  <a:srgbClr val="888888"/>
                </a:solidFill>
                <a:latin typeface="Century Gothic"/>
                <a:cs typeface="Century Gothic"/>
              </a:rPr>
              <a:t>demand</a:t>
            </a:r>
            <a:r>
              <a:rPr sz="1467" kern="0" spc="-33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1467" kern="0" dirty="0">
                <a:solidFill>
                  <a:srgbClr val="888888"/>
                </a:solidFill>
                <a:latin typeface="Century Gothic"/>
                <a:cs typeface="Century Gothic"/>
              </a:rPr>
              <a:t>over</a:t>
            </a:r>
            <a:r>
              <a:rPr sz="1467" kern="0" spc="-27" dirty="0">
                <a:solidFill>
                  <a:srgbClr val="888888"/>
                </a:solidFill>
                <a:latin typeface="Century Gothic"/>
                <a:cs typeface="Century Gothic"/>
              </a:rPr>
              <a:t> time</a:t>
            </a:r>
            <a:endParaRPr sz="1467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65600" y="6581194"/>
            <a:ext cx="3435773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333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NUTS</a:t>
            </a:r>
            <a:r>
              <a:rPr sz="1333" kern="0" spc="-47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333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</a:t>
            </a:r>
            <a:r>
              <a:rPr sz="1333" kern="0" spc="-27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333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regions;</a:t>
            </a:r>
            <a:r>
              <a:rPr sz="1333" kern="0" spc="-27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333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London</a:t>
            </a:r>
            <a:r>
              <a:rPr sz="1333" kern="0" spc="-3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333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has</a:t>
            </a:r>
            <a:r>
              <a:rPr sz="1333" kern="0" spc="-27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333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been</a:t>
            </a:r>
            <a:r>
              <a:rPr sz="1333" kern="0" spc="-27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333" kern="0" spc="-1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merged</a:t>
            </a:r>
            <a:endParaRPr sz="1333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4282" y="1565858"/>
            <a:ext cx="3864599" cy="276791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602510" cy="51434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425" y="4726785"/>
              <a:ext cx="922400" cy="2518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365674" y="1256574"/>
              <a:ext cx="3778885" cy="3887470"/>
            </a:xfrm>
            <a:custGeom>
              <a:avLst/>
              <a:gdLst/>
              <a:ahLst/>
              <a:cxnLst/>
              <a:rect l="l" t="t" r="r" b="b"/>
              <a:pathLst>
                <a:path w="3778884" h="3887470">
                  <a:moveTo>
                    <a:pt x="0" y="0"/>
                  </a:moveTo>
                  <a:lnTo>
                    <a:pt x="3778324" y="0"/>
                  </a:lnTo>
                  <a:lnTo>
                    <a:pt x="3778324" y="3886924"/>
                  </a:lnTo>
                  <a:lnTo>
                    <a:pt x="0" y="38869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9032" y="87199"/>
            <a:ext cx="5660813" cy="79265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93980" rIns="0" bIns="0" rtlCol="0">
            <a:spAutoFit/>
          </a:bodyPr>
          <a:lstStyle/>
          <a:p>
            <a:pPr marL="1466390" marR="575719" indent="-883898">
              <a:spcBef>
                <a:spcPts val="740"/>
              </a:spcBef>
            </a:pPr>
            <a:r>
              <a:rPr sz="2267" dirty="0">
                <a:solidFill>
                  <a:srgbClr val="18A48C"/>
                </a:solidFill>
              </a:rPr>
              <a:t>Application</a:t>
            </a:r>
            <a:r>
              <a:rPr sz="2267" spc="-53" dirty="0">
                <a:solidFill>
                  <a:srgbClr val="18A48C"/>
                </a:solidFill>
              </a:rPr>
              <a:t> </a:t>
            </a:r>
            <a:r>
              <a:rPr sz="2267" dirty="0">
                <a:solidFill>
                  <a:srgbClr val="18A48C"/>
                </a:solidFill>
              </a:rPr>
              <a:t>One:</a:t>
            </a:r>
            <a:r>
              <a:rPr sz="2267" spc="-53" dirty="0">
                <a:solidFill>
                  <a:srgbClr val="18A48C"/>
                </a:solidFill>
              </a:rPr>
              <a:t> </a:t>
            </a:r>
            <a:r>
              <a:rPr sz="2267" dirty="0">
                <a:solidFill>
                  <a:srgbClr val="18A48C"/>
                </a:solidFill>
              </a:rPr>
              <a:t>Measuring</a:t>
            </a:r>
            <a:r>
              <a:rPr sz="2267" spc="-53" dirty="0">
                <a:solidFill>
                  <a:srgbClr val="18A48C"/>
                </a:solidFill>
              </a:rPr>
              <a:t> </a:t>
            </a:r>
            <a:r>
              <a:rPr sz="2267" spc="-27" dirty="0">
                <a:solidFill>
                  <a:srgbClr val="18A48C"/>
                </a:solidFill>
              </a:rPr>
              <a:t>skill </a:t>
            </a:r>
            <a:r>
              <a:rPr sz="2267" dirty="0">
                <a:solidFill>
                  <a:srgbClr val="18A48C"/>
                </a:solidFill>
              </a:rPr>
              <a:t>demands</a:t>
            </a:r>
            <a:r>
              <a:rPr sz="2267" spc="-27" dirty="0">
                <a:solidFill>
                  <a:srgbClr val="18A48C"/>
                </a:solidFill>
              </a:rPr>
              <a:t> </a:t>
            </a:r>
            <a:r>
              <a:rPr sz="2267" dirty="0">
                <a:solidFill>
                  <a:srgbClr val="18A48C"/>
                </a:solidFill>
              </a:rPr>
              <a:t>in</a:t>
            </a:r>
            <a:r>
              <a:rPr sz="2267" spc="600" dirty="0">
                <a:solidFill>
                  <a:srgbClr val="18A48C"/>
                </a:solidFill>
              </a:rPr>
              <a:t> </a:t>
            </a:r>
            <a:r>
              <a:rPr sz="2267" spc="-13" dirty="0">
                <a:solidFill>
                  <a:srgbClr val="18A48C"/>
                </a:solidFill>
              </a:rPr>
              <a:t>Sussex</a:t>
            </a:r>
            <a:endParaRPr sz="2267"/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18399" y="684919"/>
            <a:ext cx="5773599" cy="595094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98092" y="1217317"/>
            <a:ext cx="5230705" cy="492748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63962" marR="6773" indent="-447875" defTabSz="1219170">
              <a:spcBef>
                <a:spcPts val="133"/>
              </a:spcBef>
              <a:buFont typeface="Arial"/>
              <a:buChar char="●"/>
              <a:tabLst>
                <a:tab pos="463962" algn="l"/>
                <a:tab pos="465655" algn="l"/>
              </a:tabLst>
            </a:pP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Commissioned</a:t>
            </a:r>
            <a:r>
              <a:rPr sz="1867" kern="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by</a:t>
            </a:r>
            <a:r>
              <a:rPr sz="1867" kern="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867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b="1" kern="0" dirty="0">
                <a:solidFill>
                  <a:srgbClr val="FFFFFF"/>
                </a:solidFill>
                <a:latin typeface="Century Gothic"/>
                <a:cs typeface="Century Gothic"/>
              </a:rPr>
              <a:t>Sussex</a:t>
            </a:r>
            <a:r>
              <a:rPr sz="1867" b="1" kern="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b="1" kern="0" dirty="0">
                <a:solidFill>
                  <a:srgbClr val="FFFFFF"/>
                </a:solidFill>
                <a:latin typeface="Century Gothic"/>
                <a:cs typeface="Century Gothic"/>
              </a:rPr>
              <a:t>Chamber</a:t>
            </a:r>
            <a:r>
              <a:rPr sz="1867" b="1" kern="0" spc="-33" dirty="0">
                <a:solidFill>
                  <a:srgbClr val="FFFFFF"/>
                </a:solidFill>
                <a:latin typeface="Century Gothic"/>
                <a:cs typeface="Century Gothic"/>
              </a:rPr>
              <a:t> of </a:t>
            </a:r>
            <a:r>
              <a:rPr sz="1867" b="1" kern="0" dirty="0">
                <a:solidFill>
                  <a:srgbClr val="FFFFFF"/>
                </a:solidFill>
                <a:latin typeface="Century Gothic"/>
                <a:cs typeface="Century Gothic"/>
              </a:rPr>
              <a:t>Commerce</a:t>
            </a:r>
            <a:r>
              <a:rPr sz="1867" b="1" kern="0" spc="-4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867" kern="0" spc="-3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analyse</a:t>
            </a:r>
            <a:r>
              <a:rPr sz="1867" kern="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skill</a:t>
            </a:r>
            <a:r>
              <a:rPr sz="1867" kern="0" spc="-3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kern="0" spc="-13" dirty="0">
                <a:solidFill>
                  <a:srgbClr val="FFFFFF"/>
                </a:solidFill>
                <a:latin typeface="Century Gothic"/>
                <a:cs typeface="Century Gothic"/>
              </a:rPr>
              <a:t>demands</a:t>
            </a:r>
            <a:endParaRPr sz="1867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463962" marR="308179" indent="-447875" defTabSz="1219170">
              <a:spcBef>
                <a:spcPts val="2240"/>
              </a:spcBef>
              <a:buFont typeface="Arial"/>
              <a:buChar char="●"/>
              <a:tabLst>
                <a:tab pos="463962" algn="l"/>
                <a:tab pos="465655" algn="l"/>
              </a:tabLst>
            </a:pP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We</a:t>
            </a:r>
            <a:r>
              <a:rPr sz="1867" kern="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identified</a:t>
            </a:r>
            <a:r>
              <a:rPr sz="1867" kern="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absolute</a:t>
            </a:r>
            <a:r>
              <a:rPr sz="1867" kern="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867" kern="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relative</a:t>
            </a:r>
            <a:r>
              <a:rPr sz="1867" kern="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kern="0" spc="-13" dirty="0">
                <a:solidFill>
                  <a:srgbClr val="FFFFFF"/>
                </a:solidFill>
                <a:latin typeface="Century Gothic"/>
                <a:cs typeface="Century Gothic"/>
              </a:rPr>
              <a:t>skill specialties</a:t>
            </a:r>
            <a:endParaRPr sz="1867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463962" marR="506294" indent="-447875" defTabSz="1219170">
              <a:spcBef>
                <a:spcPts val="2240"/>
              </a:spcBef>
              <a:buFont typeface="Arial"/>
              <a:buChar char="●"/>
              <a:tabLst>
                <a:tab pos="463962" algn="l"/>
                <a:tab pos="465655" algn="l"/>
              </a:tabLst>
            </a:pP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We</a:t>
            </a:r>
            <a:r>
              <a:rPr sz="1867" kern="0" spc="-4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conducted</a:t>
            </a:r>
            <a:r>
              <a:rPr sz="1867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deep</a:t>
            </a:r>
            <a:r>
              <a:rPr sz="1867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dives</a:t>
            </a:r>
            <a:r>
              <a:rPr sz="1867" kern="0" spc="-3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1867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jobs</a:t>
            </a:r>
            <a:r>
              <a:rPr sz="1867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kern="0" spc="-33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green</a:t>
            </a:r>
            <a:r>
              <a:rPr sz="1867" kern="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industries,</a:t>
            </a:r>
            <a:r>
              <a:rPr sz="1867" kern="0" spc="-5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transversal</a:t>
            </a:r>
            <a:r>
              <a:rPr sz="1867" kern="0" spc="-5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skills</a:t>
            </a:r>
            <a:r>
              <a:rPr sz="1867" kern="0" spc="-5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kern="0" spc="-33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digital</a:t>
            </a:r>
            <a:r>
              <a:rPr sz="1867" kern="0" spc="-4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kern="0" spc="-13" dirty="0">
                <a:solidFill>
                  <a:srgbClr val="FFFFFF"/>
                </a:solidFill>
                <a:latin typeface="Century Gothic"/>
                <a:cs typeface="Century Gothic"/>
              </a:rPr>
              <a:t>skills</a:t>
            </a:r>
            <a:endParaRPr sz="1867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464808" defTabSz="1219170">
              <a:spcBef>
                <a:spcPts val="2247"/>
              </a:spcBef>
            </a:pPr>
            <a:r>
              <a:rPr sz="1600" b="1" i="1" kern="0" dirty="0">
                <a:solidFill>
                  <a:srgbClr val="FFFFFF"/>
                </a:solidFill>
                <a:latin typeface="CenturyGothic-BoldItalic"/>
                <a:cs typeface="CenturyGothic-BoldItalic"/>
              </a:rPr>
              <a:t>Examples</a:t>
            </a:r>
            <a:r>
              <a:rPr sz="1600" b="1" i="1" kern="0" spc="-27" dirty="0">
                <a:solidFill>
                  <a:srgbClr val="FFFFFF"/>
                </a:solidFill>
                <a:latin typeface="CenturyGothic-BoldItalic"/>
                <a:cs typeface="CenturyGothic-BoldItalic"/>
              </a:rPr>
              <a:t> </a:t>
            </a:r>
            <a:r>
              <a:rPr sz="1600" b="1" i="1" kern="0" dirty="0">
                <a:solidFill>
                  <a:srgbClr val="FFFFFF"/>
                </a:solidFill>
                <a:latin typeface="CenturyGothic-BoldItalic"/>
                <a:cs typeface="CenturyGothic-BoldItalic"/>
              </a:rPr>
              <a:t>of</a:t>
            </a:r>
            <a:r>
              <a:rPr sz="1600" b="1" i="1" kern="0" spc="-20" dirty="0">
                <a:solidFill>
                  <a:srgbClr val="FFFFFF"/>
                </a:solidFill>
                <a:latin typeface="CenturyGothic-BoldItalic"/>
                <a:cs typeface="CenturyGothic-BoldItalic"/>
              </a:rPr>
              <a:t> </a:t>
            </a:r>
            <a:r>
              <a:rPr sz="1600" b="1" i="1" kern="0" spc="-13" dirty="0">
                <a:solidFill>
                  <a:srgbClr val="FFFFFF"/>
                </a:solidFill>
                <a:latin typeface="CenturyGothic-BoldItalic"/>
                <a:cs typeface="CenturyGothic-BoldItalic"/>
              </a:rPr>
              <a:t>findings:</a:t>
            </a:r>
            <a:endParaRPr sz="1600" kern="0">
              <a:solidFill>
                <a:sysClr val="windowText" lastClr="000000"/>
              </a:solidFill>
              <a:latin typeface="CenturyGothic-BoldItalic"/>
              <a:cs typeface="CenturyGothic-BoldItalic"/>
            </a:endParaRPr>
          </a:p>
          <a:p>
            <a:pPr marL="463962" indent="-427556" defTabSz="1219170">
              <a:buFont typeface="Arial"/>
              <a:buChar char="●"/>
              <a:tabLst>
                <a:tab pos="463962" algn="l"/>
                <a:tab pos="465655" algn="l"/>
              </a:tabLst>
            </a:pPr>
            <a:r>
              <a:rPr sz="1600" kern="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600" kern="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kern="0" dirty="0">
                <a:solidFill>
                  <a:srgbClr val="FFFFFF"/>
                </a:solidFill>
                <a:latin typeface="Century Gothic"/>
                <a:cs typeface="Century Gothic"/>
              </a:rPr>
              <a:t>higher</a:t>
            </a:r>
            <a:r>
              <a:rPr sz="1600" b="1" kern="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kern="0" dirty="0">
                <a:solidFill>
                  <a:srgbClr val="FFFFFF"/>
                </a:solidFill>
                <a:latin typeface="Century Gothic"/>
                <a:cs typeface="Century Gothic"/>
              </a:rPr>
              <a:t>paying</a:t>
            </a:r>
            <a:r>
              <a:rPr sz="1600" b="1" kern="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kern="0" dirty="0">
                <a:solidFill>
                  <a:srgbClr val="FFFFFF"/>
                </a:solidFill>
                <a:latin typeface="Century Gothic"/>
                <a:cs typeface="Century Gothic"/>
              </a:rPr>
              <a:t>transversal</a:t>
            </a:r>
            <a:r>
              <a:rPr sz="1600" b="1" kern="0" spc="-4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kern="0" dirty="0">
                <a:solidFill>
                  <a:srgbClr val="FFFFFF"/>
                </a:solidFill>
                <a:latin typeface="Century Gothic"/>
                <a:cs typeface="Century Gothic"/>
              </a:rPr>
              <a:t>skills</a:t>
            </a:r>
            <a:r>
              <a:rPr sz="1600" b="1" kern="0" spc="-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kern="0" spc="-13" dirty="0">
                <a:solidFill>
                  <a:srgbClr val="FFFFFF"/>
                </a:solidFill>
                <a:latin typeface="Century Gothic"/>
                <a:cs typeface="Century Gothic"/>
              </a:rPr>
              <a:t>require</a:t>
            </a:r>
            <a:endParaRPr sz="1600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464808" defTabSz="1219170">
              <a:spcBef>
                <a:spcPts val="287"/>
              </a:spcBef>
            </a:pPr>
            <a:r>
              <a:rPr sz="1600" b="1" kern="0" dirty="0">
                <a:solidFill>
                  <a:srgbClr val="FFFFFF"/>
                </a:solidFill>
                <a:latin typeface="Century Gothic"/>
                <a:cs typeface="Century Gothic"/>
              </a:rPr>
              <a:t>foresight</a:t>
            </a:r>
            <a:r>
              <a:rPr sz="1600" b="1" kern="0" spc="-3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sz="1600" kern="0" spc="-3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kern="0" dirty="0">
                <a:solidFill>
                  <a:srgbClr val="FFFFFF"/>
                </a:solidFill>
                <a:latin typeface="Century Gothic"/>
                <a:cs typeface="Century Gothic"/>
              </a:rPr>
              <a:t>working</a:t>
            </a:r>
            <a:r>
              <a:rPr sz="1600" b="1" kern="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kern="0" dirty="0">
                <a:solidFill>
                  <a:srgbClr val="FFFFFF"/>
                </a:solidFill>
                <a:latin typeface="Century Gothic"/>
                <a:cs typeface="Century Gothic"/>
              </a:rPr>
              <a:t>closely</a:t>
            </a:r>
            <a:r>
              <a:rPr sz="1600" b="1" kern="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kern="0" dirty="0">
                <a:solidFill>
                  <a:srgbClr val="FFFFFF"/>
                </a:solidFill>
                <a:latin typeface="Century Gothic"/>
                <a:cs typeface="Century Gothic"/>
              </a:rPr>
              <a:t>with</a:t>
            </a:r>
            <a:r>
              <a:rPr sz="1600" b="1" kern="0" spc="-3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kern="0" spc="-13" dirty="0">
                <a:solidFill>
                  <a:srgbClr val="FFFFFF"/>
                </a:solidFill>
                <a:latin typeface="Century Gothic"/>
                <a:cs typeface="Century Gothic"/>
              </a:rPr>
              <a:t>others</a:t>
            </a:r>
            <a:endParaRPr sz="1600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464808" defTabSz="1219170">
              <a:spcBef>
                <a:spcPts val="292"/>
              </a:spcBef>
            </a:pPr>
            <a:r>
              <a:rPr sz="1600" kern="0" dirty="0">
                <a:solidFill>
                  <a:srgbClr val="FFFFFF"/>
                </a:solidFill>
                <a:latin typeface="Century Gothic"/>
                <a:cs typeface="Century Gothic"/>
              </a:rPr>
              <a:t>(compromise</a:t>
            </a:r>
            <a:r>
              <a:rPr sz="1600" kern="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Century Gothic"/>
                <a:cs typeface="Century Gothic"/>
              </a:rPr>
              <a:t>/</a:t>
            </a:r>
            <a:r>
              <a:rPr sz="1600" kern="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Century Gothic"/>
                <a:cs typeface="Century Gothic"/>
              </a:rPr>
              <a:t>negotiation</a:t>
            </a:r>
            <a:r>
              <a:rPr sz="1600" kern="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Century Gothic"/>
                <a:cs typeface="Century Gothic"/>
              </a:rPr>
              <a:t>/</a:t>
            </a:r>
            <a:r>
              <a:rPr sz="1600" kern="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kern="0" spc="-13" dirty="0">
                <a:solidFill>
                  <a:srgbClr val="FFFFFF"/>
                </a:solidFill>
                <a:latin typeface="Century Gothic"/>
                <a:cs typeface="Century Gothic"/>
              </a:rPr>
              <a:t>cooperation)</a:t>
            </a:r>
            <a:endParaRPr sz="1600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463962" marR="53339" indent="-426709" defTabSz="1219170">
              <a:lnSpc>
                <a:spcPct val="114999"/>
              </a:lnSpc>
              <a:spcBef>
                <a:spcPts val="1333"/>
              </a:spcBef>
              <a:buFont typeface="Arial"/>
              <a:buChar char="●"/>
              <a:tabLst>
                <a:tab pos="463962" algn="l"/>
                <a:tab pos="465655" algn="l"/>
              </a:tabLst>
            </a:pPr>
            <a:r>
              <a:rPr sz="1600" kern="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600" kern="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kern="0" dirty="0">
                <a:solidFill>
                  <a:srgbClr val="FFFFFF"/>
                </a:solidFill>
                <a:latin typeface="Century Gothic"/>
                <a:cs typeface="Century Gothic"/>
              </a:rPr>
              <a:t>higher</a:t>
            </a:r>
            <a:r>
              <a:rPr sz="1600" b="1" kern="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kern="0" dirty="0">
                <a:solidFill>
                  <a:srgbClr val="FFFFFF"/>
                </a:solidFill>
                <a:latin typeface="Century Gothic"/>
                <a:cs typeface="Century Gothic"/>
              </a:rPr>
              <a:t>paying</a:t>
            </a:r>
            <a:r>
              <a:rPr sz="1600" b="1" kern="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kern="0" dirty="0">
                <a:solidFill>
                  <a:srgbClr val="FFFFFF"/>
                </a:solidFill>
                <a:latin typeface="Century Gothic"/>
                <a:cs typeface="Century Gothic"/>
              </a:rPr>
              <a:t>digital</a:t>
            </a:r>
            <a:r>
              <a:rPr sz="1600" b="1" kern="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kern="0" dirty="0">
                <a:solidFill>
                  <a:srgbClr val="FFFFFF"/>
                </a:solidFill>
                <a:latin typeface="Century Gothic"/>
                <a:cs typeface="Century Gothic"/>
              </a:rPr>
              <a:t>skills</a:t>
            </a:r>
            <a:r>
              <a:rPr sz="1600" b="1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Century Gothic"/>
                <a:cs typeface="Century Gothic"/>
              </a:rPr>
              <a:t>typically</a:t>
            </a:r>
            <a:r>
              <a:rPr sz="1600" kern="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kern="0" spc="-13" dirty="0">
                <a:solidFill>
                  <a:srgbClr val="FFFFFF"/>
                </a:solidFill>
                <a:latin typeface="Century Gothic"/>
                <a:cs typeface="Century Gothic"/>
              </a:rPr>
              <a:t>require </a:t>
            </a:r>
            <a:r>
              <a:rPr sz="1600" b="1" kern="0" dirty="0">
                <a:solidFill>
                  <a:srgbClr val="FFFFFF"/>
                </a:solidFill>
                <a:latin typeface="Century Gothic"/>
                <a:cs typeface="Century Gothic"/>
              </a:rPr>
              <a:t>coding</a:t>
            </a:r>
            <a:r>
              <a:rPr sz="1600" kern="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1600" kern="0" spc="-5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Century Gothic"/>
                <a:cs typeface="Century Gothic"/>
              </a:rPr>
              <a:t>Demand</a:t>
            </a:r>
            <a:r>
              <a:rPr sz="1600" kern="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sz="1600" kern="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Century Gothic"/>
                <a:cs typeface="Century Gothic"/>
              </a:rPr>
              <a:t>several</a:t>
            </a:r>
            <a:r>
              <a:rPr sz="1600" kern="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Century Gothic"/>
                <a:cs typeface="Century Gothic"/>
              </a:rPr>
              <a:t>languages,</a:t>
            </a:r>
            <a:r>
              <a:rPr sz="1600" kern="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Century Gothic"/>
                <a:cs typeface="Century Gothic"/>
              </a:rPr>
              <a:t>such</a:t>
            </a:r>
            <a:r>
              <a:rPr sz="1600" kern="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kern="0" spc="-33" dirty="0">
                <a:solidFill>
                  <a:srgbClr val="FFFFFF"/>
                </a:solidFill>
                <a:latin typeface="Century Gothic"/>
                <a:cs typeface="Century Gothic"/>
              </a:rPr>
              <a:t>as </a:t>
            </a:r>
            <a:r>
              <a:rPr sz="1600" kern="0" dirty="0">
                <a:solidFill>
                  <a:srgbClr val="FFFFFF"/>
                </a:solidFill>
                <a:latin typeface="Century Gothic"/>
                <a:cs typeface="Century Gothic"/>
              </a:rPr>
              <a:t>SQL,</a:t>
            </a:r>
            <a:r>
              <a:rPr sz="1600" kern="0" spc="-4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Century Gothic"/>
                <a:cs typeface="Century Gothic"/>
              </a:rPr>
              <a:t>now</a:t>
            </a:r>
            <a:r>
              <a:rPr sz="1600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Century Gothic"/>
                <a:cs typeface="Century Gothic"/>
              </a:rPr>
              <a:t>stretch</a:t>
            </a:r>
            <a:r>
              <a:rPr sz="1600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Century Gothic"/>
                <a:cs typeface="Century Gothic"/>
              </a:rPr>
              <a:t>far</a:t>
            </a:r>
            <a:r>
              <a:rPr sz="1600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Century Gothic"/>
                <a:cs typeface="Century Gothic"/>
              </a:rPr>
              <a:t>beyond</a:t>
            </a:r>
            <a:r>
              <a:rPr sz="1600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600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Century Gothic"/>
                <a:cs typeface="Century Gothic"/>
              </a:rPr>
              <a:t>ICT</a:t>
            </a:r>
            <a:r>
              <a:rPr sz="1600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kern="0" spc="-13" dirty="0">
                <a:solidFill>
                  <a:srgbClr val="FFFFFF"/>
                </a:solidFill>
                <a:latin typeface="Century Gothic"/>
                <a:cs typeface="Century Gothic"/>
              </a:rPr>
              <a:t>industry.</a:t>
            </a:r>
            <a:endParaRPr sz="1600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65147" y="301417"/>
            <a:ext cx="4355253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867" b="1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Which</a:t>
            </a:r>
            <a:r>
              <a:rPr sz="1867" b="1" kern="0" spc="-47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867" b="1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skills</a:t>
            </a:r>
            <a:r>
              <a:rPr sz="1867" b="1" kern="0" spc="-3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867" b="1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are</a:t>
            </a:r>
            <a:r>
              <a:rPr sz="1867" b="1" kern="0" spc="-3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867" b="1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demanded</a:t>
            </a:r>
            <a:r>
              <a:rPr sz="1867" b="1" kern="0" spc="-3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867" b="1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in</a:t>
            </a:r>
            <a:r>
              <a:rPr sz="1867" b="1" kern="0" spc="-27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867" b="1" kern="0" spc="-1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Sussex?</a:t>
            </a:r>
            <a:endParaRPr sz="1867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602510" cy="51434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425" y="4726785"/>
              <a:ext cx="922400" cy="25184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39032" y="87199"/>
            <a:ext cx="5660813" cy="7370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945" rIns="0" bIns="0" rtlCol="0">
            <a:spAutoFit/>
          </a:bodyPr>
          <a:lstStyle/>
          <a:p>
            <a:pPr marL="2185192" marR="184569" indent="-1993850" defTabSz="1219170">
              <a:spcBef>
                <a:spcPts val="305"/>
              </a:spcBef>
            </a:pPr>
            <a:r>
              <a:rPr sz="2267" b="1" kern="0" dirty="0">
                <a:solidFill>
                  <a:srgbClr val="18A48C"/>
                </a:solidFill>
                <a:latin typeface="Century Gothic"/>
                <a:cs typeface="Century Gothic"/>
              </a:rPr>
              <a:t>Application</a:t>
            </a:r>
            <a:r>
              <a:rPr sz="2267" b="1" kern="0" spc="-40" dirty="0">
                <a:solidFill>
                  <a:srgbClr val="18A48C"/>
                </a:solidFill>
                <a:latin typeface="Century Gothic"/>
                <a:cs typeface="Century Gothic"/>
              </a:rPr>
              <a:t> </a:t>
            </a:r>
            <a:r>
              <a:rPr sz="2267" b="1" kern="0" dirty="0">
                <a:solidFill>
                  <a:srgbClr val="18A48C"/>
                </a:solidFill>
                <a:latin typeface="Century Gothic"/>
                <a:cs typeface="Century Gothic"/>
              </a:rPr>
              <a:t>Two:</a:t>
            </a:r>
            <a:r>
              <a:rPr sz="2267" b="1" kern="0" spc="-40" dirty="0">
                <a:solidFill>
                  <a:srgbClr val="18A48C"/>
                </a:solidFill>
                <a:latin typeface="Century Gothic"/>
                <a:cs typeface="Century Gothic"/>
              </a:rPr>
              <a:t> </a:t>
            </a:r>
            <a:r>
              <a:rPr sz="2267" b="1" kern="0" dirty="0">
                <a:solidFill>
                  <a:srgbClr val="18A48C"/>
                </a:solidFill>
                <a:latin typeface="Century Gothic"/>
                <a:cs typeface="Century Gothic"/>
              </a:rPr>
              <a:t>Finding</a:t>
            </a:r>
            <a:r>
              <a:rPr sz="2267" b="1" kern="0" spc="-33" dirty="0">
                <a:solidFill>
                  <a:srgbClr val="18A48C"/>
                </a:solidFill>
                <a:latin typeface="Century Gothic"/>
                <a:cs typeface="Century Gothic"/>
              </a:rPr>
              <a:t> </a:t>
            </a:r>
            <a:r>
              <a:rPr sz="2267" b="1" kern="0" dirty="0">
                <a:solidFill>
                  <a:srgbClr val="18A48C"/>
                </a:solidFill>
                <a:latin typeface="Century Gothic"/>
                <a:cs typeface="Century Gothic"/>
              </a:rPr>
              <a:t>jobs</a:t>
            </a:r>
            <a:r>
              <a:rPr sz="2267" b="1" kern="0" spc="-40" dirty="0">
                <a:solidFill>
                  <a:srgbClr val="18A48C"/>
                </a:solidFill>
                <a:latin typeface="Century Gothic"/>
                <a:cs typeface="Century Gothic"/>
              </a:rPr>
              <a:t> </a:t>
            </a:r>
            <a:r>
              <a:rPr sz="2267" b="1" kern="0" dirty="0">
                <a:solidFill>
                  <a:srgbClr val="18A48C"/>
                </a:solidFill>
                <a:latin typeface="Century Gothic"/>
                <a:cs typeface="Century Gothic"/>
              </a:rPr>
              <a:t>in</a:t>
            </a:r>
            <a:r>
              <a:rPr sz="2267" b="1" kern="0" spc="-33" dirty="0">
                <a:solidFill>
                  <a:srgbClr val="18A48C"/>
                </a:solidFill>
                <a:latin typeface="Century Gothic"/>
                <a:cs typeface="Century Gothic"/>
              </a:rPr>
              <a:t> </a:t>
            </a:r>
            <a:r>
              <a:rPr sz="2267" b="1" kern="0" spc="-13" dirty="0">
                <a:solidFill>
                  <a:srgbClr val="18A48C"/>
                </a:solidFill>
                <a:latin typeface="Century Gothic"/>
                <a:cs typeface="Century Gothic"/>
              </a:rPr>
              <a:t>green industries</a:t>
            </a:r>
            <a:endParaRPr sz="2267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sz="half" idx="2"/>
          </p:nvPr>
        </p:nvSpPr>
        <p:spPr>
          <a:xfrm>
            <a:off x="530789" y="1623091"/>
            <a:ext cx="7012657" cy="373151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63962" marR="273465" indent="-447875">
              <a:spcBef>
                <a:spcPts val="133"/>
              </a:spcBef>
              <a:buFont typeface="Arial"/>
              <a:buChar char="●"/>
              <a:tabLst>
                <a:tab pos="463962" algn="l"/>
                <a:tab pos="465655" algn="l"/>
              </a:tabLst>
            </a:pPr>
            <a:r>
              <a:rPr dirty="0"/>
              <a:t>The</a:t>
            </a:r>
            <a:r>
              <a:rPr spc="-47" dirty="0"/>
              <a:t> </a:t>
            </a:r>
            <a:r>
              <a:rPr dirty="0"/>
              <a:t>Govt</a:t>
            </a:r>
            <a:r>
              <a:rPr spc="-27" dirty="0"/>
              <a:t> </a:t>
            </a:r>
            <a:r>
              <a:rPr dirty="0"/>
              <a:t>has</a:t>
            </a:r>
            <a:r>
              <a:rPr spc="-27" dirty="0"/>
              <a:t> </a:t>
            </a:r>
            <a:r>
              <a:rPr dirty="0"/>
              <a:t>pledged</a:t>
            </a:r>
            <a:r>
              <a:rPr spc="-33" dirty="0"/>
              <a:t> </a:t>
            </a:r>
            <a:r>
              <a:rPr dirty="0"/>
              <a:t>to</a:t>
            </a:r>
            <a:r>
              <a:rPr spc="-27" dirty="0"/>
              <a:t> </a:t>
            </a:r>
            <a:r>
              <a:rPr dirty="0"/>
              <a:t>support</a:t>
            </a:r>
            <a:r>
              <a:rPr spc="-27" dirty="0"/>
              <a:t> </a:t>
            </a:r>
            <a:r>
              <a:rPr spc="-33" dirty="0"/>
              <a:t>the </a:t>
            </a:r>
            <a:r>
              <a:rPr dirty="0"/>
              <a:t>creation</a:t>
            </a:r>
            <a:r>
              <a:rPr spc="-47" dirty="0"/>
              <a:t> </a:t>
            </a:r>
            <a:r>
              <a:rPr dirty="0"/>
              <a:t>of</a:t>
            </a:r>
            <a:r>
              <a:rPr spc="-13" dirty="0"/>
              <a:t> </a:t>
            </a:r>
            <a:r>
              <a:rPr b="1" dirty="0">
                <a:latin typeface="Century Gothic"/>
                <a:cs typeface="Century Gothic"/>
              </a:rPr>
              <a:t>2</a:t>
            </a:r>
            <a:r>
              <a:rPr b="1" spc="-27" dirty="0"/>
              <a:t> </a:t>
            </a:r>
            <a:r>
              <a:rPr b="1" dirty="0">
                <a:latin typeface="Century Gothic"/>
                <a:cs typeface="Century Gothic"/>
              </a:rPr>
              <a:t>million</a:t>
            </a:r>
            <a:r>
              <a:rPr b="1" spc="-27" dirty="0"/>
              <a:t> </a:t>
            </a:r>
            <a:r>
              <a:rPr b="1" dirty="0">
                <a:latin typeface="Century Gothic"/>
                <a:cs typeface="Century Gothic"/>
              </a:rPr>
              <a:t>green</a:t>
            </a:r>
            <a:r>
              <a:rPr b="1" spc="-27" dirty="0"/>
              <a:t> </a:t>
            </a:r>
            <a:r>
              <a:rPr b="1" dirty="0">
                <a:latin typeface="Century Gothic"/>
                <a:cs typeface="Century Gothic"/>
              </a:rPr>
              <a:t>jobs</a:t>
            </a:r>
            <a:r>
              <a:rPr b="1" spc="-27" dirty="0"/>
              <a:t> </a:t>
            </a:r>
            <a:r>
              <a:rPr b="1" dirty="0">
                <a:latin typeface="Century Gothic"/>
                <a:cs typeface="Century Gothic"/>
              </a:rPr>
              <a:t>by</a:t>
            </a:r>
            <a:r>
              <a:rPr b="1" spc="-27" dirty="0"/>
              <a:t> 2030</a:t>
            </a:r>
          </a:p>
          <a:p>
            <a:pPr marL="463962" indent="-447875">
              <a:spcBef>
                <a:spcPts val="2240"/>
              </a:spcBef>
              <a:buFont typeface="Arial"/>
              <a:buChar char="●"/>
              <a:tabLst>
                <a:tab pos="463962" algn="l"/>
                <a:tab pos="465655" algn="l"/>
              </a:tabLst>
            </a:pPr>
            <a:r>
              <a:rPr dirty="0"/>
              <a:t>There’s</a:t>
            </a:r>
            <a:r>
              <a:rPr spc="-47" dirty="0"/>
              <a:t> </a:t>
            </a:r>
            <a:r>
              <a:rPr dirty="0"/>
              <a:t>no</a:t>
            </a:r>
            <a:r>
              <a:rPr spc="-27" dirty="0"/>
              <a:t> </a:t>
            </a:r>
            <a:r>
              <a:rPr dirty="0"/>
              <a:t>standard</a:t>
            </a:r>
            <a:r>
              <a:rPr spc="-27" dirty="0"/>
              <a:t> </a:t>
            </a:r>
            <a:r>
              <a:rPr dirty="0"/>
              <a:t>list</a:t>
            </a:r>
            <a:r>
              <a:rPr spc="-33" dirty="0"/>
              <a:t> </a:t>
            </a:r>
            <a:r>
              <a:rPr dirty="0"/>
              <a:t>of</a:t>
            </a:r>
            <a:r>
              <a:rPr spc="-27" dirty="0"/>
              <a:t> </a:t>
            </a:r>
            <a:r>
              <a:rPr dirty="0"/>
              <a:t>UK</a:t>
            </a:r>
            <a:r>
              <a:rPr spc="-27" dirty="0"/>
              <a:t> </a:t>
            </a:r>
            <a:r>
              <a:rPr dirty="0"/>
              <a:t>green</a:t>
            </a:r>
            <a:r>
              <a:rPr spc="-27" dirty="0"/>
              <a:t> jobs</a:t>
            </a:r>
          </a:p>
          <a:p>
            <a:pPr marL="463962" indent="-447875">
              <a:spcBef>
                <a:spcPts val="2240"/>
              </a:spcBef>
              <a:buFont typeface="Arial"/>
              <a:buChar char="●"/>
              <a:tabLst>
                <a:tab pos="463962" algn="l"/>
                <a:tab pos="465655" algn="l"/>
              </a:tabLst>
            </a:pPr>
            <a:r>
              <a:rPr dirty="0"/>
              <a:t>So</a:t>
            </a:r>
            <a:r>
              <a:rPr spc="-47" dirty="0"/>
              <a:t> </a:t>
            </a:r>
            <a:r>
              <a:rPr dirty="0"/>
              <a:t>we</a:t>
            </a:r>
            <a:r>
              <a:rPr spc="-27" dirty="0"/>
              <a:t> </a:t>
            </a:r>
            <a:r>
              <a:rPr dirty="0"/>
              <a:t>developed</a:t>
            </a:r>
            <a:r>
              <a:rPr spc="-13" dirty="0"/>
              <a:t> </a:t>
            </a:r>
            <a:r>
              <a:rPr b="1" dirty="0">
                <a:latin typeface="Century Gothic"/>
                <a:cs typeface="Century Gothic"/>
              </a:rPr>
              <a:t>the</a:t>
            </a:r>
            <a:r>
              <a:rPr b="1" spc="-27" dirty="0"/>
              <a:t> </a:t>
            </a:r>
            <a:r>
              <a:rPr b="1" dirty="0">
                <a:latin typeface="Century Gothic"/>
                <a:cs typeface="Century Gothic"/>
              </a:rPr>
              <a:t>first</a:t>
            </a:r>
            <a:r>
              <a:rPr b="1" spc="-27" dirty="0"/>
              <a:t> </a:t>
            </a:r>
            <a:r>
              <a:rPr b="1" dirty="0">
                <a:latin typeface="Century Gothic"/>
                <a:cs typeface="Century Gothic"/>
              </a:rPr>
              <a:t>open</a:t>
            </a:r>
            <a:r>
              <a:rPr b="1" spc="-27" dirty="0"/>
              <a:t> </a:t>
            </a:r>
            <a:r>
              <a:rPr b="1" spc="-13" dirty="0"/>
              <a:t>algorithm</a:t>
            </a:r>
          </a:p>
          <a:p>
            <a:pPr marL="464808"/>
            <a:r>
              <a:rPr dirty="0"/>
              <a:t>for</a:t>
            </a:r>
            <a:r>
              <a:rPr spc="-33" dirty="0"/>
              <a:t> </a:t>
            </a:r>
            <a:r>
              <a:rPr dirty="0"/>
              <a:t>tagging</a:t>
            </a:r>
            <a:r>
              <a:rPr spc="-27" dirty="0"/>
              <a:t> </a:t>
            </a:r>
            <a:r>
              <a:rPr dirty="0"/>
              <a:t>jobs</a:t>
            </a:r>
            <a:r>
              <a:rPr spc="-27" dirty="0"/>
              <a:t> </a:t>
            </a:r>
            <a:r>
              <a:rPr dirty="0"/>
              <a:t>in</a:t>
            </a:r>
            <a:r>
              <a:rPr spc="-27" dirty="0"/>
              <a:t> </a:t>
            </a:r>
            <a:r>
              <a:rPr dirty="0"/>
              <a:t>green</a:t>
            </a:r>
            <a:r>
              <a:rPr spc="-27" dirty="0"/>
              <a:t> </a:t>
            </a:r>
            <a:r>
              <a:rPr spc="-13" dirty="0"/>
              <a:t>industries.</a:t>
            </a:r>
          </a:p>
          <a:p>
            <a:pPr marL="463962" marR="6773" indent="-447875">
              <a:spcBef>
                <a:spcPts val="2240"/>
              </a:spcBef>
              <a:buFont typeface="Arial"/>
              <a:buChar char="●"/>
              <a:tabLst>
                <a:tab pos="463962" algn="l"/>
                <a:tab pos="465655" algn="l"/>
              </a:tabLst>
            </a:pPr>
            <a:r>
              <a:rPr dirty="0"/>
              <a:t>It’s</a:t>
            </a:r>
            <a:r>
              <a:rPr spc="-47" dirty="0"/>
              <a:t> </a:t>
            </a:r>
            <a:r>
              <a:rPr dirty="0"/>
              <a:t>a</a:t>
            </a:r>
            <a:r>
              <a:rPr spc="-27" dirty="0"/>
              <a:t> </a:t>
            </a:r>
            <a:r>
              <a:rPr dirty="0"/>
              <a:t>trained</a:t>
            </a:r>
            <a:r>
              <a:rPr spc="-27" dirty="0"/>
              <a:t> </a:t>
            </a:r>
            <a:r>
              <a:rPr dirty="0"/>
              <a:t>model</a:t>
            </a:r>
            <a:r>
              <a:rPr spc="-33" dirty="0"/>
              <a:t> </a:t>
            </a:r>
            <a:r>
              <a:rPr dirty="0"/>
              <a:t>that</a:t>
            </a:r>
            <a:r>
              <a:rPr spc="-27" dirty="0"/>
              <a:t> </a:t>
            </a:r>
            <a:r>
              <a:rPr dirty="0"/>
              <a:t>uses</a:t>
            </a:r>
            <a:r>
              <a:rPr spc="-27" dirty="0"/>
              <a:t> </a:t>
            </a:r>
            <a:r>
              <a:rPr dirty="0"/>
              <a:t>words</a:t>
            </a:r>
            <a:r>
              <a:rPr spc="-27" dirty="0"/>
              <a:t> </a:t>
            </a:r>
            <a:r>
              <a:rPr spc="-13" dirty="0"/>
              <a:t>within </a:t>
            </a:r>
            <a:r>
              <a:rPr dirty="0"/>
              <a:t>the</a:t>
            </a:r>
            <a:r>
              <a:rPr spc="-47" dirty="0"/>
              <a:t> </a:t>
            </a:r>
            <a:r>
              <a:rPr dirty="0"/>
              <a:t>text</a:t>
            </a:r>
            <a:r>
              <a:rPr spc="-27" dirty="0"/>
              <a:t> </a:t>
            </a:r>
            <a:r>
              <a:rPr dirty="0"/>
              <a:t>of</a:t>
            </a:r>
            <a:r>
              <a:rPr spc="-33" dirty="0"/>
              <a:t> </a:t>
            </a:r>
            <a:r>
              <a:rPr dirty="0"/>
              <a:t>adverts</a:t>
            </a:r>
            <a:r>
              <a:rPr spc="-27" dirty="0"/>
              <a:t> </a:t>
            </a:r>
            <a:r>
              <a:rPr dirty="0"/>
              <a:t>to</a:t>
            </a:r>
            <a:r>
              <a:rPr spc="-33" dirty="0"/>
              <a:t> </a:t>
            </a:r>
            <a:r>
              <a:rPr dirty="0"/>
              <a:t>identify</a:t>
            </a:r>
            <a:r>
              <a:rPr spc="-27" dirty="0"/>
              <a:t> </a:t>
            </a:r>
            <a:r>
              <a:rPr dirty="0"/>
              <a:t>these</a:t>
            </a:r>
            <a:r>
              <a:rPr spc="-27" dirty="0"/>
              <a:t> </a:t>
            </a:r>
            <a:r>
              <a:rPr spc="-13" dirty="0"/>
              <a:t>jobs.</a:t>
            </a:r>
          </a:p>
          <a:p>
            <a:pPr marL="463962" marR="887284" indent="-447875">
              <a:spcBef>
                <a:spcPts val="2240"/>
              </a:spcBef>
              <a:buFont typeface="Arial"/>
              <a:buChar char="●"/>
              <a:tabLst>
                <a:tab pos="463962" algn="l"/>
                <a:tab pos="465655" algn="l"/>
              </a:tabLst>
            </a:pPr>
            <a:r>
              <a:rPr dirty="0"/>
              <a:t>Around</a:t>
            </a:r>
            <a:r>
              <a:rPr spc="-27" dirty="0"/>
              <a:t> </a:t>
            </a:r>
            <a:r>
              <a:rPr b="1" dirty="0">
                <a:latin typeface="Century Gothic"/>
                <a:cs typeface="Century Gothic"/>
              </a:rPr>
              <a:t>3%</a:t>
            </a:r>
            <a:r>
              <a:rPr b="1" spc="-27" dirty="0"/>
              <a:t> </a:t>
            </a:r>
            <a:r>
              <a:rPr b="1" dirty="0">
                <a:latin typeface="Century Gothic"/>
                <a:cs typeface="Century Gothic"/>
              </a:rPr>
              <a:t>of</a:t>
            </a:r>
            <a:r>
              <a:rPr b="1" spc="-27" dirty="0"/>
              <a:t> </a:t>
            </a:r>
            <a:r>
              <a:rPr b="1" dirty="0">
                <a:latin typeface="Century Gothic"/>
                <a:cs typeface="Century Gothic"/>
              </a:rPr>
              <a:t>job</a:t>
            </a:r>
            <a:r>
              <a:rPr b="1" spc="-27" dirty="0"/>
              <a:t> </a:t>
            </a:r>
            <a:r>
              <a:rPr b="1" dirty="0">
                <a:latin typeface="Century Gothic"/>
                <a:cs typeface="Century Gothic"/>
              </a:rPr>
              <a:t>adverts</a:t>
            </a:r>
            <a:r>
              <a:rPr b="1" spc="-27" dirty="0"/>
              <a:t> </a:t>
            </a:r>
            <a:r>
              <a:rPr dirty="0"/>
              <a:t>were</a:t>
            </a:r>
            <a:r>
              <a:rPr spc="-20" dirty="0"/>
              <a:t> </a:t>
            </a:r>
            <a:r>
              <a:rPr spc="-33" dirty="0"/>
              <a:t>for </a:t>
            </a:r>
            <a:r>
              <a:rPr dirty="0"/>
              <a:t>positions</a:t>
            </a:r>
            <a:r>
              <a:rPr spc="-40" dirty="0"/>
              <a:t> </a:t>
            </a:r>
            <a:r>
              <a:rPr dirty="0"/>
              <a:t>in</a:t>
            </a:r>
            <a:r>
              <a:rPr spc="-33" dirty="0"/>
              <a:t> </a:t>
            </a:r>
            <a:r>
              <a:rPr dirty="0"/>
              <a:t>green</a:t>
            </a:r>
            <a:r>
              <a:rPr spc="-33" dirty="0"/>
              <a:t> </a:t>
            </a:r>
            <a:r>
              <a:rPr spc="-13" dirty="0"/>
              <a:t>industries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8069099" y="75000"/>
            <a:ext cx="2510367" cy="2311400"/>
            <a:chOff x="6051824" y="56250"/>
            <a:chExt cx="1882775" cy="1733550"/>
          </a:xfrm>
        </p:grpSpPr>
        <p:sp>
          <p:nvSpPr>
            <p:cNvPr id="9" name="object 9"/>
            <p:cNvSpPr/>
            <p:nvPr/>
          </p:nvSpPr>
          <p:spPr>
            <a:xfrm>
              <a:off x="6051824" y="56250"/>
              <a:ext cx="1733550" cy="1733550"/>
            </a:xfrm>
            <a:custGeom>
              <a:avLst/>
              <a:gdLst/>
              <a:ahLst/>
              <a:cxnLst/>
              <a:rect l="l" t="t" r="r" b="b"/>
              <a:pathLst>
                <a:path w="1733550" h="1733550">
                  <a:moveTo>
                    <a:pt x="866699" y="1733399"/>
                  </a:moveTo>
                  <a:lnTo>
                    <a:pt x="819146" y="1732117"/>
                  </a:lnTo>
                  <a:lnTo>
                    <a:pt x="772263" y="1728314"/>
                  </a:lnTo>
                  <a:lnTo>
                    <a:pt x="726116" y="1722056"/>
                  </a:lnTo>
                  <a:lnTo>
                    <a:pt x="680772" y="1713409"/>
                  </a:lnTo>
                  <a:lnTo>
                    <a:pt x="636296" y="1702440"/>
                  </a:lnTo>
                  <a:lnTo>
                    <a:pt x="592755" y="1689215"/>
                  </a:lnTo>
                  <a:lnTo>
                    <a:pt x="550215" y="1673799"/>
                  </a:lnTo>
                  <a:lnTo>
                    <a:pt x="508741" y="1656258"/>
                  </a:lnTo>
                  <a:lnTo>
                    <a:pt x="468401" y="1636660"/>
                  </a:lnTo>
                  <a:lnTo>
                    <a:pt x="429259" y="1615070"/>
                  </a:lnTo>
                  <a:lnTo>
                    <a:pt x="391383" y="1591553"/>
                  </a:lnTo>
                  <a:lnTo>
                    <a:pt x="354838" y="1566177"/>
                  </a:lnTo>
                  <a:lnTo>
                    <a:pt x="319690" y="1539006"/>
                  </a:lnTo>
                  <a:lnTo>
                    <a:pt x="286005" y="1510109"/>
                  </a:lnTo>
                  <a:lnTo>
                    <a:pt x="253850" y="1479549"/>
                  </a:lnTo>
                  <a:lnTo>
                    <a:pt x="223290" y="1447394"/>
                  </a:lnTo>
                  <a:lnTo>
                    <a:pt x="194393" y="1413709"/>
                  </a:lnTo>
                  <a:lnTo>
                    <a:pt x="167222" y="1378561"/>
                  </a:lnTo>
                  <a:lnTo>
                    <a:pt x="141846" y="1342016"/>
                  </a:lnTo>
                  <a:lnTo>
                    <a:pt x="118329" y="1304140"/>
                  </a:lnTo>
                  <a:lnTo>
                    <a:pt x="96739" y="1264998"/>
                  </a:lnTo>
                  <a:lnTo>
                    <a:pt x="77141" y="1224658"/>
                  </a:lnTo>
                  <a:lnTo>
                    <a:pt x="59600" y="1183184"/>
                  </a:lnTo>
                  <a:lnTo>
                    <a:pt x="44184" y="1140644"/>
                  </a:lnTo>
                  <a:lnTo>
                    <a:pt x="30959" y="1097103"/>
                  </a:lnTo>
                  <a:lnTo>
                    <a:pt x="19990" y="1052627"/>
                  </a:lnTo>
                  <a:lnTo>
                    <a:pt x="11343" y="1007283"/>
                  </a:lnTo>
                  <a:lnTo>
                    <a:pt x="5085" y="961136"/>
                  </a:lnTo>
                  <a:lnTo>
                    <a:pt x="1282" y="914253"/>
                  </a:lnTo>
                  <a:lnTo>
                    <a:pt x="0" y="866699"/>
                  </a:lnTo>
                  <a:lnTo>
                    <a:pt x="1282" y="819146"/>
                  </a:lnTo>
                  <a:lnTo>
                    <a:pt x="5085" y="772263"/>
                  </a:lnTo>
                  <a:lnTo>
                    <a:pt x="11343" y="726116"/>
                  </a:lnTo>
                  <a:lnTo>
                    <a:pt x="19990" y="680772"/>
                  </a:lnTo>
                  <a:lnTo>
                    <a:pt x="30959" y="636296"/>
                  </a:lnTo>
                  <a:lnTo>
                    <a:pt x="44184" y="592755"/>
                  </a:lnTo>
                  <a:lnTo>
                    <a:pt x="59600" y="550215"/>
                  </a:lnTo>
                  <a:lnTo>
                    <a:pt x="77141" y="508742"/>
                  </a:lnTo>
                  <a:lnTo>
                    <a:pt x="96739" y="468401"/>
                  </a:lnTo>
                  <a:lnTo>
                    <a:pt x="118329" y="429259"/>
                  </a:lnTo>
                  <a:lnTo>
                    <a:pt x="141846" y="391383"/>
                  </a:lnTo>
                  <a:lnTo>
                    <a:pt x="167222" y="354838"/>
                  </a:lnTo>
                  <a:lnTo>
                    <a:pt x="194393" y="319690"/>
                  </a:lnTo>
                  <a:lnTo>
                    <a:pt x="223290" y="286005"/>
                  </a:lnTo>
                  <a:lnTo>
                    <a:pt x="253850" y="253850"/>
                  </a:lnTo>
                  <a:lnTo>
                    <a:pt x="286005" y="223290"/>
                  </a:lnTo>
                  <a:lnTo>
                    <a:pt x="319690" y="194393"/>
                  </a:lnTo>
                  <a:lnTo>
                    <a:pt x="354838" y="167222"/>
                  </a:lnTo>
                  <a:lnTo>
                    <a:pt x="391383" y="141846"/>
                  </a:lnTo>
                  <a:lnTo>
                    <a:pt x="429259" y="118329"/>
                  </a:lnTo>
                  <a:lnTo>
                    <a:pt x="468401" y="96739"/>
                  </a:lnTo>
                  <a:lnTo>
                    <a:pt x="508741" y="77141"/>
                  </a:lnTo>
                  <a:lnTo>
                    <a:pt x="550215" y="59600"/>
                  </a:lnTo>
                  <a:lnTo>
                    <a:pt x="592755" y="44184"/>
                  </a:lnTo>
                  <a:lnTo>
                    <a:pt x="636296" y="30959"/>
                  </a:lnTo>
                  <a:lnTo>
                    <a:pt x="680772" y="19990"/>
                  </a:lnTo>
                  <a:lnTo>
                    <a:pt x="726116" y="11343"/>
                  </a:lnTo>
                  <a:lnTo>
                    <a:pt x="772263" y="5085"/>
                  </a:lnTo>
                  <a:lnTo>
                    <a:pt x="819146" y="1282"/>
                  </a:lnTo>
                  <a:lnTo>
                    <a:pt x="866699" y="0"/>
                  </a:lnTo>
                  <a:lnTo>
                    <a:pt x="915794" y="1390"/>
                  </a:lnTo>
                  <a:lnTo>
                    <a:pt x="964495" y="5532"/>
                  </a:lnTo>
                  <a:lnTo>
                    <a:pt x="1012695" y="12381"/>
                  </a:lnTo>
                  <a:lnTo>
                    <a:pt x="1060288" y="21893"/>
                  </a:lnTo>
                  <a:lnTo>
                    <a:pt x="1107170" y="34026"/>
                  </a:lnTo>
                  <a:lnTo>
                    <a:pt x="1153233" y="48733"/>
                  </a:lnTo>
                  <a:lnTo>
                    <a:pt x="1198371" y="65973"/>
                  </a:lnTo>
                  <a:lnTo>
                    <a:pt x="1242479" y="85701"/>
                  </a:lnTo>
                  <a:lnTo>
                    <a:pt x="1285451" y="107872"/>
                  </a:lnTo>
                  <a:lnTo>
                    <a:pt x="1327180" y="132443"/>
                  </a:lnTo>
                  <a:lnTo>
                    <a:pt x="1367560" y="159371"/>
                  </a:lnTo>
                  <a:lnTo>
                    <a:pt x="1406486" y="188610"/>
                  </a:lnTo>
                  <a:lnTo>
                    <a:pt x="1443851" y="220118"/>
                  </a:lnTo>
                  <a:lnTo>
                    <a:pt x="1479549" y="253850"/>
                  </a:lnTo>
                  <a:lnTo>
                    <a:pt x="1513281" y="289548"/>
                  </a:lnTo>
                  <a:lnTo>
                    <a:pt x="1544789" y="326913"/>
                  </a:lnTo>
                  <a:lnTo>
                    <a:pt x="1574028" y="365839"/>
                  </a:lnTo>
                  <a:lnTo>
                    <a:pt x="1600956" y="406219"/>
                  </a:lnTo>
                  <a:lnTo>
                    <a:pt x="1625527" y="447948"/>
                  </a:lnTo>
                  <a:lnTo>
                    <a:pt x="1647698" y="490920"/>
                  </a:lnTo>
                  <a:lnTo>
                    <a:pt x="1667426" y="535028"/>
                  </a:lnTo>
                  <a:lnTo>
                    <a:pt x="1684666" y="580166"/>
                  </a:lnTo>
                  <a:lnTo>
                    <a:pt x="1699374" y="626229"/>
                  </a:lnTo>
                  <a:lnTo>
                    <a:pt x="1711506" y="673111"/>
                  </a:lnTo>
                  <a:lnTo>
                    <a:pt x="1721018" y="720704"/>
                  </a:lnTo>
                  <a:lnTo>
                    <a:pt x="1727867" y="768905"/>
                  </a:lnTo>
                  <a:lnTo>
                    <a:pt x="1732009" y="817605"/>
                  </a:lnTo>
                  <a:lnTo>
                    <a:pt x="1733399" y="866699"/>
                  </a:lnTo>
                  <a:lnTo>
                    <a:pt x="1732117" y="914253"/>
                  </a:lnTo>
                  <a:lnTo>
                    <a:pt x="1728314" y="961136"/>
                  </a:lnTo>
                  <a:lnTo>
                    <a:pt x="1722056" y="1007283"/>
                  </a:lnTo>
                  <a:lnTo>
                    <a:pt x="1713409" y="1052627"/>
                  </a:lnTo>
                  <a:lnTo>
                    <a:pt x="1702440" y="1097103"/>
                  </a:lnTo>
                  <a:lnTo>
                    <a:pt x="1689215" y="1140644"/>
                  </a:lnTo>
                  <a:lnTo>
                    <a:pt x="1673799" y="1183184"/>
                  </a:lnTo>
                  <a:lnTo>
                    <a:pt x="1656258" y="1224658"/>
                  </a:lnTo>
                  <a:lnTo>
                    <a:pt x="1636660" y="1264998"/>
                  </a:lnTo>
                  <a:lnTo>
                    <a:pt x="1615069" y="1304140"/>
                  </a:lnTo>
                  <a:lnTo>
                    <a:pt x="1591553" y="1342016"/>
                  </a:lnTo>
                  <a:lnTo>
                    <a:pt x="1566177" y="1378561"/>
                  </a:lnTo>
                  <a:lnTo>
                    <a:pt x="1539006" y="1413709"/>
                  </a:lnTo>
                  <a:lnTo>
                    <a:pt x="1510108" y="1447394"/>
                  </a:lnTo>
                  <a:lnTo>
                    <a:pt x="1479549" y="1479549"/>
                  </a:lnTo>
                  <a:lnTo>
                    <a:pt x="1447394" y="1510109"/>
                  </a:lnTo>
                  <a:lnTo>
                    <a:pt x="1413709" y="1539006"/>
                  </a:lnTo>
                  <a:lnTo>
                    <a:pt x="1378561" y="1566177"/>
                  </a:lnTo>
                  <a:lnTo>
                    <a:pt x="1342016" y="1591553"/>
                  </a:lnTo>
                  <a:lnTo>
                    <a:pt x="1304139" y="1615070"/>
                  </a:lnTo>
                  <a:lnTo>
                    <a:pt x="1264998" y="1636660"/>
                  </a:lnTo>
                  <a:lnTo>
                    <a:pt x="1224657" y="1656258"/>
                  </a:lnTo>
                  <a:lnTo>
                    <a:pt x="1183184" y="1673799"/>
                  </a:lnTo>
                  <a:lnTo>
                    <a:pt x="1140644" y="1689215"/>
                  </a:lnTo>
                  <a:lnTo>
                    <a:pt x="1097103" y="1702440"/>
                  </a:lnTo>
                  <a:lnTo>
                    <a:pt x="1052627" y="1713409"/>
                  </a:lnTo>
                  <a:lnTo>
                    <a:pt x="1007283" y="1722056"/>
                  </a:lnTo>
                  <a:lnTo>
                    <a:pt x="961136" y="1728314"/>
                  </a:lnTo>
                  <a:lnTo>
                    <a:pt x="914253" y="1732117"/>
                  </a:lnTo>
                  <a:lnTo>
                    <a:pt x="866699" y="1733399"/>
                  </a:lnTo>
                  <a:close/>
                </a:path>
              </a:pathLst>
            </a:custGeom>
            <a:solidFill>
              <a:srgbClr val="FF5A00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729624" y="584800"/>
              <a:ext cx="1205230" cy="1205230"/>
            </a:xfrm>
            <a:custGeom>
              <a:avLst/>
              <a:gdLst/>
              <a:ahLst/>
              <a:cxnLst/>
              <a:rect l="l" t="t" r="r" b="b"/>
              <a:pathLst>
                <a:path w="1205229" h="1205230">
                  <a:moveTo>
                    <a:pt x="602399" y="1204799"/>
                  </a:moveTo>
                  <a:lnTo>
                    <a:pt x="555322" y="1202987"/>
                  </a:lnTo>
                  <a:lnTo>
                    <a:pt x="509236" y="1197639"/>
                  </a:lnTo>
                  <a:lnTo>
                    <a:pt x="464275" y="1188890"/>
                  </a:lnTo>
                  <a:lnTo>
                    <a:pt x="420572" y="1176873"/>
                  </a:lnTo>
                  <a:lnTo>
                    <a:pt x="378263" y="1161722"/>
                  </a:lnTo>
                  <a:lnTo>
                    <a:pt x="337479" y="1143571"/>
                  </a:lnTo>
                  <a:lnTo>
                    <a:pt x="298357" y="1122554"/>
                  </a:lnTo>
                  <a:lnTo>
                    <a:pt x="261029" y="1098806"/>
                  </a:lnTo>
                  <a:lnTo>
                    <a:pt x="225629" y="1072459"/>
                  </a:lnTo>
                  <a:lnTo>
                    <a:pt x="192292" y="1043648"/>
                  </a:lnTo>
                  <a:lnTo>
                    <a:pt x="161151" y="1012507"/>
                  </a:lnTo>
                  <a:lnTo>
                    <a:pt x="132340" y="979170"/>
                  </a:lnTo>
                  <a:lnTo>
                    <a:pt x="105993" y="943770"/>
                  </a:lnTo>
                  <a:lnTo>
                    <a:pt x="82245" y="906442"/>
                  </a:lnTo>
                  <a:lnTo>
                    <a:pt x="61228" y="867320"/>
                  </a:lnTo>
                  <a:lnTo>
                    <a:pt x="43077" y="826537"/>
                  </a:lnTo>
                  <a:lnTo>
                    <a:pt x="27927" y="784227"/>
                  </a:lnTo>
                  <a:lnTo>
                    <a:pt x="15909" y="740524"/>
                  </a:lnTo>
                  <a:lnTo>
                    <a:pt x="7160" y="695563"/>
                  </a:lnTo>
                  <a:lnTo>
                    <a:pt x="1812" y="649477"/>
                  </a:lnTo>
                  <a:lnTo>
                    <a:pt x="0" y="602399"/>
                  </a:lnTo>
                  <a:lnTo>
                    <a:pt x="1812" y="555322"/>
                  </a:lnTo>
                  <a:lnTo>
                    <a:pt x="7160" y="509236"/>
                  </a:lnTo>
                  <a:lnTo>
                    <a:pt x="15909" y="464275"/>
                  </a:lnTo>
                  <a:lnTo>
                    <a:pt x="27927" y="420572"/>
                  </a:lnTo>
                  <a:lnTo>
                    <a:pt x="43077" y="378262"/>
                  </a:lnTo>
                  <a:lnTo>
                    <a:pt x="61228" y="337479"/>
                  </a:lnTo>
                  <a:lnTo>
                    <a:pt x="82245" y="298357"/>
                  </a:lnTo>
                  <a:lnTo>
                    <a:pt x="105993" y="261029"/>
                  </a:lnTo>
                  <a:lnTo>
                    <a:pt x="132340" y="225629"/>
                  </a:lnTo>
                  <a:lnTo>
                    <a:pt x="161151" y="192292"/>
                  </a:lnTo>
                  <a:lnTo>
                    <a:pt x="192292" y="161151"/>
                  </a:lnTo>
                  <a:lnTo>
                    <a:pt x="225629" y="132340"/>
                  </a:lnTo>
                  <a:lnTo>
                    <a:pt x="261029" y="105993"/>
                  </a:lnTo>
                  <a:lnTo>
                    <a:pt x="298357" y="82245"/>
                  </a:lnTo>
                  <a:lnTo>
                    <a:pt x="337479" y="61228"/>
                  </a:lnTo>
                  <a:lnTo>
                    <a:pt x="378263" y="43077"/>
                  </a:lnTo>
                  <a:lnTo>
                    <a:pt x="420572" y="27926"/>
                  </a:lnTo>
                  <a:lnTo>
                    <a:pt x="464275" y="15909"/>
                  </a:lnTo>
                  <a:lnTo>
                    <a:pt x="509236" y="7160"/>
                  </a:lnTo>
                  <a:lnTo>
                    <a:pt x="555322" y="1812"/>
                  </a:lnTo>
                  <a:lnTo>
                    <a:pt x="602399" y="0"/>
                  </a:lnTo>
                  <a:lnTo>
                    <a:pt x="650099" y="1890"/>
                  </a:lnTo>
                  <a:lnTo>
                    <a:pt x="697204" y="7504"/>
                  </a:lnTo>
                  <a:lnTo>
                    <a:pt x="743512" y="16759"/>
                  </a:lnTo>
                  <a:lnTo>
                    <a:pt x="788821" y="29570"/>
                  </a:lnTo>
                  <a:lnTo>
                    <a:pt x="832928" y="45854"/>
                  </a:lnTo>
                  <a:lnTo>
                    <a:pt x="875631" y="65528"/>
                  </a:lnTo>
                  <a:lnTo>
                    <a:pt x="916728" y="88507"/>
                  </a:lnTo>
                  <a:lnTo>
                    <a:pt x="956017" y="114708"/>
                  </a:lnTo>
                  <a:lnTo>
                    <a:pt x="993295" y="144046"/>
                  </a:lnTo>
                  <a:lnTo>
                    <a:pt x="1028360" y="176438"/>
                  </a:lnTo>
                  <a:lnTo>
                    <a:pt x="1060753" y="211504"/>
                  </a:lnTo>
                  <a:lnTo>
                    <a:pt x="1090091" y="248782"/>
                  </a:lnTo>
                  <a:lnTo>
                    <a:pt x="1116292" y="288071"/>
                  </a:lnTo>
                  <a:lnTo>
                    <a:pt x="1139271" y="329168"/>
                  </a:lnTo>
                  <a:lnTo>
                    <a:pt x="1158944" y="371871"/>
                  </a:lnTo>
                  <a:lnTo>
                    <a:pt x="1175229" y="415978"/>
                  </a:lnTo>
                  <a:lnTo>
                    <a:pt x="1188040" y="461287"/>
                  </a:lnTo>
                  <a:lnTo>
                    <a:pt x="1197295" y="507595"/>
                  </a:lnTo>
                  <a:lnTo>
                    <a:pt x="1202909" y="554700"/>
                  </a:lnTo>
                  <a:lnTo>
                    <a:pt x="1204799" y="602399"/>
                  </a:lnTo>
                  <a:lnTo>
                    <a:pt x="1202987" y="649477"/>
                  </a:lnTo>
                  <a:lnTo>
                    <a:pt x="1197639" y="695563"/>
                  </a:lnTo>
                  <a:lnTo>
                    <a:pt x="1188890" y="740524"/>
                  </a:lnTo>
                  <a:lnTo>
                    <a:pt x="1176872" y="784227"/>
                  </a:lnTo>
                  <a:lnTo>
                    <a:pt x="1161722" y="826537"/>
                  </a:lnTo>
                  <a:lnTo>
                    <a:pt x="1143571" y="867320"/>
                  </a:lnTo>
                  <a:lnTo>
                    <a:pt x="1122554" y="906442"/>
                  </a:lnTo>
                  <a:lnTo>
                    <a:pt x="1098806" y="943770"/>
                  </a:lnTo>
                  <a:lnTo>
                    <a:pt x="1072459" y="979170"/>
                  </a:lnTo>
                  <a:lnTo>
                    <a:pt x="1043648" y="1012507"/>
                  </a:lnTo>
                  <a:lnTo>
                    <a:pt x="1012507" y="1043648"/>
                  </a:lnTo>
                  <a:lnTo>
                    <a:pt x="979170" y="1072459"/>
                  </a:lnTo>
                  <a:lnTo>
                    <a:pt x="943770" y="1098806"/>
                  </a:lnTo>
                  <a:lnTo>
                    <a:pt x="906442" y="1122554"/>
                  </a:lnTo>
                  <a:lnTo>
                    <a:pt x="867320" y="1143571"/>
                  </a:lnTo>
                  <a:lnTo>
                    <a:pt x="826536" y="1161722"/>
                  </a:lnTo>
                  <a:lnTo>
                    <a:pt x="784227" y="1176873"/>
                  </a:lnTo>
                  <a:lnTo>
                    <a:pt x="740524" y="1188890"/>
                  </a:lnTo>
                  <a:lnTo>
                    <a:pt x="695563" y="1197639"/>
                  </a:lnTo>
                  <a:lnTo>
                    <a:pt x="649477" y="1202987"/>
                  </a:lnTo>
                  <a:lnTo>
                    <a:pt x="602399" y="1204799"/>
                  </a:lnTo>
                  <a:close/>
                </a:path>
              </a:pathLst>
            </a:custGeom>
            <a:solidFill>
              <a:srgbClr val="18A48C">
                <a:alpha val="74299"/>
              </a:srgbClr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591427" y="61285"/>
            <a:ext cx="1889760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dirty="0">
                <a:solidFill>
                  <a:srgbClr val="FF5A00"/>
                </a:solidFill>
              </a:rPr>
              <a:t>Green</a:t>
            </a:r>
            <a:r>
              <a:rPr sz="1867" spc="-33" dirty="0">
                <a:solidFill>
                  <a:srgbClr val="FF5A00"/>
                </a:solidFill>
              </a:rPr>
              <a:t> </a:t>
            </a:r>
            <a:r>
              <a:rPr sz="1867" spc="-13" dirty="0">
                <a:solidFill>
                  <a:srgbClr val="FF5A00"/>
                </a:solidFill>
              </a:rPr>
              <a:t>Industries</a:t>
            </a:r>
            <a:endParaRPr sz="1867"/>
          </a:p>
        </p:txBody>
      </p:sp>
      <p:sp>
        <p:nvSpPr>
          <p:cNvPr id="12" name="object 12"/>
          <p:cNvSpPr txBox="1"/>
          <p:nvPr/>
        </p:nvSpPr>
        <p:spPr>
          <a:xfrm>
            <a:off x="10664133" y="1029550"/>
            <a:ext cx="1293707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867" b="1" kern="0" dirty="0">
                <a:solidFill>
                  <a:srgbClr val="18A48C"/>
                </a:solidFill>
                <a:latin typeface="Century Gothic"/>
                <a:cs typeface="Century Gothic"/>
              </a:rPr>
              <a:t>Green</a:t>
            </a:r>
            <a:r>
              <a:rPr sz="1867" b="1" kern="0" spc="-33" dirty="0">
                <a:solidFill>
                  <a:srgbClr val="18A48C"/>
                </a:solidFill>
                <a:latin typeface="Century Gothic"/>
                <a:cs typeface="Century Gothic"/>
              </a:rPr>
              <a:t> </a:t>
            </a:r>
            <a:r>
              <a:rPr sz="1867" b="1" kern="0" spc="-27" dirty="0">
                <a:solidFill>
                  <a:srgbClr val="18A48C"/>
                </a:solidFill>
                <a:latin typeface="Century Gothic"/>
                <a:cs typeface="Century Gothic"/>
              </a:rPr>
              <a:t>jobs</a:t>
            </a:r>
            <a:endParaRPr sz="1867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85168" y="2568839"/>
            <a:ext cx="4722705" cy="408487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600" b="1" kern="0" dirty="0">
                <a:solidFill>
                  <a:srgbClr val="18A48C"/>
                </a:solidFill>
                <a:latin typeface="Century Gothic"/>
                <a:cs typeface="Century Gothic"/>
              </a:rPr>
              <a:t>Examples</a:t>
            </a:r>
            <a:r>
              <a:rPr sz="1600" b="1" kern="0" spc="-47" dirty="0">
                <a:solidFill>
                  <a:srgbClr val="18A48C"/>
                </a:solidFill>
                <a:latin typeface="Century Gothic"/>
                <a:cs typeface="Century Gothic"/>
              </a:rPr>
              <a:t> </a:t>
            </a:r>
            <a:r>
              <a:rPr sz="1600" b="1" kern="0" dirty="0">
                <a:solidFill>
                  <a:srgbClr val="18A48C"/>
                </a:solidFill>
                <a:latin typeface="Century Gothic"/>
                <a:cs typeface="Century Gothic"/>
              </a:rPr>
              <a:t>of</a:t>
            </a:r>
            <a:r>
              <a:rPr sz="1600" b="1" kern="0" spc="-27" dirty="0">
                <a:solidFill>
                  <a:srgbClr val="18A48C"/>
                </a:solidFill>
                <a:latin typeface="Century Gothic"/>
                <a:cs typeface="Century Gothic"/>
              </a:rPr>
              <a:t> </a:t>
            </a:r>
            <a:r>
              <a:rPr sz="1600" b="1" kern="0" dirty="0">
                <a:solidFill>
                  <a:srgbClr val="18A48C"/>
                </a:solidFill>
                <a:latin typeface="Century Gothic"/>
                <a:cs typeface="Century Gothic"/>
              </a:rPr>
              <a:t>‘green</a:t>
            </a:r>
            <a:r>
              <a:rPr sz="1600" b="1" kern="0" spc="-27" dirty="0">
                <a:solidFill>
                  <a:srgbClr val="18A48C"/>
                </a:solidFill>
                <a:latin typeface="Century Gothic"/>
                <a:cs typeface="Century Gothic"/>
              </a:rPr>
              <a:t> </a:t>
            </a:r>
            <a:r>
              <a:rPr sz="1600" b="1" kern="0" dirty="0">
                <a:solidFill>
                  <a:srgbClr val="18A48C"/>
                </a:solidFill>
                <a:latin typeface="Century Gothic"/>
                <a:cs typeface="Century Gothic"/>
              </a:rPr>
              <a:t>jobs’</a:t>
            </a:r>
            <a:r>
              <a:rPr sz="1600" b="1" kern="0" spc="-27" dirty="0">
                <a:solidFill>
                  <a:srgbClr val="18A48C"/>
                </a:solidFill>
                <a:latin typeface="Century Gothic"/>
                <a:cs typeface="Century Gothic"/>
              </a:rPr>
              <a:t> </a:t>
            </a:r>
            <a:r>
              <a:rPr sz="1600" b="1" kern="0" dirty="0">
                <a:solidFill>
                  <a:srgbClr val="18A48C"/>
                </a:solidFill>
                <a:latin typeface="Century Gothic"/>
                <a:cs typeface="Century Gothic"/>
              </a:rPr>
              <a:t>in</a:t>
            </a:r>
            <a:r>
              <a:rPr sz="1600" b="1" kern="0" spc="-27" dirty="0">
                <a:solidFill>
                  <a:srgbClr val="18A48C"/>
                </a:solidFill>
                <a:latin typeface="Century Gothic"/>
                <a:cs typeface="Century Gothic"/>
              </a:rPr>
              <a:t> </a:t>
            </a:r>
            <a:r>
              <a:rPr sz="1600" b="1" kern="0" dirty="0">
                <a:solidFill>
                  <a:srgbClr val="18A48C"/>
                </a:solidFill>
                <a:latin typeface="Century Gothic"/>
                <a:cs typeface="Century Gothic"/>
              </a:rPr>
              <a:t>green</a:t>
            </a:r>
            <a:r>
              <a:rPr sz="1600" b="1" kern="0" spc="-27" dirty="0">
                <a:solidFill>
                  <a:srgbClr val="18A48C"/>
                </a:solidFill>
                <a:latin typeface="Century Gothic"/>
                <a:cs typeface="Century Gothic"/>
              </a:rPr>
              <a:t> </a:t>
            </a:r>
            <a:r>
              <a:rPr sz="1600" b="1" kern="0" spc="-13" dirty="0">
                <a:solidFill>
                  <a:srgbClr val="18A48C"/>
                </a:solidFill>
                <a:latin typeface="Century Gothic"/>
                <a:cs typeface="Century Gothic"/>
              </a:rPr>
              <a:t>industries</a:t>
            </a:r>
            <a:endParaRPr sz="1600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625671" indent="-468195" defTabSz="1219170">
              <a:spcBef>
                <a:spcPts val="512"/>
              </a:spcBef>
              <a:buSzPct val="133333"/>
              <a:buFontTx/>
              <a:buChar char="•"/>
              <a:tabLst>
                <a:tab pos="625671" algn="l"/>
                <a:tab pos="626518" algn="l"/>
              </a:tabLst>
            </a:pPr>
            <a:r>
              <a:rPr sz="1600" kern="0" dirty="0">
                <a:solidFill>
                  <a:srgbClr val="18A48C"/>
                </a:solidFill>
                <a:latin typeface="Century Gothic"/>
                <a:cs typeface="Century Gothic"/>
              </a:rPr>
              <a:t>Sustainability</a:t>
            </a:r>
            <a:r>
              <a:rPr sz="1600" kern="0" spc="-93" dirty="0">
                <a:solidFill>
                  <a:srgbClr val="18A48C"/>
                </a:solidFill>
                <a:latin typeface="Century Gothic"/>
                <a:cs typeface="Century Gothic"/>
              </a:rPr>
              <a:t> </a:t>
            </a:r>
            <a:r>
              <a:rPr sz="1600" kern="0" spc="-13" dirty="0">
                <a:solidFill>
                  <a:srgbClr val="18A48C"/>
                </a:solidFill>
                <a:latin typeface="Century Gothic"/>
                <a:cs typeface="Century Gothic"/>
              </a:rPr>
              <a:t>consultants</a:t>
            </a:r>
            <a:endParaRPr sz="1600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625671" indent="-468195" defTabSz="1219170">
              <a:spcBef>
                <a:spcPts val="640"/>
              </a:spcBef>
              <a:buSzPct val="133333"/>
              <a:buFontTx/>
              <a:buChar char="•"/>
              <a:tabLst>
                <a:tab pos="625671" algn="l"/>
                <a:tab pos="626518" algn="l"/>
              </a:tabLst>
            </a:pPr>
            <a:r>
              <a:rPr sz="1600" kern="0" dirty="0">
                <a:solidFill>
                  <a:srgbClr val="18A48C"/>
                </a:solidFill>
                <a:latin typeface="Century Gothic"/>
                <a:cs typeface="Century Gothic"/>
              </a:rPr>
              <a:t>Senior</a:t>
            </a:r>
            <a:r>
              <a:rPr sz="1600" kern="0" spc="-40" dirty="0">
                <a:solidFill>
                  <a:srgbClr val="18A48C"/>
                </a:solidFill>
                <a:latin typeface="Century Gothic"/>
                <a:cs typeface="Century Gothic"/>
              </a:rPr>
              <a:t> </a:t>
            </a:r>
            <a:r>
              <a:rPr sz="1600" kern="0" spc="-13" dirty="0">
                <a:solidFill>
                  <a:srgbClr val="18A48C"/>
                </a:solidFill>
                <a:latin typeface="Century Gothic"/>
                <a:cs typeface="Century Gothic"/>
              </a:rPr>
              <a:t>ecologists</a:t>
            </a:r>
            <a:endParaRPr sz="1600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625671" indent="-468195" defTabSz="1219170">
              <a:spcBef>
                <a:spcPts val="633"/>
              </a:spcBef>
              <a:buSzPct val="133333"/>
              <a:buFontTx/>
              <a:buChar char="•"/>
              <a:tabLst>
                <a:tab pos="625671" algn="l"/>
                <a:tab pos="626518" algn="l"/>
              </a:tabLst>
            </a:pPr>
            <a:r>
              <a:rPr sz="1600" kern="0" dirty="0">
                <a:solidFill>
                  <a:srgbClr val="18A48C"/>
                </a:solidFill>
                <a:latin typeface="Century Gothic"/>
                <a:cs typeface="Century Gothic"/>
              </a:rPr>
              <a:t>Heating</a:t>
            </a:r>
            <a:r>
              <a:rPr sz="1600" kern="0" spc="-47" dirty="0">
                <a:solidFill>
                  <a:srgbClr val="18A48C"/>
                </a:solidFill>
                <a:latin typeface="Century Gothic"/>
                <a:cs typeface="Century Gothic"/>
              </a:rPr>
              <a:t> </a:t>
            </a:r>
            <a:r>
              <a:rPr sz="1600" kern="0" spc="-13" dirty="0">
                <a:solidFill>
                  <a:srgbClr val="18A48C"/>
                </a:solidFill>
                <a:latin typeface="Century Gothic"/>
                <a:cs typeface="Century Gothic"/>
              </a:rPr>
              <a:t>engineers</a:t>
            </a:r>
            <a:endParaRPr sz="1600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625671" indent="-468195" defTabSz="1219170">
              <a:spcBef>
                <a:spcPts val="640"/>
              </a:spcBef>
              <a:buSzPct val="133333"/>
              <a:buFontTx/>
              <a:buChar char="•"/>
              <a:tabLst>
                <a:tab pos="625671" algn="l"/>
                <a:tab pos="626518" algn="l"/>
              </a:tabLst>
            </a:pPr>
            <a:r>
              <a:rPr sz="1600" kern="0" dirty="0">
                <a:solidFill>
                  <a:srgbClr val="18A48C"/>
                </a:solidFill>
                <a:latin typeface="Century Gothic"/>
                <a:cs typeface="Century Gothic"/>
              </a:rPr>
              <a:t>Recycling</a:t>
            </a:r>
            <a:r>
              <a:rPr sz="1600" kern="0" spc="-60" dirty="0">
                <a:solidFill>
                  <a:srgbClr val="18A48C"/>
                </a:solidFill>
                <a:latin typeface="Century Gothic"/>
                <a:cs typeface="Century Gothic"/>
              </a:rPr>
              <a:t> </a:t>
            </a:r>
            <a:r>
              <a:rPr sz="1600" kern="0" spc="-13" dirty="0">
                <a:solidFill>
                  <a:srgbClr val="18A48C"/>
                </a:solidFill>
                <a:latin typeface="Century Gothic"/>
                <a:cs typeface="Century Gothic"/>
              </a:rPr>
              <a:t>operatives</a:t>
            </a:r>
            <a:endParaRPr sz="1600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625671" indent="-468195" defTabSz="1219170">
              <a:spcBef>
                <a:spcPts val="640"/>
              </a:spcBef>
              <a:buSzPct val="133333"/>
              <a:buFontTx/>
              <a:buChar char="•"/>
              <a:tabLst>
                <a:tab pos="625671" algn="l"/>
                <a:tab pos="626518" algn="l"/>
              </a:tabLst>
            </a:pPr>
            <a:r>
              <a:rPr sz="1600" kern="0" dirty="0">
                <a:solidFill>
                  <a:srgbClr val="18A48C"/>
                </a:solidFill>
                <a:latin typeface="Century Gothic"/>
                <a:cs typeface="Century Gothic"/>
              </a:rPr>
              <a:t>Climate</a:t>
            </a:r>
            <a:r>
              <a:rPr sz="1600" kern="0" spc="-47" dirty="0">
                <a:solidFill>
                  <a:srgbClr val="18A48C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rgbClr val="18A48C"/>
                </a:solidFill>
                <a:latin typeface="Century Gothic"/>
                <a:cs typeface="Century Gothic"/>
              </a:rPr>
              <a:t>change</a:t>
            </a:r>
            <a:r>
              <a:rPr sz="1600" kern="0" spc="-40" dirty="0">
                <a:solidFill>
                  <a:srgbClr val="18A48C"/>
                </a:solidFill>
                <a:latin typeface="Century Gothic"/>
                <a:cs typeface="Century Gothic"/>
              </a:rPr>
              <a:t> </a:t>
            </a:r>
            <a:r>
              <a:rPr sz="1600" kern="0" spc="-13" dirty="0">
                <a:solidFill>
                  <a:srgbClr val="18A48C"/>
                </a:solidFill>
                <a:latin typeface="Century Gothic"/>
                <a:cs typeface="Century Gothic"/>
              </a:rPr>
              <a:t>specialists</a:t>
            </a:r>
            <a:endParaRPr sz="1600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defTabSz="1219170">
              <a:spcBef>
                <a:spcPts val="47"/>
              </a:spcBef>
              <a:buFont typeface="Century Gothic"/>
              <a:buChar char="•"/>
            </a:pPr>
            <a:endParaRPr sz="2400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16933" defTabSz="1219170"/>
            <a:r>
              <a:rPr sz="1600" b="1" kern="0" dirty="0">
                <a:solidFill>
                  <a:srgbClr val="FF5A00"/>
                </a:solidFill>
                <a:latin typeface="Century Gothic"/>
                <a:cs typeface="Century Gothic"/>
              </a:rPr>
              <a:t>Examples</a:t>
            </a:r>
            <a:r>
              <a:rPr sz="1600" b="1" kern="0" spc="-27" dirty="0">
                <a:solidFill>
                  <a:srgbClr val="FF5A00"/>
                </a:solidFill>
                <a:latin typeface="Century Gothic"/>
                <a:cs typeface="Century Gothic"/>
              </a:rPr>
              <a:t> </a:t>
            </a:r>
            <a:r>
              <a:rPr sz="1600" b="1" kern="0" dirty="0">
                <a:solidFill>
                  <a:srgbClr val="FF5A00"/>
                </a:solidFill>
                <a:latin typeface="Century Gothic"/>
                <a:cs typeface="Century Gothic"/>
              </a:rPr>
              <a:t>of</a:t>
            </a:r>
            <a:r>
              <a:rPr sz="1600" b="1" kern="0" spc="-20" dirty="0">
                <a:solidFill>
                  <a:srgbClr val="FF5A00"/>
                </a:solidFill>
                <a:latin typeface="Century Gothic"/>
                <a:cs typeface="Century Gothic"/>
              </a:rPr>
              <a:t> </a:t>
            </a:r>
            <a:r>
              <a:rPr sz="1600" b="1" kern="0" spc="-13" dirty="0">
                <a:solidFill>
                  <a:srgbClr val="FF5A00"/>
                </a:solidFill>
                <a:latin typeface="Century Gothic"/>
                <a:cs typeface="Century Gothic"/>
              </a:rPr>
              <a:t>‘non-</a:t>
            </a:r>
            <a:r>
              <a:rPr sz="1600" b="1" kern="0" dirty="0">
                <a:solidFill>
                  <a:srgbClr val="FF5A00"/>
                </a:solidFill>
                <a:latin typeface="Century Gothic"/>
                <a:cs typeface="Century Gothic"/>
              </a:rPr>
              <a:t>green</a:t>
            </a:r>
            <a:r>
              <a:rPr sz="1600" b="1" kern="0" spc="-20" dirty="0">
                <a:solidFill>
                  <a:srgbClr val="FF5A00"/>
                </a:solidFill>
                <a:latin typeface="Century Gothic"/>
                <a:cs typeface="Century Gothic"/>
              </a:rPr>
              <a:t> </a:t>
            </a:r>
            <a:r>
              <a:rPr sz="1600" b="1" kern="0" dirty="0">
                <a:solidFill>
                  <a:srgbClr val="FF5A00"/>
                </a:solidFill>
                <a:latin typeface="Century Gothic"/>
                <a:cs typeface="Century Gothic"/>
              </a:rPr>
              <a:t>jobs’</a:t>
            </a:r>
            <a:r>
              <a:rPr sz="1600" b="1" kern="0" spc="-20" dirty="0">
                <a:solidFill>
                  <a:srgbClr val="FF5A00"/>
                </a:solidFill>
                <a:latin typeface="Century Gothic"/>
                <a:cs typeface="Century Gothic"/>
              </a:rPr>
              <a:t> </a:t>
            </a:r>
            <a:r>
              <a:rPr sz="1600" b="1" kern="0" dirty="0">
                <a:solidFill>
                  <a:srgbClr val="FF5A00"/>
                </a:solidFill>
                <a:latin typeface="Century Gothic"/>
                <a:cs typeface="Century Gothic"/>
              </a:rPr>
              <a:t>in</a:t>
            </a:r>
            <a:r>
              <a:rPr sz="1600" b="1" kern="0" spc="-20" dirty="0">
                <a:solidFill>
                  <a:srgbClr val="FF5A00"/>
                </a:solidFill>
                <a:latin typeface="Century Gothic"/>
                <a:cs typeface="Century Gothic"/>
              </a:rPr>
              <a:t> </a:t>
            </a:r>
            <a:r>
              <a:rPr sz="1600" b="1" kern="0" dirty="0">
                <a:solidFill>
                  <a:srgbClr val="FF5A00"/>
                </a:solidFill>
                <a:latin typeface="Century Gothic"/>
                <a:cs typeface="Century Gothic"/>
              </a:rPr>
              <a:t>green</a:t>
            </a:r>
            <a:r>
              <a:rPr sz="1600" b="1" kern="0" spc="-20" dirty="0">
                <a:solidFill>
                  <a:srgbClr val="FF5A00"/>
                </a:solidFill>
                <a:latin typeface="Century Gothic"/>
                <a:cs typeface="Century Gothic"/>
              </a:rPr>
              <a:t> </a:t>
            </a:r>
            <a:r>
              <a:rPr sz="1600" b="1" kern="0" spc="-13" dirty="0">
                <a:solidFill>
                  <a:srgbClr val="FF5A00"/>
                </a:solidFill>
                <a:latin typeface="Century Gothic"/>
                <a:cs typeface="Century Gothic"/>
              </a:rPr>
              <a:t>industries</a:t>
            </a:r>
            <a:endParaRPr sz="1600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625671" indent="-468195" defTabSz="1219170">
              <a:spcBef>
                <a:spcPts val="512"/>
              </a:spcBef>
              <a:buSzPct val="133333"/>
              <a:buFontTx/>
              <a:buChar char="•"/>
              <a:tabLst>
                <a:tab pos="625671" algn="l"/>
                <a:tab pos="626518" algn="l"/>
              </a:tabLst>
            </a:pPr>
            <a:r>
              <a:rPr sz="1600" kern="0" dirty="0">
                <a:solidFill>
                  <a:srgbClr val="FF5A00"/>
                </a:solidFill>
                <a:latin typeface="Century Gothic"/>
                <a:cs typeface="Century Gothic"/>
              </a:rPr>
              <a:t>QC</a:t>
            </a:r>
            <a:r>
              <a:rPr sz="1600" kern="0" spc="-13" dirty="0">
                <a:solidFill>
                  <a:srgbClr val="FF5A00"/>
                </a:solidFill>
                <a:latin typeface="Century Gothic"/>
                <a:cs typeface="Century Gothic"/>
              </a:rPr>
              <a:t> analysts</a:t>
            </a:r>
            <a:endParaRPr sz="1600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625671" indent="-468195" defTabSz="1219170">
              <a:spcBef>
                <a:spcPts val="640"/>
              </a:spcBef>
              <a:buSzPct val="133333"/>
              <a:buFontTx/>
              <a:buChar char="•"/>
              <a:tabLst>
                <a:tab pos="625671" algn="l"/>
                <a:tab pos="626518" algn="l"/>
              </a:tabLst>
            </a:pPr>
            <a:r>
              <a:rPr sz="1600" kern="0" dirty="0">
                <a:solidFill>
                  <a:srgbClr val="FF5A00"/>
                </a:solidFill>
                <a:latin typeface="Century Gothic"/>
                <a:cs typeface="Century Gothic"/>
              </a:rPr>
              <a:t>Project</a:t>
            </a:r>
            <a:r>
              <a:rPr sz="1600" kern="0" spc="-47" dirty="0">
                <a:solidFill>
                  <a:srgbClr val="FF5A00"/>
                </a:solidFill>
                <a:latin typeface="Century Gothic"/>
                <a:cs typeface="Century Gothic"/>
              </a:rPr>
              <a:t> </a:t>
            </a:r>
            <a:r>
              <a:rPr sz="1600" kern="0" spc="-13" dirty="0">
                <a:solidFill>
                  <a:srgbClr val="FF5A00"/>
                </a:solidFill>
                <a:latin typeface="Century Gothic"/>
                <a:cs typeface="Century Gothic"/>
              </a:rPr>
              <a:t>managers</a:t>
            </a:r>
            <a:endParaRPr sz="1600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625671" indent="-468195" defTabSz="1219170">
              <a:spcBef>
                <a:spcPts val="640"/>
              </a:spcBef>
              <a:buSzPct val="133333"/>
              <a:buFontTx/>
              <a:buChar char="•"/>
              <a:tabLst>
                <a:tab pos="625671" algn="l"/>
                <a:tab pos="626518" algn="l"/>
              </a:tabLst>
            </a:pPr>
            <a:r>
              <a:rPr sz="1600" kern="0" dirty="0">
                <a:solidFill>
                  <a:srgbClr val="FF5A00"/>
                </a:solidFill>
                <a:latin typeface="Century Gothic"/>
                <a:cs typeface="Century Gothic"/>
              </a:rPr>
              <a:t>Data</a:t>
            </a:r>
            <a:r>
              <a:rPr sz="1600" kern="0" spc="-40" dirty="0">
                <a:solidFill>
                  <a:srgbClr val="FF5A00"/>
                </a:solidFill>
                <a:latin typeface="Century Gothic"/>
                <a:cs typeface="Century Gothic"/>
              </a:rPr>
              <a:t> </a:t>
            </a:r>
            <a:r>
              <a:rPr sz="1600" kern="0" spc="-13" dirty="0">
                <a:solidFill>
                  <a:srgbClr val="FF5A00"/>
                </a:solidFill>
                <a:latin typeface="Century Gothic"/>
                <a:cs typeface="Century Gothic"/>
              </a:rPr>
              <a:t>analysts</a:t>
            </a:r>
            <a:endParaRPr sz="1600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625671" indent="-468195" defTabSz="1219170">
              <a:spcBef>
                <a:spcPts val="640"/>
              </a:spcBef>
              <a:buSzPct val="133333"/>
              <a:buFontTx/>
              <a:buChar char="•"/>
              <a:tabLst>
                <a:tab pos="625671" algn="l"/>
                <a:tab pos="626518" algn="l"/>
              </a:tabLst>
            </a:pPr>
            <a:r>
              <a:rPr sz="1600" kern="0" dirty="0">
                <a:solidFill>
                  <a:srgbClr val="FF5A00"/>
                </a:solidFill>
                <a:latin typeface="Century Gothic"/>
                <a:cs typeface="Century Gothic"/>
              </a:rPr>
              <a:t>Operations</a:t>
            </a:r>
            <a:r>
              <a:rPr sz="1600" kern="0" spc="-67" dirty="0">
                <a:solidFill>
                  <a:srgbClr val="FF5A00"/>
                </a:solidFill>
                <a:latin typeface="Century Gothic"/>
                <a:cs typeface="Century Gothic"/>
              </a:rPr>
              <a:t> </a:t>
            </a:r>
            <a:r>
              <a:rPr sz="1600" kern="0" spc="-13" dirty="0">
                <a:solidFill>
                  <a:srgbClr val="FF5A00"/>
                </a:solidFill>
                <a:latin typeface="Century Gothic"/>
                <a:cs typeface="Century Gothic"/>
              </a:rPr>
              <a:t>managers</a:t>
            </a:r>
            <a:endParaRPr sz="1600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625671" indent="-468195" defTabSz="1219170">
              <a:spcBef>
                <a:spcPts val="640"/>
              </a:spcBef>
              <a:buSzPct val="133333"/>
              <a:buFontTx/>
              <a:buChar char="•"/>
              <a:tabLst>
                <a:tab pos="625671" algn="l"/>
                <a:tab pos="626518" algn="l"/>
              </a:tabLst>
            </a:pPr>
            <a:r>
              <a:rPr sz="1600" kern="0" dirty="0">
                <a:solidFill>
                  <a:srgbClr val="FF5A00"/>
                </a:solidFill>
                <a:latin typeface="Century Gothic"/>
                <a:cs typeface="Century Gothic"/>
              </a:rPr>
              <a:t>Software</a:t>
            </a:r>
            <a:r>
              <a:rPr sz="1600" kern="0" spc="-53" dirty="0">
                <a:solidFill>
                  <a:srgbClr val="FF5A00"/>
                </a:solidFill>
                <a:latin typeface="Century Gothic"/>
                <a:cs typeface="Century Gothic"/>
              </a:rPr>
              <a:t> </a:t>
            </a:r>
            <a:r>
              <a:rPr sz="1600" kern="0" spc="-13" dirty="0">
                <a:solidFill>
                  <a:srgbClr val="FF5A00"/>
                </a:solidFill>
                <a:latin typeface="Century Gothic"/>
                <a:cs typeface="Century Gothic"/>
              </a:rPr>
              <a:t>developers</a:t>
            </a:r>
            <a:endParaRPr sz="1600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0"/>
            <a:ext cx="6095153" cy="6858000"/>
            <a:chOff x="0" y="0"/>
            <a:chExt cx="4571365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571365" cy="5143500"/>
            </a:xfrm>
            <a:custGeom>
              <a:avLst/>
              <a:gdLst/>
              <a:ahLst/>
              <a:cxnLst/>
              <a:rect l="l" t="t" r="r" b="b"/>
              <a:pathLst>
                <a:path w="4571365" h="5143500">
                  <a:moveTo>
                    <a:pt x="4570761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0761" y="0"/>
                  </a:lnTo>
                  <a:lnTo>
                    <a:pt x="4570761" y="514349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425" y="4726785"/>
              <a:ext cx="923177" cy="25201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xfrm>
            <a:off x="8718044" y="1520111"/>
            <a:ext cx="6867029" cy="344412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18994" indent="-502907">
              <a:spcBef>
                <a:spcPts val="133"/>
              </a:spcBef>
              <a:buAutoNum type="arabicPeriod"/>
              <a:tabLst>
                <a:tab pos="518994" algn="l"/>
                <a:tab pos="519840" algn="l"/>
              </a:tabLst>
            </a:pPr>
            <a:r>
              <a:rPr dirty="0"/>
              <a:t>Creating</a:t>
            </a:r>
            <a:r>
              <a:rPr spc="-40" dirty="0"/>
              <a:t> </a:t>
            </a:r>
            <a:r>
              <a:rPr dirty="0"/>
              <a:t>timely</a:t>
            </a:r>
            <a:r>
              <a:rPr spc="-40" dirty="0"/>
              <a:t> </a:t>
            </a:r>
            <a:r>
              <a:rPr dirty="0"/>
              <a:t>measures</a:t>
            </a:r>
            <a:r>
              <a:rPr spc="-40" dirty="0"/>
              <a:t> </a:t>
            </a:r>
            <a:r>
              <a:rPr dirty="0"/>
              <a:t>of</a:t>
            </a:r>
            <a:r>
              <a:rPr spc="-13" dirty="0"/>
              <a:t> </a:t>
            </a:r>
            <a:r>
              <a:rPr b="1" dirty="0">
                <a:latin typeface="Century Gothic"/>
                <a:cs typeface="Century Gothic"/>
              </a:rPr>
              <a:t>skill</a:t>
            </a:r>
            <a:r>
              <a:rPr b="1" spc="-33" dirty="0"/>
              <a:t> </a:t>
            </a:r>
            <a:r>
              <a:rPr b="1" spc="-13" dirty="0"/>
              <a:t>supply</a:t>
            </a:r>
          </a:p>
          <a:p>
            <a:pPr>
              <a:spcBef>
                <a:spcPts val="33"/>
              </a:spcBef>
              <a:buAutoNum type="arabicPeriod"/>
            </a:pPr>
            <a:endParaRPr sz="3667"/>
          </a:p>
          <a:p>
            <a:pPr marL="518994" indent="-502907">
              <a:buAutoNum type="arabicPeriod"/>
              <a:tabLst>
                <a:tab pos="518994" algn="l"/>
                <a:tab pos="519840" algn="l"/>
              </a:tabLst>
            </a:pPr>
            <a:r>
              <a:rPr dirty="0"/>
              <a:t>Identifying</a:t>
            </a:r>
            <a:r>
              <a:rPr spc="-47" dirty="0"/>
              <a:t> </a:t>
            </a:r>
            <a:r>
              <a:rPr dirty="0"/>
              <a:t>different</a:t>
            </a:r>
            <a:r>
              <a:rPr spc="-47" dirty="0"/>
              <a:t> </a:t>
            </a:r>
            <a:r>
              <a:rPr dirty="0"/>
              <a:t>types</a:t>
            </a:r>
            <a:r>
              <a:rPr spc="-40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b="1" dirty="0">
                <a:latin typeface="Century Gothic"/>
                <a:cs typeface="Century Gothic"/>
              </a:rPr>
              <a:t>‘green</a:t>
            </a:r>
            <a:r>
              <a:rPr b="1" spc="-40" dirty="0"/>
              <a:t> </a:t>
            </a:r>
            <a:r>
              <a:rPr b="1" spc="-13" dirty="0"/>
              <a:t>jobs’</a:t>
            </a:r>
          </a:p>
          <a:p>
            <a:pPr>
              <a:spcBef>
                <a:spcPts val="33"/>
              </a:spcBef>
              <a:buAutoNum type="arabicPeriod"/>
            </a:pPr>
            <a:endParaRPr sz="3667"/>
          </a:p>
          <a:p>
            <a:pPr marL="518994" indent="-502907">
              <a:buAutoNum type="arabicPeriod"/>
              <a:tabLst>
                <a:tab pos="518994" algn="l"/>
                <a:tab pos="519840" algn="l"/>
              </a:tabLst>
            </a:pPr>
            <a:r>
              <a:rPr dirty="0"/>
              <a:t>Developing</a:t>
            </a:r>
            <a:r>
              <a:rPr spc="-40" dirty="0"/>
              <a:t> </a:t>
            </a:r>
            <a:r>
              <a:rPr b="1" dirty="0">
                <a:latin typeface="Century Gothic"/>
                <a:cs typeface="Century Gothic"/>
              </a:rPr>
              <a:t>mixed</a:t>
            </a:r>
            <a:r>
              <a:rPr b="1" spc="-47" dirty="0"/>
              <a:t> </a:t>
            </a:r>
            <a:r>
              <a:rPr b="1" dirty="0">
                <a:latin typeface="Century Gothic"/>
                <a:cs typeface="Century Gothic"/>
              </a:rPr>
              <a:t>method</a:t>
            </a:r>
            <a:r>
              <a:rPr b="1" spc="-47" dirty="0"/>
              <a:t> </a:t>
            </a:r>
            <a:r>
              <a:rPr b="1" spc="-13" dirty="0"/>
              <a:t>approaches</a:t>
            </a:r>
          </a:p>
          <a:p>
            <a:pPr marL="518994"/>
            <a:r>
              <a:rPr dirty="0"/>
              <a:t>for</a:t>
            </a:r>
            <a:r>
              <a:rPr spc="-53" dirty="0"/>
              <a:t> </a:t>
            </a:r>
            <a:r>
              <a:rPr dirty="0"/>
              <a:t>monitoring</a:t>
            </a:r>
            <a:r>
              <a:rPr spc="-33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labour</a:t>
            </a:r>
            <a:r>
              <a:rPr spc="-33" dirty="0"/>
              <a:t> </a:t>
            </a:r>
            <a:r>
              <a:rPr spc="-13" dirty="0"/>
              <a:t>market</a:t>
            </a:r>
          </a:p>
          <a:p>
            <a:pPr>
              <a:spcBef>
                <a:spcPts val="33"/>
              </a:spcBef>
            </a:pPr>
            <a:endParaRPr sz="3733"/>
          </a:p>
          <a:p>
            <a:pPr marL="518994" marR="88898" indent="-502907">
              <a:buFont typeface="Arial"/>
              <a:buAutoNum type="arabicPeriod" startAt="4"/>
              <a:tabLst>
                <a:tab pos="518994" algn="l"/>
                <a:tab pos="519840" algn="l"/>
              </a:tabLst>
            </a:pPr>
            <a:r>
              <a:rPr dirty="0"/>
              <a:t>Creating</a:t>
            </a:r>
            <a:r>
              <a:rPr spc="-20" dirty="0"/>
              <a:t> </a:t>
            </a:r>
            <a:r>
              <a:rPr b="1" dirty="0">
                <a:latin typeface="Century Gothic"/>
                <a:cs typeface="Century Gothic"/>
              </a:rPr>
              <a:t>standards</a:t>
            </a:r>
            <a:r>
              <a:rPr b="1" spc="-20" dirty="0"/>
              <a:t> </a:t>
            </a:r>
            <a:r>
              <a:rPr dirty="0"/>
              <a:t>for</a:t>
            </a:r>
            <a:r>
              <a:rPr spc="-20" dirty="0"/>
              <a:t> </a:t>
            </a:r>
            <a:r>
              <a:rPr spc="-13" dirty="0"/>
              <a:t>algorithm-based </a:t>
            </a:r>
            <a:r>
              <a:rPr dirty="0"/>
              <a:t>career</a:t>
            </a:r>
            <a:r>
              <a:rPr spc="-53" dirty="0"/>
              <a:t> </a:t>
            </a:r>
            <a:r>
              <a:rPr dirty="0"/>
              <a:t>advice</a:t>
            </a:r>
            <a:r>
              <a:rPr spc="-40" dirty="0"/>
              <a:t> </a:t>
            </a:r>
            <a:r>
              <a:rPr spc="-13" dirty="0"/>
              <a:t>tools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0267" y="168140"/>
            <a:ext cx="2987040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2400" b="1" kern="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00" b="1" kern="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b="1" kern="0" dirty="0">
                <a:solidFill>
                  <a:srgbClr val="FFFFFF"/>
                </a:solidFill>
                <a:latin typeface="Century Gothic"/>
                <a:cs typeface="Century Gothic"/>
              </a:rPr>
              <a:t>few</a:t>
            </a:r>
            <a:r>
              <a:rPr sz="2400" b="1" kern="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b="1" kern="0" dirty="0">
                <a:solidFill>
                  <a:srgbClr val="FFFFFF"/>
                </a:solidFill>
                <a:latin typeface="Century Gothic"/>
                <a:cs typeface="Century Gothic"/>
              </a:rPr>
              <a:t>other</a:t>
            </a:r>
            <a:r>
              <a:rPr sz="2400" b="1" kern="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b="1" kern="0" spc="-13" dirty="0">
                <a:solidFill>
                  <a:srgbClr val="FFFFFF"/>
                </a:solidFill>
                <a:latin typeface="Century Gothic"/>
                <a:cs typeface="Century Gothic"/>
              </a:rPr>
              <a:t>projects</a:t>
            </a:r>
            <a:endParaRPr sz="2400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1958" y="1186850"/>
            <a:ext cx="5062220" cy="258235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63962" marR="1059154" indent="-447875" defTabSz="1219170">
              <a:spcBef>
                <a:spcPts val="133"/>
              </a:spcBef>
              <a:buFont typeface="Arial"/>
              <a:buChar char="●"/>
              <a:tabLst>
                <a:tab pos="463962" algn="l"/>
                <a:tab pos="465655" algn="l"/>
              </a:tabLst>
            </a:pP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Developed</a:t>
            </a:r>
            <a:r>
              <a:rPr sz="1867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867" kern="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b="1" kern="0" spc="-13" dirty="0">
                <a:solidFill>
                  <a:srgbClr val="FFFFFF"/>
                </a:solidFill>
                <a:latin typeface="Century Gothic"/>
                <a:cs typeface="Century Gothic"/>
              </a:rPr>
              <a:t>data-</a:t>
            </a:r>
            <a:r>
              <a:rPr sz="1867" b="1" kern="0" dirty="0">
                <a:solidFill>
                  <a:srgbClr val="FFFFFF"/>
                </a:solidFill>
                <a:latin typeface="Century Gothic"/>
                <a:cs typeface="Century Gothic"/>
              </a:rPr>
              <a:t>driven</a:t>
            </a:r>
            <a:r>
              <a:rPr sz="1867" b="1" kern="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b="1" kern="0" spc="-13" dirty="0">
                <a:solidFill>
                  <a:srgbClr val="FFFFFF"/>
                </a:solidFill>
                <a:latin typeface="Century Gothic"/>
                <a:cs typeface="Century Gothic"/>
              </a:rPr>
              <a:t>skills taxonomy</a:t>
            </a:r>
            <a:endParaRPr sz="1867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defTabSz="1219170">
              <a:spcBef>
                <a:spcPts val="33"/>
              </a:spcBef>
              <a:buClr>
                <a:srgbClr val="FFFFFF"/>
              </a:buClr>
              <a:buFont typeface="Arial"/>
              <a:buChar char="●"/>
            </a:pPr>
            <a:endParaRPr sz="3667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463962" marR="371677" indent="-447875" defTabSz="1219170">
              <a:buFont typeface="Arial"/>
              <a:buChar char="●"/>
              <a:tabLst>
                <a:tab pos="463962" algn="l"/>
                <a:tab pos="465655" algn="l"/>
              </a:tabLst>
            </a:pP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Using</a:t>
            </a:r>
            <a:r>
              <a:rPr sz="1867" kern="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millions</a:t>
            </a:r>
            <a:r>
              <a:rPr sz="1867" kern="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867" kern="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employee</a:t>
            </a:r>
            <a:r>
              <a:rPr sz="1867" kern="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reviews</a:t>
            </a:r>
            <a:r>
              <a:rPr sz="1867" kern="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kern="0" spc="-33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learn</a:t>
            </a:r>
            <a:r>
              <a:rPr sz="1867" kern="0" spc="-4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about</a:t>
            </a:r>
            <a:r>
              <a:rPr sz="1867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867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drivers</a:t>
            </a:r>
            <a:r>
              <a:rPr sz="1867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867" kern="0" spc="-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b="1" kern="0" dirty="0">
                <a:solidFill>
                  <a:srgbClr val="FFFFFF"/>
                </a:solidFill>
                <a:latin typeface="Century Gothic"/>
                <a:cs typeface="Century Gothic"/>
              </a:rPr>
              <a:t>job</a:t>
            </a:r>
            <a:r>
              <a:rPr sz="1867" b="1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b="1" kern="0" spc="-13" dirty="0">
                <a:solidFill>
                  <a:srgbClr val="FFFFFF"/>
                </a:solidFill>
                <a:latin typeface="Century Gothic"/>
                <a:cs typeface="Century Gothic"/>
              </a:rPr>
              <a:t>quality</a:t>
            </a:r>
            <a:endParaRPr sz="1867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defTabSz="1219170">
              <a:spcBef>
                <a:spcPts val="33"/>
              </a:spcBef>
              <a:buClr>
                <a:srgbClr val="FFFFFF"/>
              </a:buClr>
              <a:buFont typeface="Arial"/>
              <a:buChar char="●"/>
            </a:pPr>
            <a:endParaRPr sz="3667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463962" indent="-447875" defTabSz="1219170">
              <a:buFont typeface="Arial"/>
              <a:buChar char="●"/>
              <a:tabLst>
                <a:tab pos="463962" algn="l"/>
                <a:tab pos="465655" algn="l"/>
              </a:tabLst>
            </a:pP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About</a:t>
            </a:r>
            <a:r>
              <a:rPr sz="1867" kern="0" spc="-4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867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revisit</a:t>
            </a:r>
            <a:r>
              <a:rPr sz="1867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our</a:t>
            </a:r>
            <a:r>
              <a:rPr sz="1867" kern="0" spc="-1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b="1" kern="0" dirty="0">
                <a:solidFill>
                  <a:srgbClr val="FFFFFF"/>
                </a:solidFill>
                <a:latin typeface="Century Gothic"/>
                <a:cs typeface="Century Gothic"/>
              </a:rPr>
              <a:t>green</a:t>
            </a:r>
            <a:r>
              <a:rPr sz="1867" b="1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b="1" kern="0" dirty="0">
                <a:solidFill>
                  <a:srgbClr val="FFFFFF"/>
                </a:solidFill>
                <a:latin typeface="Century Gothic"/>
                <a:cs typeface="Century Gothic"/>
              </a:rPr>
              <a:t>jobs</a:t>
            </a:r>
            <a:r>
              <a:rPr sz="1867" b="1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kern="0" spc="-13" dirty="0">
                <a:solidFill>
                  <a:srgbClr val="FFFFFF"/>
                </a:solidFill>
                <a:latin typeface="Century Gothic"/>
                <a:cs typeface="Century Gothic"/>
              </a:rPr>
              <a:t>algorithm</a:t>
            </a:r>
            <a:endParaRPr sz="1867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1958" y="4600613"/>
            <a:ext cx="4329007" cy="59174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63962" marR="6773" indent="-447875" defTabSz="1219170">
              <a:spcBef>
                <a:spcPts val="133"/>
              </a:spcBef>
              <a:buFont typeface="Arial"/>
              <a:buChar char="●"/>
              <a:tabLst>
                <a:tab pos="463962" algn="l"/>
                <a:tab pos="465655" algn="l"/>
              </a:tabLst>
            </a:pP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Exploring</a:t>
            </a:r>
            <a:r>
              <a:rPr sz="1867" kern="0" spc="-5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867" kern="0" spc="-5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theoretical</a:t>
            </a:r>
            <a:r>
              <a:rPr sz="1867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b="1" kern="0" spc="-13" dirty="0">
                <a:solidFill>
                  <a:srgbClr val="FFFFFF"/>
                </a:solidFill>
                <a:latin typeface="Century Gothic"/>
                <a:cs typeface="Century Gothic"/>
              </a:rPr>
              <a:t>similarity </a:t>
            </a:r>
            <a:r>
              <a:rPr sz="1867" b="1" kern="0" dirty="0">
                <a:solidFill>
                  <a:srgbClr val="FFFFFF"/>
                </a:solidFill>
                <a:latin typeface="Century Gothic"/>
                <a:cs typeface="Century Gothic"/>
              </a:rPr>
              <a:t>between</a:t>
            </a:r>
            <a:r>
              <a:rPr sz="1867" b="1" kern="0" spc="-4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b="1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jobs</a:t>
            </a:r>
            <a:endParaRPr sz="1867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431334" y="109619"/>
            <a:ext cx="494876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dirty="0">
                <a:solidFill>
                  <a:srgbClr val="000000"/>
                </a:solidFill>
              </a:rPr>
              <a:t>Where</a:t>
            </a:r>
            <a:r>
              <a:rPr sz="2400" spc="-47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could</a:t>
            </a:r>
            <a:r>
              <a:rPr sz="2400" spc="-33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the</a:t>
            </a:r>
            <a:r>
              <a:rPr sz="2400" spc="-27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field</a:t>
            </a:r>
            <a:r>
              <a:rPr sz="2400" spc="-33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focus</a:t>
            </a:r>
            <a:r>
              <a:rPr sz="2400" spc="-27" dirty="0">
                <a:solidFill>
                  <a:srgbClr val="000000"/>
                </a:solidFill>
              </a:rPr>
              <a:t> </a:t>
            </a:r>
            <a:r>
              <a:rPr sz="2400" spc="-13" dirty="0">
                <a:solidFill>
                  <a:srgbClr val="000000"/>
                </a:solidFill>
              </a:rPr>
              <a:t>next?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3D4FB-1814-4529-FA02-33D9BB136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CFF6B-3A5F-5199-12F3-985F3E9ADF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6C020-AD40-3F44-60E1-6D1BAA16AD4B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952889-5616-BF9C-EFFA-287FB8F72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14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64791" y="1315613"/>
            <a:ext cx="5727700" cy="1153159"/>
          </a:xfrm>
          <a:custGeom>
            <a:avLst/>
            <a:gdLst/>
            <a:ahLst/>
            <a:cxnLst/>
            <a:rect l="l" t="t" r="r" b="b"/>
            <a:pathLst>
              <a:path w="4295775" h="864869">
                <a:moveTo>
                  <a:pt x="4295406" y="864585"/>
                </a:moveTo>
                <a:lnTo>
                  <a:pt x="0" y="864585"/>
                </a:lnTo>
                <a:lnTo>
                  <a:pt x="0" y="0"/>
                </a:lnTo>
                <a:lnTo>
                  <a:pt x="4295406" y="0"/>
                </a:lnTo>
                <a:lnTo>
                  <a:pt x="4295406" y="864585"/>
                </a:lnTo>
                <a:close/>
              </a:path>
            </a:pathLst>
          </a:custGeom>
          <a:solidFill>
            <a:srgbClr val="EB003B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19437" y="4389136"/>
            <a:ext cx="1141307" cy="1143000"/>
          </a:xfrm>
          <a:custGeom>
            <a:avLst/>
            <a:gdLst/>
            <a:ahLst/>
            <a:cxnLst/>
            <a:rect l="l" t="t" r="r" b="b"/>
            <a:pathLst>
              <a:path w="855979" h="857250">
                <a:moveTo>
                  <a:pt x="0" y="857249"/>
                </a:moveTo>
                <a:lnTo>
                  <a:pt x="0" y="0"/>
                </a:lnTo>
                <a:lnTo>
                  <a:pt x="855878" y="0"/>
                </a:lnTo>
                <a:lnTo>
                  <a:pt x="0" y="857249"/>
                </a:lnTo>
                <a:close/>
              </a:path>
            </a:pathLst>
          </a:custGeom>
          <a:solidFill>
            <a:srgbClr val="EB003B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09205" y="1306545"/>
            <a:ext cx="1162473" cy="1164167"/>
          </a:xfrm>
          <a:custGeom>
            <a:avLst/>
            <a:gdLst/>
            <a:ahLst/>
            <a:cxnLst/>
            <a:rect l="l" t="t" r="r" b="b"/>
            <a:pathLst>
              <a:path w="871854" h="873125">
                <a:moveTo>
                  <a:pt x="871728" y="873124"/>
                </a:moveTo>
                <a:lnTo>
                  <a:pt x="0" y="873124"/>
                </a:lnTo>
                <a:lnTo>
                  <a:pt x="871728" y="0"/>
                </a:lnTo>
                <a:lnTo>
                  <a:pt x="871728" y="873124"/>
                </a:lnTo>
                <a:close/>
              </a:path>
            </a:pathLst>
          </a:custGeom>
          <a:solidFill>
            <a:srgbClr val="EB003B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64" y="4381633"/>
            <a:ext cx="5307753" cy="1153159"/>
          </a:xfrm>
          <a:custGeom>
            <a:avLst/>
            <a:gdLst/>
            <a:ahLst/>
            <a:cxnLst/>
            <a:rect l="l" t="t" r="r" b="b"/>
            <a:pathLst>
              <a:path w="3980815" h="864870">
                <a:moveTo>
                  <a:pt x="3980281" y="864585"/>
                </a:moveTo>
                <a:lnTo>
                  <a:pt x="0" y="864585"/>
                </a:lnTo>
                <a:lnTo>
                  <a:pt x="0" y="0"/>
                </a:lnTo>
                <a:lnTo>
                  <a:pt x="3980281" y="0"/>
                </a:lnTo>
                <a:lnTo>
                  <a:pt x="3980281" y="864585"/>
                </a:lnTo>
                <a:close/>
              </a:path>
            </a:pathLst>
          </a:custGeom>
          <a:solidFill>
            <a:srgbClr val="EB003B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08584" y="1304698"/>
            <a:ext cx="1162473" cy="1164167"/>
          </a:xfrm>
          <a:custGeom>
            <a:avLst/>
            <a:gdLst/>
            <a:ahLst/>
            <a:cxnLst/>
            <a:rect l="l" t="t" r="r" b="b"/>
            <a:pathLst>
              <a:path w="871854" h="873125">
                <a:moveTo>
                  <a:pt x="871727" y="873125"/>
                </a:moveTo>
                <a:lnTo>
                  <a:pt x="0" y="873125"/>
                </a:lnTo>
                <a:lnTo>
                  <a:pt x="871727" y="0"/>
                </a:lnTo>
                <a:lnTo>
                  <a:pt x="871727" y="873125"/>
                </a:lnTo>
                <a:close/>
              </a:path>
            </a:pathLst>
          </a:custGeom>
          <a:solidFill>
            <a:srgbClr val="EB003B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22928" y="4389136"/>
            <a:ext cx="1141307" cy="1143000"/>
          </a:xfrm>
          <a:custGeom>
            <a:avLst/>
            <a:gdLst/>
            <a:ahLst/>
            <a:cxnLst/>
            <a:rect l="l" t="t" r="r" b="b"/>
            <a:pathLst>
              <a:path w="855979" h="857250">
                <a:moveTo>
                  <a:pt x="0" y="857249"/>
                </a:moveTo>
                <a:lnTo>
                  <a:pt x="0" y="0"/>
                </a:lnTo>
                <a:lnTo>
                  <a:pt x="855878" y="0"/>
                </a:lnTo>
                <a:lnTo>
                  <a:pt x="0" y="857249"/>
                </a:lnTo>
                <a:close/>
              </a:path>
            </a:pathLst>
          </a:custGeom>
          <a:solidFill>
            <a:srgbClr val="EB003B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901" y="6323543"/>
            <a:ext cx="1151489" cy="314344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6464791" y="1315613"/>
            <a:ext cx="5727700" cy="1153159"/>
          </a:xfrm>
          <a:custGeom>
            <a:avLst/>
            <a:gdLst/>
            <a:ahLst/>
            <a:cxnLst/>
            <a:rect l="l" t="t" r="r" b="b"/>
            <a:pathLst>
              <a:path w="4295775" h="864869">
                <a:moveTo>
                  <a:pt x="4295406" y="864585"/>
                </a:moveTo>
                <a:lnTo>
                  <a:pt x="0" y="864585"/>
                </a:lnTo>
                <a:lnTo>
                  <a:pt x="0" y="0"/>
                </a:lnTo>
                <a:lnTo>
                  <a:pt x="4295406" y="0"/>
                </a:lnTo>
                <a:lnTo>
                  <a:pt x="4295406" y="864585"/>
                </a:lnTo>
                <a:close/>
              </a:path>
            </a:pathLst>
          </a:custGeom>
          <a:solidFill>
            <a:srgbClr val="FF6E47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50" y="4381635"/>
            <a:ext cx="6459220" cy="1153159"/>
          </a:xfrm>
          <a:custGeom>
            <a:avLst/>
            <a:gdLst/>
            <a:ahLst/>
            <a:cxnLst/>
            <a:rect l="l" t="t" r="r" b="b"/>
            <a:pathLst>
              <a:path w="4844415" h="864870">
                <a:moveTo>
                  <a:pt x="3980281" y="0"/>
                </a:moveTo>
                <a:lnTo>
                  <a:pt x="0" y="0"/>
                </a:lnTo>
                <a:lnTo>
                  <a:pt x="0" y="864590"/>
                </a:lnTo>
                <a:lnTo>
                  <a:pt x="3980281" y="864590"/>
                </a:lnTo>
                <a:lnTo>
                  <a:pt x="3980281" y="0"/>
                </a:lnTo>
                <a:close/>
              </a:path>
              <a:path w="4844415" h="864870">
                <a:moveTo>
                  <a:pt x="4843843" y="5626"/>
                </a:moveTo>
                <a:lnTo>
                  <a:pt x="3987965" y="5626"/>
                </a:lnTo>
                <a:lnTo>
                  <a:pt x="3987965" y="862876"/>
                </a:lnTo>
                <a:lnTo>
                  <a:pt x="4843843" y="5626"/>
                </a:lnTo>
                <a:close/>
              </a:path>
            </a:pathLst>
          </a:custGeom>
          <a:solidFill>
            <a:srgbClr val="FF6E47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222929" y="1304698"/>
            <a:ext cx="1348740" cy="4228253"/>
            <a:chOff x="3917196" y="978523"/>
            <a:chExt cx="1011555" cy="3171190"/>
          </a:xfrm>
        </p:grpSpPr>
        <p:sp>
          <p:nvSpPr>
            <p:cNvPr id="13" name="object 13"/>
            <p:cNvSpPr/>
            <p:nvPr/>
          </p:nvSpPr>
          <p:spPr>
            <a:xfrm>
              <a:off x="3981903" y="979908"/>
              <a:ext cx="871855" cy="873125"/>
            </a:xfrm>
            <a:custGeom>
              <a:avLst/>
              <a:gdLst/>
              <a:ahLst/>
              <a:cxnLst/>
              <a:rect l="l" t="t" r="r" b="b"/>
              <a:pathLst>
                <a:path w="871854" h="873125">
                  <a:moveTo>
                    <a:pt x="871728" y="873124"/>
                  </a:moveTo>
                  <a:lnTo>
                    <a:pt x="0" y="873124"/>
                  </a:lnTo>
                  <a:lnTo>
                    <a:pt x="871728" y="0"/>
                  </a:lnTo>
                  <a:lnTo>
                    <a:pt x="871728" y="873124"/>
                  </a:lnTo>
                  <a:close/>
                </a:path>
              </a:pathLst>
            </a:custGeom>
            <a:solidFill>
              <a:srgbClr val="FF6E47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981903" y="1853033"/>
              <a:ext cx="864869" cy="1438275"/>
            </a:xfrm>
            <a:custGeom>
              <a:avLst/>
              <a:gdLst/>
              <a:ahLst/>
              <a:cxnLst/>
              <a:rect l="l" t="t" r="r" b="b"/>
              <a:pathLst>
                <a:path w="864870" h="1438275">
                  <a:moveTo>
                    <a:pt x="864585" y="1438230"/>
                  </a:moveTo>
                  <a:lnTo>
                    <a:pt x="0" y="1438230"/>
                  </a:lnTo>
                  <a:lnTo>
                    <a:pt x="0" y="0"/>
                  </a:lnTo>
                  <a:lnTo>
                    <a:pt x="864585" y="0"/>
                  </a:lnTo>
                  <a:lnTo>
                    <a:pt x="864585" y="14382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917188" y="978534"/>
              <a:ext cx="1011555" cy="3171190"/>
            </a:xfrm>
            <a:custGeom>
              <a:avLst/>
              <a:gdLst/>
              <a:ahLst/>
              <a:cxnLst/>
              <a:rect l="l" t="t" r="r" b="b"/>
              <a:pathLst>
                <a:path w="1011554" h="3171190">
                  <a:moveTo>
                    <a:pt x="855878" y="2313317"/>
                  </a:moveTo>
                  <a:lnTo>
                    <a:pt x="0" y="2313317"/>
                  </a:lnTo>
                  <a:lnTo>
                    <a:pt x="0" y="3170567"/>
                  </a:lnTo>
                  <a:lnTo>
                    <a:pt x="855878" y="2313317"/>
                  </a:lnTo>
                  <a:close/>
                </a:path>
                <a:path w="1011554" h="3171190">
                  <a:moveTo>
                    <a:pt x="1011288" y="0"/>
                  </a:moveTo>
                  <a:lnTo>
                    <a:pt x="139560" y="873125"/>
                  </a:lnTo>
                  <a:lnTo>
                    <a:pt x="1011288" y="873125"/>
                  </a:lnTo>
                  <a:lnTo>
                    <a:pt x="1011288" y="0"/>
                  </a:lnTo>
                  <a:close/>
                </a:path>
              </a:pathLst>
            </a:custGeom>
            <a:solidFill>
              <a:srgbClr val="FF6E47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0267" y="234986"/>
            <a:ext cx="4445847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33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Employment</a:t>
            </a:r>
            <a:r>
              <a:rPr kumimoji="0" sz="2133" b="0" i="1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133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and</a:t>
            </a:r>
            <a:r>
              <a:rPr kumimoji="0" sz="2133" b="0" i="1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133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skills</a:t>
            </a:r>
            <a:r>
              <a:rPr kumimoji="0" sz="2133" b="0" i="1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133" b="0" i="1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convention</a:t>
            </a:r>
            <a:endParaRPr kumimoji="0" sz="21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8171024" y="2147018"/>
            <a:ext cx="7743049" cy="40688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dirty="0"/>
              <a:t>Improving</a:t>
            </a:r>
            <a:r>
              <a:rPr spc="-47" dirty="0"/>
              <a:t> </a:t>
            </a:r>
            <a:r>
              <a:rPr dirty="0"/>
              <a:t>Labour</a:t>
            </a:r>
            <a:r>
              <a:rPr spc="-47" dirty="0"/>
              <a:t> </a:t>
            </a:r>
            <a:r>
              <a:rPr dirty="0"/>
              <a:t>Market</a:t>
            </a:r>
            <a:r>
              <a:rPr spc="-47" dirty="0"/>
              <a:t> </a:t>
            </a:r>
            <a:r>
              <a:rPr spc="-13" dirty="0"/>
              <a:t>Information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38468" y="4713786"/>
            <a:ext cx="5535505" cy="36597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Cath</a:t>
            </a:r>
            <a:r>
              <a:rPr kumimoji="0" sz="2267" b="0" i="0" u="none" strike="noStrike" kern="0" cap="none" spc="-4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2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Sleeman,</a:t>
            </a:r>
            <a:r>
              <a:rPr kumimoji="0" sz="2267" b="0" i="0" u="none" strike="noStrike" kern="0" cap="none" spc="-2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2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Head</a:t>
            </a:r>
            <a:r>
              <a:rPr kumimoji="0" sz="2267" b="0" i="0" u="none" strike="noStrike" kern="0" cap="none" spc="-3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2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of</a:t>
            </a:r>
            <a:r>
              <a:rPr kumimoji="0" sz="2267" b="0" i="0" u="none" strike="noStrike" kern="0" cap="none" spc="-2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2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Data</a:t>
            </a:r>
            <a:r>
              <a:rPr kumimoji="0" sz="2267" b="0" i="0" u="none" strike="noStrike" kern="0" cap="none" spc="-2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267" b="0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Discovery</a:t>
            </a:r>
            <a:endParaRPr kumimoji="0" sz="22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387255" y="3354485"/>
            <a:ext cx="2278380" cy="116638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lvl="0" indent="539313" algn="r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Genna</a:t>
            </a:r>
            <a:r>
              <a:rPr kumimoji="0" sz="1867" b="0" i="0" u="none" strike="noStrike" kern="0" cap="none" spc="-4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Barnett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Elizabeth</a:t>
            </a:r>
            <a:r>
              <a:rPr kumimoji="0" sz="1867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Gallagher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1059154" marR="6773" lvl="0" indent="-349665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Karlis</a:t>
            </a:r>
            <a:r>
              <a:rPr kumimoji="0" sz="1867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Kanders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India</a:t>
            </a:r>
            <a:r>
              <a:rPr kumimoji="0" sz="1867" b="0" i="0" u="none" strike="noStrike" kern="0" cap="none" spc="-3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Kerle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389915" y="4492405"/>
            <a:ext cx="2275840" cy="116638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lvl="0" indent="193882" algn="r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Adeola</a:t>
            </a:r>
            <a:r>
              <a:rPr kumimoji="0" sz="1867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Otubusen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George</a:t>
            </a:r>
            <a:r>
              <a:rPr kumimoji="0" sz="1867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Richardson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Isabel</a:t>
            </a:r>
            <a:r>
              <a:rPr kumimoji="0" sz="1867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Steward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Jack</a:t>
            </a:r>
            <a:r>
              <a:rPr kumimoji="0" sz="1867" b="0" i="0" u="none" strike="noStrike" kern="0" cap="none" spc="-2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Vines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4A2125E-62D0-7DF7-504F-9CDE67D3F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05683B5-1BE6-9789-205E-C8C055EB3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74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877F0-2D4A-A928-FEEA-12238E6B7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204D7-3147-0BD7-4B47-F1428785A7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E15E61-87BD-E5C1-A62B-07C5B1219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96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113F-A3BE-5057-3EDD-00FDAFC24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10482-03B6-17FA-9E06-752A47DB73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685525-7BC8-B894-0B6B-998FACC48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87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5D1B02F-467E-AB29-CED2-1D15B4516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5250"/>
            <a:ext cx="4229100" cy="13215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9DE959-38D6-6BAE-87E9-1BFE31C2A856}"/>
              </a:ext>
            </a:extLst>
          </p:cNvPr>
          <p:cNvSpPr/>
          <p:nvPr/>
        </p:nvSpPr>
        <p:spPr>
          <a:xfrm>
            <a:off x="264110" y="1555907"/>
            <a:ext cx="1166377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64C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Growing a high skill, high wage economy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E7E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Chair: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E7E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Naomi Clayton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E7E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Deputy Director, Learning and Work Institute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E7E3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64C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Patrick Craven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4C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Director of Policy, City and Guilds;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64C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Anthony Painter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4C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Director of Policy and External Affairs, Chartered Management Institute;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64C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Cath Sleeman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4C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Head of Data Discovery, Nesta</a:t>
            </a:r>
          </a:p>
        </p:txBody>
      </p:sp>
    </p:spTree>
    <p:extLst>
      <p:ext uri="{BB962C8B-B14F-4D97-AF65-F5344CB8AC3E}">
        <p14:creationId xmlns:p14="http://schemas.microsoft.com/office/powerpoint/2010/main" val="100477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1"/>
    </mc:Choice>
    <mc:Fallback xmlns="">
      <p:transition spd="slow" advTm="671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64791" y="1315613"/>
            <a:ext cx="5727700" cy="1153159"/>
          </a:xfrm>
          <a:custGeom>
            <a:avLst/>
            <a:gdLst/>
            <a:ahLst/>
            <a:cxnLst/>
            <a:rect l="l" t="t" r="r" b="b"/>
            <a:pathLst>
              <a:path w="4295775" h="864869">
                <a:moveTo>
                  <a:pt x="4295406" y="864585"/>
                </a:moveTo>
                <a:lnTo>
                  <a:pt x="0" y="864585"/>
                </a:lnTo>
                <a:lnTo>
                  <a:pt x="0" y="0"/>
                </a:lnTo>
                <a:lnTo>
                  <a:pt x="4295406" y="0"/>
                </a:lnTo>
                <a:lnTo>
                  <a:pt x="4295406" y="864585"/>
                </a:lnTo>
                <a:close/>
              </a:path>
            </a:pathLst>
          </a:custGeom>
          <a:solidFill>
            <a:srgbClr val="EB003B"/>
          </a:solidFill>
        </p:spPr>
        <p:txBody>
          <a:bodyPr wrap="square" lIns="0" tIns="0" rIns="0" bIns="0" rtlCol="0"/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19437" y="4389136"/>
            <a:ext cx="1141307" cy="1143000"/>
          </a:xfrm>
          <a:custGeom>
            <a:avLst/>
            <a:gdLst/>
            <a:ahLst/>
            <a:cxnLst/>
            <a:rect l="l" t="t" r="r" b="b"/>
            <a:pathLst>
              <a:path w="855979" h="857250">
                <a:moveTo>
                  <a:pt x="0" y="857249"/>
                </a:moveTo>
                <a:lnTo>
                  <a:pt x="0" y="0"/>
                </a:lnTo>
                <a:lnTo>
                  <a:pt x="855878" y="0"/>
                </a:lnTo>
                <a:lnTo>
                  <a:pt x="0" y="857249"/>
                </a:lnTo>
                <a:close/>
              </a:path>
            </a:pathLst>
          </a:custGeom>
          <a:solidFill>
            <a:srgbClr val="EB003B"/>
          </a:solidFill>
        </p:spPr>
        <p:txBody>
          <a:bodyPr wrap="square" lIns="0" tIns="0" rIns="0" bIns="0" rtlCol="0"/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09205" y="1306545"/>
            <a:ext cx="1162473" cy="1164167"/>
          </a:xfrm>
          <a:custGeom>
            <a:avLst/>
            <a:gdLst/>
            <a:ahLst/>
            <a:cxnLst/>
            <a:rect l="l" t="t" r="r" b="b"/>
            <a:pathLst>
              <a:path w="871854" h="873125">
                <a:moveTo>
                  <a:pt x="871728" y="873124"/>
                </a:moveTo>
                <a:lnTo>
                  <a:pt x="0" y="873124"/>
                </a:lnTo>
                <a:lnTo>
                  <a:pt x="871728" y="0"/>
                </a:lnTo>
                <a:lnTo>
                  <a:pt x="871728" y="873124"/>
                </a:lnTo>
                <a:close/>
              </a:path>
            </a:pathLst>
          </a:custGeom>
          <a:solidFill>
            <a:srgbClr val="EB003B"/>
          </a:solidFill>
        </p:spPr>
        <p:txBody>
          <a:bodyPr wrap="square" lIns="0" tIns="0" rIns="0" bIns="0" rtlCol="0"/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64" y="4381633"/>
            <a:ext cx="5307753" cy="1153159"/>
          </a:xfrm>
          <a:custGeom>
            <a:avLst/>
            <a:gdLst/>
            <a:ahLst/>
            <a:cxnLst/>
            <a:rect l="l" t="t" r="r" b="b"/>
            <a:pathLst>
              <a:path w="3980815" h="864870">
                <a:moveTo>
                  <a:pt x="3980281" y="864585"/>
                </a:moveTo>
                <a:lnTo>
                  <a:pt x="0" y="864585"/>
                </a:lnTo>
                <a:lnTo>
                  <a:pt x="0" y="0"/>
                </a:lnTo>
                <a:lnTo>
                  <a:pt x="3980281" y="0"/>
                </a:lnTo>
                <a:lnTo>
                  <a:pt x="3980281" y="864585"/>
                </a:lnTo>
                <a:close/>
              </a:path>
            </a:pathLst>
          </a:custGeom>
          <a:solidFill>
            <a:srgbClr val="EB003B"/>
          </a:solidFill>
        </p:spPr>
        <p:txBody>
          <a:bodyPr wrap="square" lIns="0" tIns="0" rIns="0" bIns="0" rtlCol="0"/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08584" y="1304698"/>
            <a:ext cx="1162473" cy="1164167"/>
          </a:xfrm>
          <a:custGeom>
            <a:avLst/>
            <a:gdLst/>
            <a:ahLst/>
            <a:cxnLst/>
            <a:rect l="l" t="t" r="r" b="b"/>
            <a:pathLst>
              <a:path w="871854" h="873125">
                <a:moveTo>
                  <a:pt x="871727" y="873125"/>
                </a:moveTo>
                <a:lnTo>
                  <a:pt x="0" y="873125"/>
                </a:lnTo>
                <a:lnTo>
                  <a:pt x="871727" y="0"/>
                </a:lnTo>
                <a:lnTo>
                  <a:pt x="871727" y="873125"/>
                </a:lnTo>
                <a:close/>
              </a:path>
            </a:pathLst>
          </a:custGeom>
          <a:solidFill>
            <a:srgbClr val="EB003B"/>
          </a:solidFill>
        </p:spPr>
        <p:txBody>
          <a:bodyPr wrap="square" lIns="0" tIns="0" rIns="0" bIns="0" rtlCol="0"/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22928" y="4389136"/>
            <a:ext cx="1141307" cy="1143000"/>
          </a:xfrm>
          <a:custGeom>
            <a:avLst/>
            <a:gdLst/>
            <a:ahLst/>
            <a:cxnLst/>
            <a:rect l="l" t="t" r="r" b="b"/>
            <a:pathLst>
              <a:path w="855979" h="857250">
                <a:moveTo>
                  <a:pt x="0" y="857249"/>
                </a:moveTo>
                <a:lnTo>
                  <a:pt x="0" y="0"/>
                </a:lnTo>
                <a:lnTo>
                  <a:pt x="855878" y="0"/>
                </a:lnTo>
                <a:lnTo>
                  <a:pt x="0" y="857249"/>
                </a:lnTo>
                <a:close/>
              </a:path>
            </a:pathLst>
          </a:custGeom>
          <a:solidFill>
            <a:srgbClr val="EB003B"/>
          </a:solidFill>
        </p:spPr>
        <p:txBody>
          <a:bodyPr wrap="square" lIns="0" tIns="0" rIns="0" bIns="0" rtlCol="0"/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901" y="6323543"/>
            <a:ext cx="1151489" cy="314344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6464791" y="1315613"/>
            <a:ext cx="5727700" cy="1153159"/>
          </a:xfrm>
          <a:custGeom>
            <a:avLst/>
            <a:gdLst/>
            <a:ahLst/>
            <a:cxnLst/>
            <a:rect l="l" t="t" r="r" b="b"/>
            <a:pathLst>
              <a:path w="4295775" h="864869">
                <a:moveTo>
                  <a:pt x="4295406" y="864585"/>
                </a:moveTo>
                <a:lnTo>
                  <a:pt x="0" y="864585"/>
                </a:lnTo>
                <a:lnTo>
                  <a:pt x="0" y="0"/>
                </a:lnTo>
                <a:lnTo>
                  <a:pt x="4295406" y="0"/>
                </a:lnTo>
                <a:lnTo>
                  <a:pt x="4295406" y="864585"/>
                </a:lnTo>
                <a:close/>
              </a:path>
            </a:pathLst>
          </a:custGeom>
          <a:solidFill>
            <a:srgbClr val="FF6E47"/>
          </a:solidFill>
        </p:spPr>
        <p:txBody>
          <a:bodyPr wrap="square" lIns="0" tIns="0" rIns="0" bIns="0" rtlCol="0"/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50" y="4381635"/>
            <a:ext cx="6459220" cy="1153159"/>
          </a:xfrm>
          <a:custGeom>
            <a:avLst/>
            <a:gdLst/>
            <a:ahLst/>
            <a:cxnLst/>
            <a:rect l="l" t="t" r="r" b="b"/>
            <a:pathLst>
              <a:path w="4844415" h="864870">
                <a:moveTo>
                  <a:pt x="3980281" y="0"/>
                </a:moveTo>
                <a:lnTo>
                  <a:pt x="0" y="0"/>
                </a:lnTo>
                <a:lnTo>
                  <a:pt x="0" y="864590"/>
                </a:lnTo>
                <a:lnTo>
                  <a:pt x="3980281" y="864590"/>
                </a:lnTo>
                <a:lnTo>
                  <a:pt x="3980281" y="0"/>
                </a:lnTo>
                <a:close/>
              </a:path>
              <a:path w="4844415" h="864870">
                <a:moveTo>
                  <a:pt x="4843843" y="5626"/>
                </a:moveTo>
                <a:lnTo>
                  <a:pt x="3987965" y="5626"/>
                </a:lnTo>
                <a:lnTo>
                  <a:pt x="3987965" y="862876"/>
                </a:lnTo>
                <a:lnTo>
                  <a:pt x="4843843" y="5626"/>
                </a:lnTo>
                <a:close/>
              </a:path>
            </a:pathLst>
          </a:custGeom>
          <a:solidFill>
            <a:srgbClr val="FF6E47"/>
          </a:solidFill>
        </p:spPr>
        <p:txBody>
          <a:bodyPr wrap="square" lIns="0" tIns="0" rIns="0" bIns="0" rtlCol="0"/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222929" y="1304698"/>
            <a:ext cx="1348740" cy="4228253"/>
            <a:chOff x="3917196" y="978523"/>
            <a:chExt cx="1011555" cy="3171190"/>
          </a:xfrm>
        </p:grpSpPr>
        <p:sp>
          <p:nvSpPr>
            <p:cNvPr id="13" name="object 13"/>
            <p:cNvSpPr/>
            <p:nvPr/>
          </p:nvSpPr>
          <p:spPr>
            <a:xfrm>
              <a:off x="3981903" y="979908"/>
              <a:ext cx="871855" cy="873125"/>
            </a:xfrm>
            <a:custGeom>
              <a:avLst/>
              <a:gdLst/>
              <a:ahLst/>
              <a:cxnLst/>
              <a:rect l="l" t="t" r="r" b="b"/>
              <a:pathLst>
                <a:path w="871854" h="873125">
                  <a:moveTo>
                    <a:pt x="871728" y="873124"/>
                  </a:moveTo>
                  <a:lnTo>
                    <a:pt x="0" y="873124"/>
                  </a:lnTo>
                  <a:lnTo>
                    <a:pt x="871728" y="0"/>
                  </a:lnTo>
                  <a:lnTo>
                    <a:pt x="871728" y="873124"/>
                  </a:lnTo>
                  <a:close/>
                </a:path>
              </a:pathLst>
            </a:custGeom>
            <a:solidFill>
              <a:srgbClr val="FF6E47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981903" y="1853033"/>
              <a:ext cx="864869" cy="1438275"/>
            </a:xfrm>
            <a:custGeom>
              <a:avLst/>
              <a:gdLst/>
              <a:ahLst/>
              <a:cxnLst/>
              <a:rect l="l" t="t" r="r" b="b"/>
              <a:pathLst>
                <a:path w="864870" h="1438275">
                  <a:moveTo>
                    <a:pt x="864585" y="1438230"/>
                  </a:moveTo>
                  <a:lnTo>
                    <a:pt x="0" y="1438230"/>
                  </a:lnTo>
                  <a:lnTo>
                    <a:pt x="0" y="0"/>
                  </a:lnTo>
                  <a:lnTo>
                    <a:pt x="864585" y="0"/>
                  </a:lnTo>
                  <a:lnTo>
                    <a:pt x="864585" y="14382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917188" y="978534"/>
              <a:ext cx="1011555" cy="3171190"/>
            </a:xfrm>
            <a:custGeom>
              <a:avLst/>
              <a:gdLst/>
              <a:ahLst/>
              <a:cxnLst/>
              <a:rect l="l" t="t" r="r" b="b"/>
              <a:pathLst>
                <a:path w="1011554" h="3171190">
                  <a:moveTo>
                    <a:pt x="855878" y="2313317"/>
                  </a:moveTo>
                  <a:lnTo>
                    <a:pt x="0" y="2313317"/>
                  </a:lnTo>
                  <a:lnTo>
                    <a:pt x="0" y="3170567"/>
                  </a:lnTo>
                  <a:lnTo>
                    <a:pt x="855878" y="2313317"/>
                  </a:lnTo>
                  <a:close/>
                </a:path>
                <a:path w="1011554" h="3171190">
                  <a:moveTo>
                    <a:pt x="1011288" y="0"/>
                  </a:moveTo>
                  <a:lnTo>
                    <a:pt x="139560" y="873125"/>
                  </a:lnTo>
                  <a:lnTo>
                    <a:pt x="1011288" y="873125"/>
                  </a:lnTo>
                  <a:lnTo>
                    <a:pt x="1011288" y="0"/>
                  </a:lnTo>
                  <a:close/>
                </a:path>
              </a:pathLst>
            </a:custGeom>
            <a:solidFill>
              <a:srgbClr val="FF6E47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0267" y="234986"/>
            <a:ext cx="4445847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2133" i="1" kern="0" dirty="0">
                <a:solidFill>
                  <a:srgbClr val="FFFFFF"/>
                </a:solidFill>
                <a:latin typeface="Century Gothic"/>
                <a:cs typeface="Century Gothic"/>
              </a:rPr>
              <a:t>Employment</a:t>
            </a:r>
            <a:r>
              <a:rPr sz="2133" i="1" kern="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33" i="1" kern="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2133" i="1" kern="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33" i="1" kern="0" dirty="0">
                <a:solidFill>
                  <a:srgbClr val="FFFFFF"/>
                </a:solidFill>
                <a:latin typeface="Century Gothic"/>
                <a:cs typeface="Century Gothic"/>
              </a:rPr>
              <a:t>skills</a:t>
            </a:r>
            <a:r>
              <a:rPr sz="2133" i="1" kern="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33" i="1" kern="0" spc="-13" dirty="0">
                <a:solidFill>
                  <a:srgbClr val="FFFFFF"/>
                </a:solidFill>
                <a:latin typeface="Century Gothic"/>
                <a:cs typeface="Century Gothic"/>
              </a:rPr>
              <a:t>convention</a:t>
            </a:r>
            <a:endParaRPr sz="2133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8171024" y="2147018"/>
            <a:ext cx="7743049" cy="40688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dirty="0"/>
              <a:t>Improving</a:t>
            </a:r>
            <a:r>
              <a:rPr spc="-47" dirty="0"/>
              <a:t> </a:t>
            </a:r>
            <a:r>
              <a:rPr dirty="0"/>
              <a:t>Labour</a:t>
            </a:r>
            <a:r>
              <a:rPr spc="-47" dirty="0"/>
              <a:t> </a:t>
            </a:r>
            <a:r>
              <a:rPr dirty="0"/>
              <a:t>Market</a:t>
            </a:r>
            <a:r>
              <a:rPr spc="-47" dirty="0"/>
              <a:t> </a:t>
            </a:r>
            <a:r>
              <a:rPr spc="-13" dirty="0"/>
              <a:t>Information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38468" y="4713786"/>
            <a:ext cx="5535505" cy="36597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2267" kern="0" dirty="0">
                <a:solidFill>
                  <a:srgbClr val="FFFFFF"/>
                </a:solidFill>
                <a:latin typeface="Century Gothic"/>
                <a:cs typeface="Century Gothic"/>
              </a:rPr>
              <a:t>Cath</a:t>
            </a:r>
            <a:r>
              <a:rPr sz="2267" kern="0" spc="-4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67" kern="0" dirty="0">
                <a:solidFill>
                  <a:srgbClr val="FFFFFF"/>
                </a:solidFill>
                <a:latin typeface="Century Gothic"/>
                <a:cs typeface="Century Gothic"/>
              </a:rPr>
              <a:t>Sleeman,</a:t>
            </a:r>
            <a:r>
              <a:rPr sz="2267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67" kern="0" dirty="0">
                <a:solidFill>
                  <a:srgbClr val="FFFFFF"/>
                </a:solidFill>
                <a:latin typeface="Century Gothic"/>
                <a:cs typeface="Century Gothic"/>
              </a:rPr>
              <a:t>Head</a:t>
            </a:r>
            <a:r>
              <a:rPr sz="2267" kern="0" spc="-3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67" kern="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267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67" kern="0" dirty="0">
                <a:solidFill>
                  <a:srgbClr val="FFFFFF"/>
                </a:solidFill>
                <a:latin typeface="Century Gothic"/>
                <a:cs typeface="Century Gothic"/>
              </a:rPr>
              <a:t>Data</a:t>
            </a:r>
            <a:r>
              <a:rPr sz="2267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67" kern="0" spc="-13" dirty="0">
                <a:solidFill>
                  <a:srgbClr val="FFFFFF"/>
                </a:solidFill>
                <a:latin typeface="Century Gothic"/>
                <a:cs typeface="Century Gothic"/>
              </a:rPr>
              <a:t>Discovery</a:t>
            </a:r>
            <a:endParaRPr sz="2267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387255" y="3354485"/>
            <a:ext cx="2278380" cy="116638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indent="539313" algn="r" defTabSz="1219170">
              <a:spcBef>
                <a:spcPts val="133"/>
              </a:spcBef>
            </a:pP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Genna</a:t>
            </a:r>
            <a:r>
              <a:rPr sz="1867" kern="0" spc="-4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kern="0" spc="-13" dirty="0">
                <a:solidFill>
                  <a:srgbClr val="FFFFFF"/>
                </a:solidFill>
                <a:latin typeface="Century Gothic"/>
                <a:cs typeface="Century Gothic"/>
              </a:rPr>
              <a:t>Barnett </a:t>
            </a: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Elizabeth</a:t>
            </a:r>
            <a:r>
              <a:rPr sz="1867" kern="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kern="0" spc="-13" dirty="0">
                <a:solidFill>
                  <a:srgbClr val="FFFFFF"/>
                </a:solidFill>
                <a:latin typeface="Century Gothic"/>
                <a:cs typeface="Century Gothic"/>
              </a:rPr>
              <a:t>Gallagher</a:t>
            </a:r>
            <a:endParaRPr sz="1867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1059154" marR="6773" indent="-349665" algn="r" defTabSz="1219170"/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Karlis</a:t>
            </a:r>
            <a:r>
              <a:rPr sz="1867" kern="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kern="0" spc="-13" dirty="0">
                <a:solidFill>
                  <a:srgbClr val="FFFFFF"/>
                </a:solidFill>
                <a:latin typeface="Century Gothic"/>
                <a:cs typeface="Century Gothic"/>
              </a:rPr>
              <a:t>Kanders </a:t>
            </a: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India</a:t>
            </a:r>
            <a:r>
              <a:rPr sz="1867" kern="0" spc="-3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kern="0" spc="-13" dirty="0">
                <a:solidFill>
                  <a:srgbClr val="FFFFFF"/>
                </a:solidFill>
                <a:latin typeface="Century Gothic"/>
                <a:cs typeface="Century Gothic"/>
              </a:rPr>
              <a:t>Kerle</a:t>
            </a:r>
            <a:endParaRPr sz="1867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389915" y="4492405"/>
            <a:ext cx="2275840" cy="116638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indent="193882" algn="r" defTabSz="1219170">
              <a:spcBef>
                <a:spcPts val="133"/>
              </a:spcBef>
            </a:pP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Adeola</a:t>
            </a:r>
            <a:r>
              <a:rPr sz="1867" kern="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kern="0" spc="-13" dirty="0">
                <a:solidFill>
                  <a:srgbClr val="FFFFFF"/>
                </a:solidFill>
                <a:latin typeface="Century Gothic"/>
                <a:cs typeface="Century Gothic"/>
              </a:rPr>
              <a:t>Otubusen </a:t>
            </a: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George</a:t>
            </a:r>
            <a:r>
              <a:rPr sz="1867" kern="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kern="0" spc="-13" dirty="0">
                <a:solidFill>
                  <a:srgbClr val="FFFFFF"/>
                </a:solidFill>
                <a:latin typeface="Century Gothic"/>
                <a:cs typeface="Century Gothic"/>
              </a:rPr>
              <a:t>Richardson </a:t>
            </a: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Isabel</a:t>
            </a:r>
            <a:r>
              <a:rPr sz="1867" kern="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kern="0" spc="-13" dirty="0">
                <a:solidFill>
                  <a:srgbClr val="FFFFFF"/>
                </a:solidFill>
                <a:latin typeface="Century Gothic"/>
                <a:cs typeface="Century Gothic"/>
              </a:rPr>
              <a:t>Steward</a:t>
            </a:r>
            <a:r>
              <a:rPr sz="1867" kern="0" dirty="0">
                <a:solidFill>
                  <a:srgbClr val="FFFFFF"/>
                </a:solidFill>
                <a:latin typeface="Century Gothic"/>
                <a:cs typeface="Century Gothic"/>
              </a:rPr>
              <a:t> Jack</a:t>
            </a:r>
            <a:r>
              <a:rPr sz="1867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67" kern="0" spc="-13" dirty="0">
                <a:solidFill>
                  <a:srgbClr val="FFFFFF"/>
                </a:solidFill>
                <a:latin typeface="Century Gothic"/>
                <a:cs typeface="Century Gothic"/>
              </a:rPr>
              <a:t>Vines</a:t>
            </a:r>
            <a:endParaRPr sz="1867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500" y="186058"/>
            <a:ext cx="7577667" cy="377818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6933">
              <a:spcBef>
                <a:spcPts val="147"/>
              </a:spcBef>
            </a:pPr>
            <a:r>
              <a:rPr sz="2333" dirty="0">
                <a:solidFill>
                  <a:srgbClr val="000000"/>
                </a:solidFill>
              </a:rPr>
              <a:t>What</a:t>
            </a:r>
            <a:r>
              <a:rPr sz="2333" spc="-47" dirty="0">
                <a:solidFill>
                  <a:srgbClr val="000000"/>
                </a:solidFill>
              </a:rPr>
              <a:t> </a:t>
            </a:r>
            <a:r>
              <a:rPr sz="2333" dirty="0">
                <a:solidFill>
                  <a:srgbClr val="000000"/>
                </a:solidFill>
              </a:rPr>
              <a:t>Labour</a:t>
            </a:r>
            <a:r>
              <a:rPr sz="2333" spc="-33" dirty="0">
                <a:solidFill>
                  <a:srgbClr val="000000"/>
                </a:solidFill>
              </a:rPr>
              <a:t> </a:t>
            </a:r>
            <a:r>
              <a:rPr sz="2333" dirty="0">
                <a:solidFill>
                  <a:srgbClr val="000000"/>
                </a:solidFill>
              </a:rPr>
              <a:t>Market</a:t>
            </a:r>
            <a:r>
              <a:rPr sz="2333" spc="-27" dirty="0">
                <a:solidFill>
                  <a:srgbClr val="000000"/>
                </a:solidFill>
              </a:rPr>
              <a:t> </a:t>
            </a:r>
            <a:r>
              <a:rPr sz="2333" dirty="0">
                <a:solidFill>
                  <a:srgbClr val="000000"/>
                </a:solidFill>
              </a:rPr>
              <a:t>Information</a:t>
            </a:r>
            <a:r>
              <a:rPr sz="2333" spc="-33" dirty="0">
                <a:solidFill>
                  <a:srgbClr val="000000"/>
                </a:solidFill>
              </a:rPr>
              <a:t> </a:t>
            </a:r>
            <a:r>
              <a:rPr sz="2333" dirty="0">
                <a:solidFill>
                  <a:srgbClr val="000000"/>
                </a:solidFill>
              </a:rPr>
              <a:t>is</a:t>
            </a:r>
            <a:r>
              <a:rPr sz="2333" spc="-27" dirty="0">
                <a:solidFill>
                  <a:srgbClr val="000000"/>
                </a:solidFill>
              </a:rPr>
              <a:t> </a:t>
            </a:r>
            <a:r>
              <a:rPr sz="2333" dirty="0">
                <a:solidFill>
                  <a:srgbClr val="000000"/>
                </a:solidFill>
              </a:rPr>
              <a:t>missing</a:t>
            </a:r>
            <a:r>
              <a:rPr sz="2333" spc="-33" dirty="0">
                <a:solidFill>
                  <a:srgbClr val="000000"/>
                </a:solidFill>
              </a:rPr>
              <a:t> </a:t>
            </a:r>
            <a:r>
              <a:rPr sz="2333" dirty="0">
                <a:solidFill>
                  <a:srgbClr val="000000"/>
                </a:solidFill>
              </a:rPr>
              <a:t>and</a:t>
            </a:r>
            <a:r>
              <a:rPr sz="2333" spc="-27" dirty="0">
                <a:solidFill>
                  <a:srgbClr val="000000"/>
                </a:solidFill>
              </a:rPr>
              <a:t> why?</a:t>
            </a:r>
            <a:endParaRPr sz="2333"/>
          </a:p>
        </p:txBody>
      </p:sp>
      <p:sp>
        <p:nvSpPr>
          <p:cNvPr id="3" name="object 3"/>
          <p:cNvSpPr/>
          <p:nvPr/>
        </p:nvSpPr>
        <p:spPr>
          <a:xfrm>
            <a:off x="958900" y="1137532"/>
            <a:ext cx="2894753" cy="894080"/>
          </a:xfrm>
          <a:custGeom>
            <a:avLst/>
            <a:gdLst/>
            <a:ahLst/>
            <a:cxnLst/>
            <a:rect l="l" t="t" r="r" b="b"/>
            <a:pathLst>
              <a:path w="2171065" h="670560">
                <a:moveTo>
                  <a:pt x="2059047" y="670499"/>
                </a:moveTo>
                <a:lnTo>
                  <a:pt x="111752" y="670499"/>
                </a:lnTo>
                <a:lnTo>
                  <a:pt x="68253" y="661717"/>
                </a:lnTo>
                <a:lnTo>
                  <a:pt x="32731" y="637768"/>
                </a:lnTo>
                <a:lnTo>
                  <a:pt x="8782" y="602246"/>
                </a:lnTo>
                <a:lnTo>
                  <a:pt x="0" y="558747"/>
                </a:lnTo>
                <a:lnTo>
                  <a:pt x="0" y="111752"/>
                </a:lnTo>
                <a:lnTo>
                  <a:pt x="8782" y="68253"/>
                </a:lnTo>
                <a:lnTo>
                  <a:pt x="32731" y="32731"/>
                </a:lnTo>
                <a:lnTo>
                  <a:pt x="68253" y="8782"/>
                </a:lnTo>
                <a:lnTo>
                  <a:pt x="111752" y="0"/>
                </a:lnTo>
                <a:lnTo>
                  <a:pt x="2059047" y="0"/>
                </a:lnTo>
                <a:lnTo>
                  <a:pt x="2101813" y="8506"/>
                </a:lnTo>
                <a:lnTo>
                  <a:pt x="2138068" y="32731"/>
                </a:lnTo>
                <a:lnTo>
                  <a:pt x="2162293" y="68986"/>
                </a:lnTo>
                <a:lnTo>
                  <a:pt x="2170799" y="111752"/>
                </a:lnTo>
                <a:lnTo>
                  <a:pt x="2170799" y="558747"/>
                </a:lnTo>
                <a:lnTo>
                  <a:pt x="2162017" y="602246"/>
                </a:lnTo>
                <a:lnTo>
                  <a:pt x="2138068" y="637768"/>
                </a:lnTo>
                <a:lnTo>
                  <a:pt x="2102546" y="661717"/>
                </a:lnTo>
                <a:lnTo>
                  <a:pt x="2059047" y="670499"/>
                </a:lnTo>
                <a:close/>
              </a:path>
            </a:pathLst>
          </a:custGeom>
          <a:solidFill>
            <a:srgbClr val="97D9E3"/>
          </a:solidFill>
        </p:spPr>
        <p:txBody>
          <a:bodyPr wrap="square" lIns="0" tIns="0" rIns="0" bIns="0" rtlCol="0"/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8662" y="1318172"/>
            <a:ext cx="2390140" cy="50441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32077" defTabSz="1219170">
              <a:lnSpc>
                <a:spcPts val="1907"/>
              </a:lnSpc>
              <a:spcBef>
                <a:spcPts val="133"/>
              </a:spcBef>
            </a:pPr>
            <a:r>
              <a:rPr sz="1600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Very</a:t>
            </a:r>
            <a:r>
              <a:rPr sz="1600" kern="0" spc="-27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little</a:t>
            </a:r>
            <a:r>
              <a:rPr sz="1600" kern="0" spc="-27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data</a:t>
            </a:r>
            <a:r>
              <a:rPr sz="1600" kern="0" spc="-27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on</a:t>
            </a:r>
            <a:r>
              <a:rPr sz="1600" kern="0" spc="-27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kern="0" spc="-3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the</a:t>
            </a:r>
            <a:endParaRPr sz="1600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16933" defTabSz="1219170">
              <a:lnSpc>
                <a:spcPts val="1907"/>
              </a:lnSpc>
            </a:pPr>
            <a:r>
              <a:rPr sz="1600" b="1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transitions</a:t>
            </a:r>
            <a:r>
              <a:rPr sz="1600" b="1" kern="0" spc="-6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b="1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between</a:t>
            </a:r>
            <a:r>
              <a:rPr sz="1600" b="1" kern="0" spc="-6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b="1" kern="0" spc="-27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jobs</a:t>
            </a:r>
            <a:endParaRPr sz="1600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8900" y="2309733"/>
            <a:ext cx="2894753" cy="894080"/>
          </a:xfrm>
          <a:custGeom>
            <a:avLst/>
            <a:gdLst/>
            <a:ahLst/>
            <a:cxnLst/>
            <a:rect l="l" t="t" r="r" b="b"/>
            <a:pathLst>
              <a:path w="2171065" h="670560">
                <a:moveTo>
                  <a:pt x="2059047" y="670499"/>
                </a:moveTo>
                <a:lnTo>
                  <a:pt x="111752" y="670499"/>
                </a:lnTo>
                <a:lnTo>
                  <a:pt x="68253" y="661717"/>
                </a:lnTo>
                <a:lnTo>
                  <a:pt x="32731" y="637768"/>
                </a:lnTo>
                <a:lnTo>
                  <a:pt x="8782" y="602246"/>
                </a:lnTo>
                <a:lnTo>
                  <a:pt x="0" y="558747"/>
                </a:lnTo>
                <a:lnTo>
                  <a:pt x="0" y="111752"/>
                </a:lnTo>
                <a:lnTo>
                  <a:pt x="8782" y="68253"/>
                </a:lnTo>
                <a:lnTo>
                  <a:pt x="32731" y="32731"/>
                </a:lnTo>
                <a:lnTo>
                  <a:pt x="68253" y="8782"/>
                </a:lnTo>
                <a:lnTo>
                  <a:pt x="111752" y="0"/>
                </a:lnTo>
                <a:lnTo>
                  <a:pt x="2059047" y="0"/>
                </a:lnTo>
                <a:lnTo>
                  <a:pt x="2101813" y="8506"/>
                </a:lnTo>
                <a:lnTo>
                  <a:pt x="2138068" y="32731"/>
                </a:lnTo>
                <a:lnTo>
                  <a:pt x="2162293" y="68986"/>
                </a:lnTo>
                <a:lnTo>
                  <a:pt x="2170799" y="111752"/>
                </a:lnTo>
                <a:lnTo>
                  <a:pt x="2170799" y="558747"/>
                </a:lnTo>
                <a:lnTo>
                  <a:pt x="2162017" y="602246"/>
                </a:lnTo>
                <a:lnTo>
                  <a:pt x="2138068" y="637768"/>
                </a:lnTo>
                <a:lnTo>
                  <a:pt x="2102546" y="661717"/>
                </a:lnTo>
                <a:lnTo>
                  <a:pt x="2059047" y="670499"/>
                </a:lnTo>
                <a:close/>
              </a:path>
            </a:pathLst>
          </a:custGeom>
          <a:solidFill>
            <a:srgbClr val="97D9E3"/>
          </a:solidFill>
        </p:spPr>
        <p:txBody>
          <a:bodyPr wrap="square" lIns="0" tIns="0" rIns="0" bIns="0" rtlCol="0"/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3071" y="2369722"/>
            <a:ext cx="2484967" cy="757473"/>
          </a:xfrm>
          <a:prstGeom prst="rect">
            <a:avLst/>
          </a:prstGeom>
        </p:spPr>
        <p:txBody>
          <a:bodyPr vert="horz" wrap="square" lIns="0" tIns="26247" rIns="0" bIns="0" rtlCol="0">
            <a:spAutoFit/>
          </a:bodyPr>
          <a:lstStyle/>
          <a:p>
            <a:pPr marL="16933" marR="6773" indent="-2540" algn="ctr" defTabSz="1219170">
              <a:lnSpc>
                <a:spcPts val="1907"/>
              </a:lnSpc>
              <a:spcBef>
                <a:spcPts val="207"/>
              </a:spcBef>
            </a:pPr>
            <a:r>
              <a:rPr sz="1600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No</a:t>
            </a:r>
            <a:r>
              <a:rPr sz="1600" kern="0" spc="-27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timely</a:t>
            </a:r>
            <a:r>
              <a:rPr sz="1600" kern="0" spc="-2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or</a:t>
            </a:r>
            <a:r>
              <a:rPr sz="1600" kern="0" spc="-2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kern="0" spc="-1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granular </a:t>
            </a:r>
            <a:r>
              <a:rPr sz="1600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data</a:t>
            </a:r>
            <a:r>
              <a:rPr sz="1600" kern="0" spc="-3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on</a:t>
            </a:r>
            <a:r>
              <a:rPr sz="1600" kern="0" spc="-2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b="1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skill</a:t>
            </a:r>
            <a:r>
              <a:rPr sz="1600" b="1" kern="0" spc="-3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b="1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demands</a:t>
            </a:r>
            <a:r>
              <a:rPr sz="1600" b="1" kern="0" spc="-27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b="1" kern="0" spc="-3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or </a:t>
            </a:r>
            <a:r>
              <a:rPr sz="1600" b="1" kern="0" spc="-1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supply</a:t>
            </a:r>
            <a:endParaRPr sz="1600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58900" y="3528933"/>
            <a:ext cx="2894753" cy="894080"/>
          </a:xfrm>
          <a:custGeom>
            <a:avLst/>
            <a:gdLst/>
            <a:ahLst/>
            <a:cxnLst/>
            <a:rect l="l" t="t" r="r" b="b"/>
            <a:pathLst>
              <a:path w="2171065" h="670560">
                <a:moveTo>
                  <a:pt x="2059047" y="670499"/>
                </a:moveTo>
                <a:lnTo>
                  <a:pt x="111752" y="670499"/>
                </a:lnTo>
                <a:lnTo>
                  <a:pt x="68253" y="661717"/>
                </a:lnTo>
                <a:lnTo>
                  <a:pt x="32731" y="637768"/>
                </a:lnTo>
                <a:lnTo>
                  <a:pt x="8782" y="602246"/>
                </a:lnTo>
                <a:lnTo>
                  <a:pt x="0" y="558747"/>
                </a:lnTo>
                <a:lnTo>
                  <a:pt x="0" y="111752"/>
                </a:lnTo>
                <a:lnTo>
                  <a:pt x="8782" y="68253"/>
                </a:lnTo>
                <a:lnTo>
                  <a:pt x="32731" y="32731"/>
                </a:lnTo>
                <a:lnTo>
                  <a:pt x="68253" y="8782"/>
                </a:lnTo>
                <a:lnTo>
                  <a:pt x="111752" y="0"/>
                </a:lnTo>
                <a:lnTo>
                  <a:pt x="2059047" y="0"/>
                </a:lnTo>
                <a:lnTo>
                  <a:pt x="2101813" y="8506"/>
                </a:lnTo>
                <a:lnTo>
                  <a:pt x="2138068" y="32731"/>
                </a:lnTo>
                <a:lnTo>
                  <a:pt x="2162293" y="68986"/>
                </a:lnTo>
                <a:lnTo>
                  <a:pt x="2170799" y="111752"/>
                </a:lnTo>
                <a:lnTo>
                  <a:pt x="2170799" y="558747"/>
                </a:lnTo>
                <a:lnTo>
                  <a:pt x="2162017" y="602246"/>
                </a:lnTo>
                <a:lnTo>
                  <a:pt x="2138068" y="637768"/>
                </a:lnTo>
                <a:lnTo>
                  <a:pt x="2102546" y="661717"/>
                </a:lnTo>
                <a:lnTo>
                  <a:pt x="2059047" y="670499"/>
                </a:lnTo>
                <a:close/>
              </a:path>
            </a:pathLst>
          </a:custGeom>
          <a:solidFill>
            <a:srgbClr val="97D9E3"/>
          </a:solidFill>
        </p:spPr>
        <p:txBody>
          <a:bodyPr wrap="square" lIns="0" tIns="0" rIns="0" bIns="0" rtlCol="0"/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2100" y="3709572"/>
            <a:ext cx="2465493" cy="50441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ctr" defTabSz="1219170">
              <a:lnSpc>
                <a:spcPts val="1907"/>
              </a:lnSpc>
              <a:spcBef>
                <a:spcPts val="133"/>
              </a:spcBef>
            </a:pPr>
            <a:r>
              <a:rPr sz="1600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No</a:t>
            </a:r>
            <a:r>
              <a:rPr sz="1600" kern="0" spc="-3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granular</a:t>
            </a:r>
            <a:r>
              <a:rPr sz="1600" kern="0" spc="-3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data</a:t>
            </a:r>
            <a:r>
              <a:rPr sz="1600" kern="0" spc="-27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kern="0" spc="-3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on</a:t>
            </a:r>
            <a:endParaRPr sz="1600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algn="ctr" defTabSz="1219170">
              <a:lnSpc>
                <a:spcPts val="1913"/>
              </a:lnSpc>
            </a:pPr>
            <a:r>
              <a:rPr sz="1600" b="1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green</a:t>
            </a:r>
            <a:r>
              <a:rPr sz="1600" b="1" kern="0" spc="-27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b="1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jobs</a:t>
            </a:r>
            <a:r>
              <a:rPr sz="1600" b="1" kern="0" spc="-27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b="1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or</a:t>
            </a:r>
            <a:r>
              <a:rPr sz="1600" b="1" kern="0" spc="-27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b="1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green</a:t>
            </a:r>
            <a:r>
              <a:rPr sz="1600" b="1" kern="0" spc="-27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b="1" kern="0" spc="-1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skills</a:t>
            </a:r>
            <a:endParaRPr sz="1600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58900" y="4646533"/>
            <a:ext cx="2894753" cy="894080"/>
          </a:xfrm>
          <a:custGeom>
            <a:avLst/>
            <a:gdLst/>
            <a:ahLst/>
            <a:cxnLst/>
            <a:rect l="l" t="t" r="r" b="b"/>
            <a:pathLst>
              <a:path w="2171065" h="670560">
                <a:moveTo>
                  <a:pt x="2059047" y="670499"/>
                </a:moveTo>
                <a:lnTo>
                  <a:pt x="111752" y="670499"/>
                </a:lnTo>
                <a:lnTo>
                  <a:pt x="68253" y="661717"/>
                </a:lnTo>
                <a:lnTo>
                  <a:pt x="32731" y="637768"/>
                </a:lnTo>
                <a:lnTo>
                  <a:pt x="8782" y="602246"/>
                </a:lnTo>
                <a:lnTo>
                  <a:pt x="0" y="558747"/>
                </a:lnTo>
                <a:lnTo>
                  <a:pt x="0" y="111752"/>
                </a:lnTo>
                <a:lnTo>
                  <a:pt x="8782" y="68253"/>
                </a:lnTo>
                <a:lnTo>
                  <a:pt x="32731" y="32731"/>
                </a:lnTo>
                <a:lnTo>
                  <a:pt x="68253" y="8782"/>
                </a:lnTo>
                <a:lnTo>
                  <a:pt x="111752" y="0"/>
                </a:lnTo>
                <a:lnTo>
                  <a:pt x="2059047" y="0"/>
                </a:lnTo>
                <a:lnTo>
                  <a:pt x="2101813" y="8506"/>
                </a:lnTo>
                <a:lnTo>
                  <a:pt x="2138068" y="32731"/>
                </a:lnTo>
                <a:lnTo>
                  <a:pt x="2162293" y="68986"/>
                </a:lnTo>
                <a:lnTo>
                  <a:pt x="2170799" y="111752"/>
                </a:lnTo>
                <a:lnTo>
                  <a:pt x="2170799" y="558747"/>
                </a:lnTo>
                <a:lnTo>
                  <a:pt x="2162017" y="602246"/>
                </a:lnTo>
                <a:lnTo>
                  <a:pt x="2138068" y="637768"/>
                </a:lnTo>
                <a:lnTo>
                  <a:pt x="2102546" y="661717"/>
                </a:lnTo>
                <a:lnTo>
                  <a:pt x="2059047" y="670499"/>
                </a:lnTo>
                <a:close/>
              </a:path>
            </a:pathLst>
          </a:custGeom>
          <a:solidFill>
            <a:srgbClr val="97D9E3"/>
          </a:solidFill>
        </p:spPr>
        <p:txBody>
          <a:bodyPr wrap="square" lIns="0" tIns="0" rIns="0" bIns="0" rtlCol="0"/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85954" y="4706522"/>
            <a:ext cx="2239433" cy="757473"/>
          </a:xfrm>
          <a:prstGeom prst="rect">
            <a:avLst/>
          </a:prstGeom>
        </p:spPr>
        <p:txBody>
          <a:bodyPr vert="horz" wrap="square" lIns="0" tIns="26247" rIns="0" bIns="0" rtlCol="0">
            <a:spAutoFit/>
          </a:bodyPr>
          <a:lstStyle/>
          <a:p>
            <a:pPr marL="16086" marR="6773" algn="ctr" defTabSz="1219170">
              <a:lnSpc>
                <a:spcPts val="1907"/>
              </a:lnSpc>
              <a:spcBef>
                <a:spcPts val="207"/>
              </a:spcBef>
            </a:pPr>
            <a:r>
              <a:rPr sz="1600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Not</a:t>
            </a:r>
            <a:r>
              <a:rPr sz="1600" kern="0" spc="-27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much</a:t>
            </a:r>
            <a:r>
              <a:rPr sz="1600" kern="0" spc="-2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data</a:t>
            </a:r>
            <a:r>
              <a:rPr sz="1600" kern="0" spc="-2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on </a:t>
            </a:r>
            <a:r>
              <a:rPr sz="1600" b="1" kern="0" spc="-3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job </a:t>
            </a:r>
            <a:r>
              <a:rPr sz="1600" b="1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quality</a:t>
            </a:r>
            <a:r>
              <a:rPr sz="1600" b="1" kern="0" spc="-3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b="1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and</a:t>
            </a:r>
            <a:r>
              <a:rPr sz="1600" b="1" kern="0" spc="-3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its </a:t>
            </a:r>
            <a:r>
              <a:rPr sz="1600" b="1" kern="0" spc="-1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determinants</a:t>
            </a:r>
            <a:endParaRPr sz="1600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70501" y="1304500"/>
            <a:ext cx="7156873" cy="4022513"/>
          </a:xfrm>
          <a:custGeom>
            <a:avLst/>
            <a:gdLst/>
            <a:ahLst/>
            <a:cxnLst/>
            <a:rect l="l" t="t" r="r" b="b"/>
            <a:pathLst>
              <a:path w="5367655" h="3016885">
                <a:moveTo>
                  <a:pt x="4864539" y="3016499"/>
                </a:moveTo>
                <a:lnTo>
                  <a:pt x="502759" y="3016499"/>
                </a:lnTo>
                <a:lnTo>
                  <a:pt x="454340" y="3014198"/>
                </a:lnTo>
                <a:lnTo>
                  <a:pt x="407223" y="3007434"/>
                </a:lnTo>
                <a:lnTo>
                  <a:pt x="361619" y="2996418"/>
                </a:lnTo>
                <a:lnTo>
                  <a:pt x="317739" y="2981361"/>
                </a:lnTo>
                <a:lnTo>
                  <a:pt x="275792" y="2962474"/>
                </a:lnTo>
                <a:lnTo>
                  <a:pt x="235991" y="2939966"/>
                </a:lnTo>
                <a:lnTo>
                  <a:pt x="198545" y="2914050"/>
                </a:lnTo>
                <a:lnTo>
                  <a:pt x="163666" y="2884935"/>
                </a:lnTo>
                <a:lnTo>
                  <a:pt x="131564" y="2852833"/>
                </a:lnTo>
                <a:lnTo>
                  <a:pt x="102449" y="2817954"/>
                </a:lnTo>
                <a:lnTo>
                  <a:pt x="76533" y="2780508"/>
                </a:lnTo>
                <a:lnTo>
                  <a:pt x="54025" y="2740707"/>
                </a:lnTo>
                <a:lnTo>
                  <a:pt x="35138" y="2698760"/>
                </a:lnTo>
                <a:lnTo>
                  <a:pt x="20081" y="2654880"/>
                </a:lnTo>
                <a:lnTo>
                  <a:pt x="9065" y="2609276"/>
                </a:lnTo>
                <a:lnTo>
                  <a:pt x="2301" y="2562159"/>
                </a:lnTo>
                <a:lnTo>
                  <a:pt x="0" y="2513739"/>
                </a:lnTo>
                <a:lnTo>
                  <a:pt x="0" y="502760"/>
                </a:lnTo>
                <a:lnTo>
                  <a:pt x="2301" y="454340"/>
                </a:lnTo>
                <a:lnTo>
                  <a:pt x="9065" y="407223"/>
                </a:lnTo>
                <a:lnTo>
                  <a:pt x="20081" y="361619"/>
                </a:lnTo>
                <a:lnTo>
                  <a:pt x="35138" y="317739"/>
                </a:lnTo>
                <a:lnTo>
                  <a:pt x="54025" y="275792"/>
                </a:lnTo>
                <a:lnTo>
                  <a:pt x="76533" y="235991"/>
                </a:lnTo>
                <a:lnTo>
                  <a:pt x="102449" y="198545"/>
                </a:lnTo>
                <a:lnTo>
                  <a:pt x="131564" y="163666"/>
                </a:lnTo>
                <a:lnTo>
                  <a:pt x="163666" y="131564"/>
                </a:lnTo>
                <a:lnTo>
                  <a:pt x="198545" y="102449"/>
                </a:lnTo>
                <a:lnTo>
                  <a:pt x="235991" y="76533"/>
                </a:lnTo>
                <a:lnTo>
                  <a:pt x="275792" y="54025"/>
                </a:lnTo>
                <a:lnTo>
                  <a:pt x="317739" y="35138"/>
                </a:lnTo>
                <a:lnTo>
                  <a:pt x="361619" y="20081"/>
                </a:lnTo>
                <a:lnTo>
                  <a:pt x="407223" y="9065"/>
                </a:lnTo>
                <a:lnTo>
                  <a:pt x="454340" y="2301"/>
                </a:lnTo>
                <a:lnTo>
                  <a:pt x="502759" y="0"/>
                </a:lnTo>
                <a:lnTo>
                  <a:pt x="4864539" y="0"/>
                </a:lnTo>
                <a:lnTo>
                  <a:pt x="4914231" y="2460"/>
                </a:lnTo>
                <a:lnTo>
                  <a:pt x="4963081" y="9749"/>
                </a:lnTo>
                <a:lnTo>
                  <a:pt x="5010760" y="21731"/>
                </a:lnTo>
                <a:lnTo>
                  <a:pt x="5056938" y="38270"/>
                </a:lnTo>
                <a:lnTo>
                  <a:pt x="5101285" y="59228"/>
                </a:lnTo>
                <a:lnTo>
                  <a:pt x="5143471" y="84469"/>
                </a:lnTo>
                <a:lnTo>
                  <a:pt x="5183168" y="113857"/>
                </a:lnTo>
                <a:lnTo>
                  <a:pt x="5220044" y="147254"/>
                </a:lnTo>
                <a:lnTo>
                  <a:pt x="5253442" y="184131"/>
                </a:lnTo>
                <a:lnTo>
                  <a:pt x="5282830" y="223828"/>
                </a:lnTo>
                <a:lnTo>
                  <a:pt x="5308071" y="266015"/>
                </a:lnTo>
                <a:lnTo>
                  <a:pt x="5329029" y="310362"/>
                </a:lnTo>
                <a:lnTo>
                  <a:pt x="5345568" y="356539"/>
                </a:lnTo>
                <a:lnTo>
                  <a:pt x="5357550" y="404218"/>
                </a:lnTo>
                <a:lnTo>
                  <a:pt x="5364839" y="453068"/>
                </a:lnTo>
                <a:lnTo>
                  <a:pt x="5367299" y="502760"/>
                </a:lnTo>
                <a:lnTo>
                  <a:pt x="5367299" y="2513739"/>
                </a:lnTo>
                <a:lnTo>
                  <a:pt x="5364998" y="2562159"/>
                </a:lnTo>
                <a:lnTo>
                  <a:pt x="5358234" y="2609276"/>
                </a:lnTo>
                <a:lnTo>
                  <a:pt x="5347218" y="2654880"/>
                </a:lnTo>
                <a:lnTo>
                  <a:pt x="5332161" y="2698760"/>
                </a:lnTo>
                <a:lnTo>
                  <a:pt x="5313274" y="2740707"/>
                </a:lnTo>
                <a:lnTo>
                  <a:pt x="5290766" y="2780508"/>
                </a:lnTo>
                <a:lnTo>
                  <a:pt x="5264850" y="2817954"/>
                </a:lnTo>
                <a:lnTo>
                  <a:pt x="5235736" y="2852833"/>
                </a:lnTo>
                <a:lnTo>
                  <a:pt x="5203633" y="2884935"/>
                </a:lnTo>
                <a:lnTo>
                  <a:pt x="5168754" y="2914050"/>
                </a:lnTo>
                <a:lnTo>
                  <a:pt x="5131308" y="2939966"/>
                </a:lnTo>
                <a:lnTo>
                  <a:pt x="5091507" y="2962474"/>
                </a:lnTo>
                <a:lnTo>
                  <a:pt x="5049560" y="2981361"/>
                </a:lnTo>
                <a:lnTo>
                  <a:pt x="5005680" y="2996418"/>
                </a:lnTo>
                <a:lnTo>
                  <a:pt x="4960076" y="3007434"/>
                </a:lnTo>
                <a:lnTo>
                  <a:pt x="4912959" y="3014198"/>
                </a:lnTo>
                <a:lnTo>
                  <a:pt x="4864539" y="3016499"/>
                </a:lnTo>
                <a:close/>
              </a:path>
            </a:pathLst>
          </a:custGeom>
          <a:solidFill>
            <a:srgbClr val="FF6E47"/>
          </a:solidFill>
        </p:spPr>
        <p:txBody>
          <a:bodyPr wrap="square" lIns="0" tIns="0" rIns="0" bIns="0" rtlCol="0"/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xfrm>
            <a:off x="6967861" y="2512506"/>
            <a:ext cx="8380871" cy="229458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R="32173" algn="ctr">
              <a:spcBef>
                <a:spcPts val="133"/>
              </a:spcBef>
            </a:pPr>
            <a:r>
              <a:rPr dirty="0"/>
              <a:t>Potential</a:t>
            </a:r>
            <a:r>
              <a:rPr spc="-53" dirty="0"/>
              <a:t> </a:t>
            </a:r>
            <a:r>
              <a:rPr dirty="0"/>
              <a:t>causes</a:t>
            </a:r>
            <a:r>
              <a:rPr spc="-40" dirty="0"/>
              <a:t> </a:t>
            </a:r>
            <a:r>
              <a:rPr dirty="0"/>
              <a:t>that</a:t>
            </a:r>
            <a:r>
              <a:rPr spc="-40" dirty="0"/>
              <a:t> </a:t>
            </a:r>
            <a:r>
              <a:rPr dirty="0"/>
              <a:t>we’ve</a:t>
            </a:r>
            <a:r>
              <a:rPr spc="-40" dirty="0"/>
              <a:t> </a:t>
            </a:r>
            <a:r>
              <a:rPr spc="-13" dirty="0"/>
              <a:t>noticed</a:t>
            </a:r>
          </a:p>
          <a:p>
            <a:pPr marL="463962" indent="-447875">
              <a:lnSpc>
                <a:spcPts val="2219"/>
              </a:lnSpc>
              <a:spcBef>
                <a:spcPts val="1947"/>
              </a:spcBef>
              <a:buFont typeface="Arial"/>
              <a:buChar char="●"/>
              <a:tabLst>
                <a:tab pos="463962" algn="l"/>
                <a:tab pos="465655" algn="l"/>
              </a:tabLst>
            </a:pPr>
            <a:r>
              <a:rPr sz="1867" b="0" dirty="0"/>
              <a:t>Some</a:t>
            </a:r>
            <a:r>
              <a:rPr sz="1867" b="0" spc="-40" dirty="0"/>
              <a:t> </a:t>
            </a:r>
            <a:r>
              <a:rPr sz="1867" b="0" dirty="0"/>
              <a:t>LMI</a:t>
            </a:r>
            <a:r>
              <a:rPr sz="1867" b="0" spc="-27" dirty="0"/>
              <a:t> </a:t>
            </a:r>
            <a:r>
              <a:rPr sz="1867" b="0" dirty="0"/>
              <a:t>is</a:t>
            </a:r>
            <a:r>
              <a:rPr sz="1867" b="0" spc="-27" dirty="0"/>
              <a:t> </a:t>
            </a:r>
            <a:r>
              <a:rPr sz="1867" b="0" dirty="0"/>
              <a:t>expensive</a:t>
            </a:r>
            <a:r>
              <a:rPr sz="1867" b="0" spc="-27" dirty="0"/>
              <a:t> </a:t>
            </a:r>
            <a:r>
              <a:rPr sz="1867" b="0" dirty="0"/>
              <a:t>or</a:t>
            </a:r>
            <a:r>
              <a:rPr sz="1867" b="0" spc="-27" dirty="0"/>
              <a:t> </a:t>
            </a:r>
            <a:r>
              <a:rPr sz="1867" b="0" dirty="0"/>
              <a:t>not</a:t>
            </a:r>
            <a:r>
              <a:rPr sz="1867" b="0" spc="-20" dirty="0"/>
              <a:t> </a:t>
            </a:r>
            <a:r>
              <a:rPr sz="1867" b="0" spc="-27" dirty="0"/>
              <a:t>open</a:t>
            </a:r>
            <a:endParaRPr sz="1867"/>
          </a:p>
          <a:p>
            <a:pPr marL="463962" indent="-447875">
              <a:lnSpc>
                <a:spcPts val="2200"/>
              </a:lnSpc>
              <a:buFont typeface="Arial"/>
              <a:buChar char="●"/>
              <a:tabLst>
                <a:tab pos="463962" algn="l"/>
                <a:tab pos="465655" algn="l"/>
              </a:tabLst>
            </a:pPr>
            <a:r>
              <a:rPr sz="1867" b="0" dirty="0"/>
              <a:t>Some</a:t>
            </a:r>
            <a:r>
              <a:rPr sz="1867" b="0" spc="-47" dirty="0"/>
              <a:t> </a:t>
            </a:r>
            <a:r>
              <a:rPr sz="1867" b="0" dirty="0"/>
              <a:t>variables</a:t>
            </a:r>
            <a:r>
              <a:rPr sz="1867" b="0" spc="-33" dirty="0"/>
              <a:t> </a:t>
            </a:r>
            <a:r>
              <a:rPr sz="1867" b="0" dirty="0"/>
              <a:t>are</a:t>
            </a:r>
            <a:r>
              <a:rPr sz="1867" b="0" spc="-33" dirty="0"/>
              <a:t> </a:t>
            </a:r>
            <a:r>
              <a:rPr sz="1867" b="0" dirty="0"/>
              <a:t>not</a:t>
            </a:r>
            <a:r>
              <a:rPr sz="1867" b="0" spc="-27" dirty="0"/>
              <a:t> </a:t>
            </a:r>
            <a:r>
              <a:rPr sz="1867" b="0" spc="-13" dirty="0"/>
              <a:t>collected</a:t>
            </a:r>
            <a:endParaRPr sz="1867"/>
          </a:p>
          <a:p>
            <a:pPr marL="463962" indent="-447875">
              <a:lnSpc>
                <a:spcPts val="2200"/>
              </a:lnSpc>
              <a:buFont typeface="Arial"/>
              <a:buChar char="●"/>
              <a:tabLst>
                <a:tab pos="463962" algn="l"/>
                <a:tab pos="465655" algn="l"/>
              </a:tabLst>
            </a:pPr>
            <a:r>
              <a:rPr sz="1867" b="0" dirty="0"/>
              <a:t>There’s</a:t>
            </a:r>
            <a:r>
              <a:rPr sz="1867" b="0" spc="-53" dirty="0"/>
              <a:t> </a:t>
            </a:r>
            <a:r>
              <a:rPr sz="1867" b="0" dirty="0"/>
              <a:t>no</a:t>
            </a:r>
            <a:r>
              <a:rPr sz="1867" b="0" spc="-33" dirty="0"/>
              <a:t> </a:t>
            </a:r>
            <a:r>
              <a:rPr sz="1867" b="0" dirty="0"/>
              <a:t>single</a:t>
            </a:r>
            <a:r>
              <a:rPr sz="1867" b="0" spc="-40" dirty="0"/>
              <a:t> </a:t>
            </a:r>
            <a:r>
              <a:rPr sz="1867" b="0" dirty="0"/>
              <a:t>accepted</a:t>
            </a:r>
            <a:r>
              <a:rPr sz="1867" b="0" spc="-33" dirty="0"/>
              <a:t> </a:t>
            </a:r>
            <a:r>
              <a:rPr sz="1867" b="0" dirty="0"/>
              <a:t>framework</a:t>
            </a:r>
            <a:r>
              <a:rPr sz="1867" b="0" spc="-40" dirty="0"/>
              <a:t> </a:t>
            </a:r>
            <a:r>
              <a:rPr sz="1867" b="0" dirty="0"/>
              <a:t>/</a:t>
            </a:r>
            <a:r>
              <a:rPr sz="1867" b="0" spc="-33" dirty="0"/>
              <a:t> </a:t>
            </a:r>
            <a:r>
              <a:rPr sz="1867" b="0" spc="-13" dirty="0"/>
              <a:t>taxonomy</a:t>
            </a:r>
            <a:endParaRPr sz="1867"/>
          </a:p>
          <a:p>
            <a:pPr marL="463962" marR="184569" indent="-447875">
              <a:lnSpc>
                <a:spcPts val="2200"/>
              </a:lnSpc>
              <a:spcBef>
                <a:spcPts val="87"/>
              </a:spcBef>
              <a:buFont typeface="Arial"/>
              <a:buChar char="●"/>
              <a:tabLst>
                <a:tab pos="463962" algn="l"/>
                <a:tab pos="465655" algn="l"/>
              </a:tabLst>
            </a:pPr>
            <a:r>
              <a:rPr sz="1867" b="0" dirty="0"/>
              <a:t>No</a:t>
            </a:r>
            <a:r>
              <a:rPr sz="1867" b="0" spc="-47" dirty="0"/>
              <a:t> </a:t>
            </a:r>
            <a:r>
              <a:rPr sz="1867" b="0" dirty="0"/>
              <a:t>single</a:t>
            </a:r>
            <a:r>
              <a:rPr sz="1867" b="0" spc="-27" dirty="0"/>
              <a:t> </a:t>
            </a:r>
            <a:r>
              <a:rPr sz="1867" b="0" dirty="0"/>
              <a:t>group</a:t>
            </a:r>
            <a:r>
              <a:rPr sz="1867" b="0" spc="-33" dirty="0"/>
              <a:t> </a:t>
            </a:r>
            <a:r>
              <a:rPr sz="1867" b="0" dirty="0"/>
              <a:t>owns</a:t>
            </a:r>
            <a:r>
              <a:rPr sz="1867" b="0" spc="-27" dirty="0"/>
              <a:t> </a:t>
            </a:r>
            <a:r>
              <a:rPr sz="1867" b="0" dirty="0"/>
              <a:t>the</a:t>
            </a:r>
            <a:r>
              <a:rPr sz="1867" b="0" spc="-33" dirty="0"/>
              <a:t> </a:t>
            </a:r>
            <a:r>
              <a:rPr sz="1867" b="0" dirty="0"/>
              <a:t>challenge</a:t>
            </a:r>
            <a:r>
              <a:rPr sz="1867" b="0" spc="-27" dirty="0"/>
              <a:t> </a:t>
            </a:r>
            <a:r>
              <a:rPr sz="1867" b="0" dirty="0"/>
              <a:t>of</a:t>
            </a:r>
            <a:r>
              <a:rPr sz="1867" b="0" spc="-27" dirty="0"/>
              <a:t> </a:t>
            </a:r>
            <a:r>
              <a:rPr sz="1867" b="0" spc="-13" dirty="0"/>
              <a:t>improving </a:t>
            </a:r>
            <a:r>
              <a:rPr sz="1867" b="0" spc="-33" dirty="0"/>
              <a:t>LMI</a:t>
            </a:r>
            <a:endParaRPr sz="1867"/>
          </a:p>
          <a:p>
            <a:pPr marL="464808" marR="139697">
              <a:lnSpc>
                <a:spcPts val="2200"/>
              </a:lnSpc>
              <a:spcBef>
                <a:spcPts val="2200"/>
              </a:spcBef>
            </a:pPr>
            <a:r>
              <a:rPr sz="1867" b="0" dirty="0"/>
              <a:t>….but</a:t>
            </a:r>
            <a:r>
              <a:rPr sz="1867" b="0" spc="-40" dirty="0"/>
              <a:t> </a:t>
            </a:r>
            <a:r>
              <a:rPr sz="1867" b="0" dirty="0"/>
              <a:t>there</a:t>
            </a:r>
            <a:r>
              <a:rPr sz="1867" b="0" spc="-27" dirty="0"/>
              <a:t> </a:t>
            </a:r>
            <a:r>
              <a:rPr sz="1867" b="0" dirty="0"/>
              <a:t>are</a:t>
            </a:r>
            <a:r>
              <a:rPr sz="1867" b="0" spc="-27" dirty="0"/>
              <a:t> </a:t>
            </a:r>
            <a:r>
              <a:rPr sz="1867" b="0" dirty="0"/>
              <a:t>many</a:t>
            </a:r>
            <a:r>
              <a:rPr sz="1867" b="0" spc="-27" dirty="0"/>
              <a:t> </a:t>
            </a:r>
            <a:r>
              <a:rPr sz="1867" b="0" dirty="0"/>
              <a:t>groups</a:t>
            </a:r>
            <a:r>
              <a:rPr sz="1867" b="0" spc="-27" dirty="0"/>
              <a:t> </a:t>
            </a:r>
            <a:r>
              <a:rPr sz="1867" b="0" dirty="0"/>
              <a:t>who</a:t>
            </a:r>
            <a:r>
              <a:rPr sz="1867" b="0" spc="-27" dirty="0"/>
              <a:t> </a:t>
            </a:r>
            <a:r>
              <a:rPr sz="1867" b="0" dirty="0"/>
              <a:t>are</a:t>
            </a:r>
            <a:r>
              <a:rPr sz="1867" b="0" spc="-27" dirty="0"/>
              <a:t> </a:t>
            </a:r>
            <a:r>
              <a:rPr sz="1867" b="0" dirty="0"/>
              <a:t>trying</a:t>
            </a:r>
            <a:r>
              <a:rPr sz="1867" b="0" spc="-27" dirty="0"/>
              <a:t> </a:t>
            </a:r>
            <a:r>
              <a:rPr sz="1867" b="0" dirty="0"/>
              <a:t>to</a:t>
            </a:r>
            <a:r>
              <a:rPr sz="1867" b="0" spc="-27" dirty="0"/>
              <a:t> fill </a:t>
            </a:r>
            <a:r>
              <a:rPr sz="1867" b="0" dirty="0"/>
              <a:t>the</a:t>
            </a:r>
            <a:r>
              <a:rPr sz="1867" b="0" spc="-33" dirty="0"/>
              <a:t> </a:t>
            </a:r>
            <a:r>
              <a:rPr sz="1867" b="0" spc="-13" dirty="0"/>
              <a:t>gaps!</a:t>
            </a:r>
            <a:endParaRPr sz="1867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501" y="186058"/>
            <a:ext cx="7607300" cy="377818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6933">
              <a:spcBef>
                <a:spcPts val="147"/>
              </a:spcBef>
            </a:pPr>
            <a:r>
              <a:rPr sz="2333" dirty="0">
                <a:solidFill>
                  <a:srgbClr val="000000"/>
                </a:solidFill>
              </a:rPr>
              <a:t>Why</a:t>
            </a:r>
            <a:r>
              <a:rPr sz="2333" spc="-33" dirty="0">
                <a:solidFill>
                  <a:srgbClr val="000000"/>
                </a:solidFill>
              </a:rPr>
              <a:t> </a:t>
            </a:r>
            <a:r>
              <a:rPr sz="2333" dirty="0">
                <a:solidFill>
                  <a:srgbClr val="000000"/>
                </a:solidFill>
              </a:rPr>
              <a:t>is</a:t>
            </a:r>
            <a:r>
              <a:rPr sz="2333" spc="-33" dirty="0">
                <a:solidFill>
                  <a:srgbClr val="000000"/>
                </a:solidFill>
              </a:rPr>
              <a:t> </a:t>
            </a:r>
            <a:r>
              <a:rPr sz="2333" dirty="0">
                <a:solidFill>
                  <a:srgbClr val="000000"/>
                </a:solidFill>
              </a:rPr>
              <a:t>missing</a:t>
            </a:r>
            <a:r>
              <a:rPr sz="2333" spc="-33" dirty="0">
                <a:solidFill>
                  <a:srgbClr val="000000"/>
                </a:solidFill>
              </a:rPr>
              <a:t> </a:t>
            </a:r>
            <a:r>
              <a:rPr sz="2333" dirty="0">
                <a:solidFill>
                  <a:srgbClr val="000000"/>
                </a:solidFill>
              </a:rPr>
              <a:t>Labour</a:t>
            </a:r>
            <a:r>
              <a:rPr sz="2333" spc="-33" dirty="0">
                <a:solidFill>
                  <a:srgbClr val="000000"/>
                </a:solidFill>
              </a:rPr>
              <a:t> </a:t>
            </a:r>
            <a:r>
              <a:rPr sz="2333" dirty="0">
                <a:solidFill>
                  <a:srgbClr val="000000"/>
                </a:solidFill>
              </a:rPr>
              <a:t>Market</a:t>
            </a:r>
            <a:r>
              <a:rPr sz="2333" spc="-33" dirty="0">
                <a:solidFill>
                  <a:srgbClr val="000000"/>
                </a:solidFill>
              </a:rPr>
              <a:t> </a:t>
            </a:r>
            <a:r>
              <a:rPr sz="2333" dirty="0">
                <a:solidFill>
                  <a:srgbClr val="000000"/>
                </a:solidFill>
              </a:rPr>
              <a:t>Information</a:t>
            </a:r>
            <a:r>
              <a:rPr sz="2333" spc="-27" dirty="0">
                <a:solidFill>
                  <a:srgbClr val="000000"/>
                </a:solidFill>
              </a:rPr>
              <a:t> </a:t>
            </a:r>
            <a:r>
              <a:rPr sz="2333" spc="-13" dirty="0">
                <a:solidFill>
                  <a:srgbClr val="000000"/>
                </a:solidFill>
              </a:rPr>
              <a:t>important?</a:t>
            </a:r>
            <a:endParaRPr sz="2333"/>
          </a:p>
        </p:txBody>
      </p:sp>
      <p:sp>
        <p:nvSpPr>
          <p:cNvPr id="3" name="object 3"/>
          <p:cNvSpPr txBox="1"/>
          <p:nvPr/>
        </p:nvSpPr>
        <p:spPr>
          <a:xfrm>
            <a:off x="737032" y="6062105"/>
            <a:ext cx="196596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83818" marR="6773" indent="-67732" defTabSz="1219170">
              <a:spcBef>
                <a:spcPts val="133"/>
              </a:spcBef>
            </a:pPr>
            <a:r>
              <a:rPr sz="1600" b="1" i="1" kern="0" dirty="0">
                <a:solidFill>
                  <a:srgbClr val="9900C1"/>
                </a:solidFill>
                <a:latin typeface="CenturyGothic-BoldItalic"/>
                <a:cs typeface="CenturyGothic-BoldItalic"/>
              </a:rPr>
              <a:t>Other</a:t>
            </a:r>
            <a:r>
              <a:rPr sz="1600" b="1" i="1" kern="0" spc="-47" dirty="0">
                <a:solidFill>
                  <a:srgbClr val="9900C1"/>
                </a:solidFill>
                <a:latin typeface="CenturyGothic-BoldItalic"/>
                <a:cs typeface="CenturyGothic-BoldItalic"/>
              </a:rPr>
              <a:t> </a:t>
            </a:r>
            <a:r>
              <a:rPr sz="1600" b="1" i="1" kern="0" dirty="0">
                <a:solidFill>
                  <a:srgbClr val="9900C1"/>
                </a:solidFill>
                <a:latin typeface="CenturyGothic-BoldItalic"/>
                <a:cs typeface="CenturyGothic-BoldItalic"/>
              </a:rPr>
              <a:t>potential</a:t>
            </a:r>
            <a:r>
              <a:rPr sz="1600" b="1" i="1" kern="0" spc="-47" dirty="0">
                <a:solidFill>
                  <a:srgbClr val="9900C1"/>
                </a:solidFill>
                <a:latin typeface="CenturyGothic-BoldItalic"/>
                <a:cs typeface="CenturyGothic-BoldItalic"/>
              </a:rPr>
              <a:t> </a:t>
            </a:r>
            <a:r>
              <a:rPr sz="1600" b="1" i="1" kern="0" spc="-27" dirty="0">
                <a:solidFill>
                  <a:srgbClr val="9900C1"/>
                </a:solidFill>
                <a:latin typeface="CenturyGothic-BoldItalic"/>
                <a:cs typeface="CenturyGothic-BoldItalic"/>
              </a:rPr>
              <a:t>side </a:t>
            </a:r>
            <a:r>
              <a:rPr sz="1600" b="1" i="1" kern="0" dirty="0">
                <a:solidFill>
                  <a:srgbClr val="9900C1"/>
                </a:solidFill>
                <a:latin typeface="CenturyGothic-BoldItalic"/>
                <a:cs typeface="CenturyGothic-BoldItalic"/>
              </a:rPr>
              <a:t>effects</a:t>
            </a:r>
            <a:r>
              <a:rPr sz="1600" b="1" i="1" kern="0" spc="-33" dirty="0">
                <a:solidFill>
                  <a:srgbClr val="9900C1"/>
                </a:solidFill>
                <a:latin typeface="CenturyGothic-BoldItalic"/>
                <a:cs typeface="CenturyGothic-BoldItalic"/>
              </a:rPr>
              <a:t> </a:t>
            </a:r>
            <a:r>
              <a:rPr sz="1600" b="1" i="1" kern="0" dirty="0">
                <a:solidFill>
                  <a:srgbClr val="9900C1"/>
                </a:solidFill>
                <a:latin typeface="CenturyGothic-BoldItalic"/>
                <a:cs typeface="CenturyGothic-BoldItalic"/>
              </a:rPr>
              <a:t>of</a:t>
            </a:r>
            <a:r>
              <a:rPr sz="1600" b="1" i="1" kern="0" spc="-27" dirty="0">
                <a:solidFill>
                  <a:srgbClr val="9900C1"/>
                </a:solidFill>
                <a:latin typeface="CenturyGothic-BoldItalic"/>
                <a:cs typeface="CenturyGothic-BoldItalic"/>
              </a:rPr>
              <a:t> </a:t>
            </a:r>
            <a:r>
              <a:rPr sz="1600" b="1" i="1" kern="0" dirty="0">
                <a:solidFill>
                  <a:srgbClr val="9900C1"/>
                </a:solidFill>
                <a:latin typeface="CenturyGothic-BoldItalic"/>
                <a:cs typeface="CenturyGothic-BoldItalic"/>
              </a:rPr>
              <a:t>poor</a:t>
            </a:r>
            <a:r>
              <a:rPr sz="1600" b="1" i="1" kern="0" spc="-27" dirty="0">
                <a:solidFill>
                  <a:srgbClr val="9900C1"/>
                </a:solidFill>
                <a:latin typeface="CenturyGothic-BoldItalic"/>
                <a:cs typeface="CenturyGothic-BoldItalic"/>
              </a:rPr>
              <a:t> </a:t>
            </a:r>
            <a:r>
              <a:rPr sz="1600" b="1" i="1" kern="0" spc="-33" dirty="0">
                <a:solidFill>
                  <a:srgbClr val="9900C1"/>
                </a:solidFill>
                <a:latin typeface="CenturyGothic-BoldItalic"/>
                <a:cs typeface="CenturyGothic-BoldItalic"/>
              </a:rPr>
              <a:t>LMI</a:t>
            </a:r>
            <a:endParaRPr sz="1600" kern="0">
              <a:solidFill>
                <a:sysClr val="windowText" lastClr="000000"/>
              </a:solidFill>
              <a:latin typeface="CenturyGothic-BoldItalic"/>
              <a:cs typeface="CenturyGothic-BoldItal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0587" y="2861734"/>
            <a:ext cx="2203027" cy="649393"/>
          </a:xfrm>
          <a:custGeom>
            <a:avLst/>
            <a:gdLst/>
            <a:ahLst/>
            <a:cxnLst/>
            <a:rect l="l" t="t" r="r" b="b"/>
            <a:pathLst>
              <a:path w="1652270" h="487044">
                <a:moveTo>
                  <a:pt x="1570648" y="486899"/>
                </a:moveTo>
                <a:lnTo>
                  <a:pt x="81151" y="486899"/>
                </a:lnTo>
                <a:lnTo>
                  <a:pt x="49563" y="480522"/>
                </a:lnTo>
                <a:lnTo>
                  <a:pt x="23768" y="463131"/>
                </a:lnTo>
                <a:lnTo>
                  <a:pt x="6377" y="437336"/>
                </a:lnTo>
                <a:lnTo>
                  <a:pt x="0" y="405748"/>
                </a:lnTo>
                <a:lnTo>
                  <a:pt x="0" y="81151"/>
                </a:lnTo>
                <a:lnTo>
                  <a:pt x="6377" y="49563"/>
                </a:lnTo>
                <a:lnTo>
                  <a:pt x="23768" y="23768"/>
                </a:lnTo>
                <a:lnTo>
                  <a:pt x="49563" y="6377"/>
                </a:lnTo>
                <a:lnTo>
                  <a:pt x="81151" y="0"/>
                </a:lnTo>
                <a:lnTo>
                  <a:pt x="1570648" y="0"/>
                </a:lnTo>
                <a:lnTo>
                  <a:pt x="1615671" y="13634"/>
                </a:lnTo>
                <a:lnTo>
                  <a:pt x="1645622" y="50096"/>
                </a:lnTo>
                <a:lnTo>
                  <a:pt x="1651799" y="81151"/>
                </a:lnTo>
                <a:lnTo>
                  <a:pt x="1651799" y="405748"/>
                </a:lnTo>
                <a:lnTo>
                  <a:pt x="1645422" y="437336"/>
                </a:lnTo>
                <a:lnTo>
                  <a:pt x="1628031" y="463131"/>
                </a:lnTo>
                <a:lnTo>
                  <a:pt x="1602236" y="480522"/>
                </a:lnTo>
                <a:lnTo>
                  <a:pt x="1570648" y="486899"/>
                </a:lnTo>
                <a:close/>
              </a:path>
            </a:pathLst>
          </a:custGeom>
          <a:solidFill>
            <a:srgbClr val="FF6E47"/>
          </a:solidFill>
        </p:spPr>
        <p:txBody>
          <a:bodyPr wrap="square" lIns="0" tIns="0" rIns="0" bIns="0" rtlCol="0"/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30820" y="2919973"/>
            <a:ext cx="1561253" cy="513816"/>
          </a:xfrm>
          <a:prstGeom prst="rect">
            <a:avLst/>
          </a:prstGeom>
        </p:spPr>
        <p:txBody>
          <a:bodyPr vert="horz" wrap="square" lIns="0" tIns="26247" rIns="0" bIns="0" rtlCol="0">
            <a:spAutoFit/>
          </a:bodyPr>
          <a:lstStyle/>
          <a:p>
            <a:pPr marL="500367" marR="6773" indent="-484281" defTabSz="1219170">
              <a:lnSpc>
                <a:spcPts val="1907"/>
              </a:lnSpc>
              <a:spcBef>
                <a:spcPts val="207"/>
              </a:spcBef>
            </a:pPr>
            <a:r>
              <a:rPr sz="1600" b="1" kern="0" dirty="0">
                <a:solidFill>
                  <a:srgbClr val="FFFFFF"/>
                </a:solidFill>
                <a:latin typeface="Century Gothic"/>
                <a:cs typeface="Century Gothic"/>
              </a:rPr>
              <a:t>Dampened</a:t>
            </a:r>
            <a:r>
              <a:rPr sz="1600" b="1" kern="0" spc="-5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kern="0" spc="-13" dirty="0">
                <a:solidFill>
                  <a:srgbClr val="FFFFFF"/>
                </a:solidFill>
                <a:latin typeface="Century Gothic"/>
                <a:cs typeface="Century Gothic"/>
              </a:rPr>
              <a:t>skill levels</a:t>
            </a:r>
            <a:endParaRPr sz="1600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28484" y="2861734"/>
            <a:ext cx="2453640" cy="649393"/>
          </a:xfrm>
          <a:custGeom>
            <a:avLst/>
            <a:gdLst/>
            <a:ahLst/>
            <a:cxnLst/>
            <a:rect l="l" t="t" r="r" b="b"/>
            <a:pathLst>
              <a:path w="1840229" h="487044">
                <a:moveTo>
                  <a:pt x="1759048" y="486899"/>
                </a:moveTo>
                <a:lnTo>
                  <a:pt x="81151" y="486899"/>
                </a:lnTo>
                <a:lnTo>
                  <a:pt x="49563" y="480522"/>
                </a:lnTo>
                <a:lnTo>
                  <a:pt x="23768" y="463131"/>
                </a:lnTo>
                <a:lnTo>
                  <a:pt x="6377" y="437336"/>
                </a:lnTo>
                <a:lnTo>
                  <a:pt x="0" y="405748"/>
                </a:lnTo>
                <a:lnTo>
                  <a:pt x="0" y="81151"/>
                </a:lnTo>
                <a:lnTo>
                  <a:pt x="6377" y="49563"/>
                </a:lnTo>
                <a:lnTo>
                  <a:pt x="23768" y="23768"/>
                </a:lnTo>
                <a:lnTo>
                  <a:pt x="49563" y="6377"/>
                </a:lnTo>
                <a:lnTo>
                  <a:pt x="81151" y="0"/>
                </a:lnTo>
                <a:lnTo>
                  <a:pt x="1759048" y="0"/>
                </a:lnTo>
                <a:lnTo>
                  <a:pt x="1804071" y="13634"/>
                </a:lnTo>
                <a:lnTo>
                  <a:pt x="1834022" y="50096"/>
                </a:lnTo>
                <a:lnTo>
                  <a:pt x="1840200" y="81151"/>
                </a:lnTo>
                <a:lnTo>
                  <a:pt x="1840200" y="405748"/>
                </a:lnTo>
                <a:lnTo>
                  <a:pt x="1833822" y="437336"/>
                </a:lnTo>
                <a:lnTo>
                  <a:pt x="1816431" y="463131"/>
                </a:lnTo>
                <a:lnTo>
                  <a:pt x="1790636" y="480522"/>
                </a:lnTo>
                <a:lnTo>
                  <a:pt x="1759048" y="486899"/>
                </a:lnTo>
                <a:close/>
              </a:path>
            </a:pathLst>
          </a:custGeom>
          <a:solidFill>
            <a:srgbClr val="FF6E47"/>
          </a:solidFill>
        </p:spPr>
        <p:txBody>
          <a:bodyPr wrap="square" lIns="0" tIns="0" rIns="0" bIns="0" rtlCol="0"/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50827" y="2919973"/>
            <a:ext cx="2008293" cy="513816"/>
          </a:xfrm>
          <a:prstGeom prst="rect">
            <a:avLst/>
          </a:prstGeom>
        </p:spPr>
        <p:txBody>
          <a:bodyPr vert="horz" wrap="square" lIns="0" tIns="26247" rIns="0" bIns="0" rtlCol="0">
            <a:spAutoFit/>
          </a:bodyPr>
          <a:lstStyle/>
          <a:p>
            <a:pPr marL="16933" marR="6773" indent="276006" defTabSz="1219170">
              <a:lnSpc>
                <a:spcPts val="1907"/>
              </a:lnSpc>
              <a:spcBef>
                <a:spcPts val="207"/>
              </a:spcBef>
            </a:pPr>
            <a:r>
              <a:rPr sz="1600" b="1" kern="0" dirty="0">
                <a:solidFill>
                  <a:srgbClr val="FFFFFF"/>
                </a:solidFill>
                <a:latin typeface="Century Gothic"/>
                <a:cs typeface="Century Gothic"/>
              </a:rPr>
              <a:t>Slower</a:t>
            </a:r>
            <a:r>
              <a:rPr sz="1600" b="1" kern="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kern="0" dirty="0">
                <a:solidFill>
                  <a:srgbClr val="FFFFFF"/>
                </a:solidFill>
                <a:latin typeface="Century Gothic"/>
                <a:cs typeface="Century Gothic"/>
              </a:rPr>
              <a:t>rates</a:t>
            </a:r>
            <a:r>
              <a:rPr sz="1600" b="1" kern="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kern="0" spc="-33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1600" b="1" kern="0" dirty="0">
                <a:solidFill>
                  <a:srgbClr val="FFFFFF"/>
                </a:solidFill>
                <a:latin typeface="Century Gothic"/>
                <a:cs typeface="Century Gothic"/>
              </a:rPr>
              <a:t>knowledge</a:t>
            </a:r>
            <a:r>
              <a:rPr sz="1600" b="1" kern="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kern="0" spc="-13" dirty="0">
                <a:solidFill>
                  <a:srgbClr val="FFFFFF"/>
                </a:solidFill>
                <a:latin typeface="Century Gothic"/>
                <a:cs typeface="Century Gothic"/>
              </a:rPr>
              <a:t>diffusion</a:t>
            </a:r>
            <a:endParaRPr sz="1600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57097" y="2861734"/>
            <a:ext cx="2548467" cy="649393"/>
          </a:xfrm>
          <a:custGeom>
            <a:avLst/>
            <a:gdLst/>
            <a:ahLst/>
            <a:cxnLst/>
            <a:rect l="l" t="t" r="r" b="b"/>
            <a:pathLst>
              <a:path w="1911350" h="487044">
                <a:moveTo>
                  <a:pt x="1829848" y="486899"/>
                </a:moveTo>
                <a:lnTo>
                  <a:pt x="81151" y="486899"/>
                </a:lnTo>
                <a:lnTo>
                  <a:pt x="49563" y="480522"/>
                </a:lnTo>
                <a:lnTo>
                  <a:pt x="23768" y="463131"/>
                </a:lnTo>
                <a:lnTo>
                  <a:pt x="6377" y="437336"/>
                </a:lnTo>
                <a:lnTo>
                  <a:pt x="0" y="405748"/>
                </a:lnTo>
                <a:lnTo>
                  <a:pt x="0" y="81151"/>
                </a:lnTo>
                <a:lnTo>
                  <a:pt x="6377" y="49563"/>
                </a:lnTo>
                <a:lnTo>
                  <a:pt x="23768" y="23768"/>
                </a:lnTo>
                <a:lnTo>
                  <a:pt x="49563" y="6377"/>
                </a:lnTo>
                <a:lnTo>
                  <a:pt x="81151" y="0"/>
                </a:lnTo>
                <a:lnTo>
                  <a:pt x="1829848" y="0"/>
                </a:lnTo>
                <a:lnTo>
                  <a:pt x="1874871" y="13634"/>
                </a:lnTo>
                <a:lnTo>
                  <a:pt x="1904822" y="50096"/>
                </a:lnTo>
                <a:lnTo>
                  <a:pt x="1910999" y="81151"/>
                </a:lnTo>
                <a:lnTo>
                  <a:pt x="1910999" y="405748"/>
                </a:lnTo>
                <a:lnTo>
                  <a:pt x="1904622" y="437336"/>
                </a:lnTo>
                <a:lnTo>
                  <a:pt x="1887231" y="463131"/>
                </a:lnTo>
                <a:lnTo>
                  <a:pt x="1861436" y="480522"/>
                </a:lnTo>
                <a:lnTo>
                  <a:pt x="1829848" y="486899"/>
                </a:lnTo>
                <a:close/>
              </a:path>
            </a:pathLst>
          </a:custGeom>
          <a:solidFill>
            <a:srgbClr val="FF6E47"/>
          </a:solidFill>
        </p:spPr>
        <p:txBody>
          <a:bodyPr wrap="square" lIns="0" tIns="0" rIns="0" bIns="0" rtlCol="0"/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07565" y="3040622"/>
            <a:ext cx="164592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600" b="1" kern="0" dirty="0">
                <a:solidFill>
                  <a:srgbClr val="FFFFFF"/>
                </a:solidFill>
                <a:latin typeface="Century Gothic"/>
                <a:cs typeface="Century Gothic"/>
              </a:rPr>
              <a:t>Skill</a:t>
            </a:r>
            <a:r>
              <a:rPr sz="1600" b="1" kern="0" spc="-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kern="0" spc="-13" dirty="0">
                <a:solidFill>
                  <a:srgbClr val="FFFFFF"/>
                </a:solidFill>
                <a:latin typeface="Century Gothic"/>
                <a:cs typeface="Century Gothic"/>
              </a:rPr>
              <a:t>mismatches</a:t>
            </a:r>
            <a:endParaRPr sz="1600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583400" y="2861734"/>
            <a:ext cx="2296160" cy="649393"/>
          </a:xfrm>
          <a:custGeom>
            <a:avLst/>
            <a:gdLst/>
            <a:ahLst/>
            <a:cxnLst/>
            <a:rect l="l" t="t" r="r" b="b"/>
            <a:pathLst>
              <a:path w="1722120" h="487044">
                <a:moveTo>
                  <a:pt x="1640548" y="486899"/>
                </a:moveTo>
                <a:lnTo>
                  <a:pt x="81151" y="486899"/>
                </a:lnTo>
                <a:lnTo>
                  <a:pt x="49563" y="480522"/>
                </a:lnTo>
                <a:lnTo>
                  <a:pt x="23768" y="463131"/>
                </a:lnTo>
                <a:lnTo>
                  <a:pt x="6377" y="437336"/>
                </a:lnTo>
                <a:lnTo>
                  <a:pt x="0" y="405748"/>
                </a:lnTo>
                <a:lnTo>
                  <a:pt x="0" y="81151"/>
                </a:lnTo>
                <a:lnTo>
                  <a:pt x="6377" y="49563"/>
                </a:lnTo>
                <a:lnTo>
                  <a:pt x="23768" y="23768"/>
                </a:lnTo>
                <a:lnTo>
                  <a:pt x="49563" y="6377"/>
                </a:lnTo>
                <a:lnTo>
                  <a:pt x="81151" y="0"/>
                </a:lnTo>
                <a:lnTo>
                  <a:pt x="1640548" y="0"/>
                </a:lnTo>
                <a:lnTo>
                  <a:pt x="1685571" y="13634"/>
                </a:lnTo>
                <a:lnTo>
                  <a:pt x="1715522" y="50096"/>
                </a:lnTo>
                <a:lnTo>
                  <a:pt x="1721699" y="81151"/>
                </a:lnTo>
                <a:lnTo>
                  <a:pt x="1721699" y="405748"/>
                </a:lnTo>
                <a:lnTo>
                  <a:pt x="1715322" y="437336"/>
                </a:lnTo>
                <a:lnTo>
                  <a:pt x="1697931" y="463131"/>
                </a:lnTo>
                <a:lnTo>
                  <a:pt x="1672136" y="480522"/>
                </a:lnTo>
                <a:lnTo>
                  <a:pt x="1640548" y="486899"/>
                </a:lnTo>
                <a:close/>
              </a:path>
            </a:pathLst>
          </a:custGeom>
          <a:solidFill>
            <a:srgbClr val="FF6E47"/>
          </a:solidFill>
        </p:spPr>
        <p:txBody>
          <a:bodyPr wrap="square" lIns="0" tIns="0" rIns="0" bIns="0" rtlCol="0"/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16523" y="3040622"/>
            <a:ext cx="202776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600" b="1" kern="0" dirty="0">
                <a:solidFill>
                  <a:srgbClr val="FFFFFF"/>
                </a:solidFill>
                <a:latin typeface="Century Gothic"/>
                <a:cs typeface="Century Gothic"/>
              </a:rPr>
              <a:t>Reduced</a:t>
            </a:r>
            <a:r>
              <a:rPr sz="1600" b="1" kern="0" spc="-3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kern="0" dirty="0">
                <a:solidFill>
                  <a:srgbClr val="FFFFFF"/>
                </a:solidFill>
                <a:latin typeface="Century Gothic"/>
                <a:cs typeface="Century Gothic"/>
              </a:rPr>
              <a:t>job</a:t>
            </a:r>
            <a:r>
              <a:rPr sz="1600" b="1" kern="0" spc="-3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kern="0" spc="-13" dirty="0">
                <a:solidFill>
                  <a:srgbClr val="FFFFFF"/>
                </a:solidFill>
                <a:latin typeface="Century Gothic"/>
                <a:cs typeface="Century Gothic"/>
              </a:rPr>
              <a:t>quality</a:t>
            </a:r>
            <a:endParaRPr sz="1600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0900" y="1035933"/>
            <a:ext cx="3580553" cy="894080"/>
          </a:xfrm>
          <a:custGeom>
            <a:avLst/>
            <a:gdLst/>
            <a:ahLst/>
            <a:cxnLst/>
            <a:rect l="l" t="t" r="r" b="b"/>
            <a:pathLst>
              <a:path w="2685415" h="670560">
                <a:moveTo>
                  <a:pt x="2573247" y="670499"/>
                </a:moveTo>
                <a:lnTo>
                  <a:pt x="111752" y="670499"/>
                </a:lnTo>
                <a:lnTo>
                  <a:pt x="68253" y="661717"/>
                </a:lnTo>
                <a:lnTo>
                  <a:pt x="32731" y="637768"/>
                </a:lnTo>
                <a:lnTo>
                  <a:pt x="8782" y="602246"/>
                </a:lnTo>
                <a:lnTo>
                  <a:pt x="0" y="558747"/>
                </a:lnTo>
                <a:lnTo>
                  <a:pt x="0" y="111752"/>
                </a:lnTo>
                <a:lnTo>
                  <a:pt x="8782" y="68253"/>
                </a:lnTo>
                <a:lnTo>
                  <a:pt x="32731" y="32731"/>
                </a:lnTo>
                <a:lnTo>
                  <a:pt x="68253" y="8782"/>
                </a:lnTo>
                <a:lnTo>
                  <a:pt x="111752" y="0"/>
                </a:lnTo>
                <a:lnTo>
                  <a:pt x="2573247" y="0"/>
                </a:lnTo>
                <a:lnTo>
                  <a:pt x="2616013" y="8506"/>
                </a:lnTo>
                <a:lnTo>
                  <a:pt x="2652268" y="32731"/>
                </a:lnTo>
                <a:lnTo>
                  <a:pt x="2676493" y="68986"/>
                </a:lnTo>
                <a:lnTo>
                  <a:pt x="2684999" y="111752"/>
                </a:lnTo>
                <a:lnTo>
                  <a:pt x="2684999" y="558747"/>
                </a:lnTo>
                <a:lnTo>
                  <a:pt x="2676217" y="602246"/>
                </a:lnTo>
                <a:lnTo>
                  <a:pt x="2652268" y="637768"/>
                </a:lnTo>
                <a:lnTo>
                  <a:pt x="2616746" y="661717"/>
                </a:lnTo>
                <a:lnTo>
                  <a:pt x="2573247" y="670499"/>
                </a:lnTo>
                <a:close/>
              </a:path>
            </a:pathLst>
          </a:custGeom>
          <a:solidFill>
            <a:srgbClr val="97D9E3"/>
          </a:solidFill>
        </p:spPr>
        <p:txBody>
          <a:bodyPr wrap="square" lIns="0" tIns="0" rIns="0" bIns="0" rtlCol="0"/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1753" y="1095922"/>
            <a:ext cx="3215640" cy="757473"/>
          </a:xfrm>
          <a:prstGeom prst="rect">
            <a:avLst/>
          </a:prstGeom>
        </p:spPr>
        <p:txBody>
          <a:bodyPr vert="horz" wrap="square" lIns="0" tIns="26247" rIns="0" bIns="0" rtlCol="0">
            <a:spAutoFit/>
          </a:bodyPr>
          <a:lstStyle/>
          <a:p>
            <a:pPr marL="16086" marR="6773" algn="ctr" defTabSz="1219170">
              <a:lnSpc>
                <a:spcPts val="1907"/>
              </a:lnSpc>
              <a:spcBef>
                <a:spcPts val="207"/>
              </a:spcBef>
            </a:pPr>
            <a:r>
              <a:rPr sz="1600" b="1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Job</a:t>
            </a:r>
            <a:r>
              <a:rPr sz="1600" b="1" kern="0" spc="-47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b="1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seekers</a:t>
            </a:r>
            <a:r>
              <a:rPr sz="1600" b="1" kern="0" spc="-27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may</a:t>
            </a:r>
            <a:r>
              <a:rPr sz="1600" kern="0" spc="-27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not</a:t>
            </a:r>
            <a:r>
              <a:rPr sz="1600" kern="0" spc="-3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realise</a:t>
            </a:r>
            <a:r>
              <a:rPr sz="1600" kern="0" spc="-27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that </a:t>
            </a:r>
            <a:r>
              <a:rPr sz="1600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their</a:t>
            </a:r>
            <a:r>
              <a:rPr sz="1600" kern="0" spc="-47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skills</a:t>
            </a:r>
            <a:r>
              <a:rPr sz="1600" kern="0" spc="-4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are</a:t>
            </a:r>
            <a:r>
              <a:rPr sz="1600" kern="0" spc="-47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transferable</a:t>
            </a:r>
            <a:r>
              <a:rPr sz="1600" kern="0" spc="-4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kern="0" spc="-3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to </a:t>
            </a:r>
            <a:r>
              <a:rPr sz="1600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another</a:t>
            </a:r>
            <a:r>
              <a:rPr sz="1600" kern="0" spc="-47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kern="0" spc="-1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industry</a:t>
            </a:r>
            <a:endParaRPr sz="1600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210100" y="1035933"/>
            <a:ext cx="3580553" cy="894080"/>
          </a:xfrm>
          <a:custGeom>
            <a:avLst/>
            <a:gdLst/>
            <a:ahLst/>
            <a:cxnLst/>
            <a:rect l="l" t="t" r="r" b="b"/>
            <a:pathLst>
              <a:path w="2685415" h="670560">
                <a:moveTo>
                  <a:pt x="2573247" y="670499"/>
                </a:moveTo>
                <a:lnTo>
                  <a:pt x="111752" y="670499"/>
                </a:lnTo>
                <a:lnTo>
                  <a:pt x="68253" y="661717"/>
                </a:lnTo>
                <a:lnTo>
                  <a:pt x="32731" y="637768"/>
                </a:lnTo>
                <a:lnTo>
                  <a:pt x="8782" y="602246"/>
                </a:lnTo>
                <a:lnTo>
                  <a:pt x="0" y="558747"/>
                </a:lnTo>
                <a:lnTo>
                  <a:pt x="0" y="111752"/>
                </a:lnTo>
                <a:lnTo>
                  <a:pt x="8782" y="68253"/>
                </a:lnTo>
                <a:lnTo>
                  <a:pt x="32731" y="32731"/>
                </a:lnTo>
                <a:lnTo>
                  <a:pt x="68253" y="8782"/>
                </a:lnTo>
                <a:lnTo>
                  <a:pt x="111752" y="0"/>
                </a:lnTo>
                <a:lnTo>
                  <a:pt x="2573247" y="0"/>
                </a:lnTo>
                <a:lnTo>
                  <a:pt x="2616013" y="8506"/>
                </a:lnTo>
                <a:lnTo>
                  <a:pt x="2652268" y="32731"/>
                </a:lnTo>
                <a:lnTo>
                  <a:pt x="2676493" y="68986"/>
                </a:lnTo>
                <a:lnTo>
                  <a:pt x="2684999" y="111752"/>
                </a:lnTo>
                <a:lnTo>
                  <a:pt x="2684999" y="558747"/>
                </a:lnTo>
                <a:lnTo>
                  <a:pt x="2676217" y="602246"/>
                </a:lnTo>
                <a:lnTo>
                  <a:pt x="2652268" y="637768"/>
                </a:lnTo>
                <a:lnTo>
                  <a:pt x="2616746" y="661717"/>
                </a:lnTo>
                <a:lnTo>
                  <a:pt x="2573247" y="670499"/>
                </a:lnTo>
                <a:close/>
              </a:path>
            </a:pathLst>
          </a:custGeom>
          <a:solidFill>
            <a:srgbClr val="97D9E3"/>
          </a:solidFill>
        </p:spPr>
        <p:txBody>
          <a:bodyPr wrap="square" lIns="0" tIns="0" rIns="0" bIns="0" rtlCol="0"/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72698" y="1095922"/>
            <a:ext cx="3252047" cy="757473"/>
          </a:xfrm>
          <a:prstGeom prst="rect">
            <a:avLst/>
          </a:prstGeom>
        </p:spPr>
        <p:txBody>
          <a:bodyPr vert="horz" wrap="square" lIns="0" tIns="26247" rIns="0" bIns="0" rtlCol="0">
            <a:spAutoFit/>
          </a:bodyPr>
          <a:lstStyle/>
          <a:p>
            <a:pPr marL="16933" marR="6773" algn="ctr" defTabSz="1219170">
              <a:lnSpc>
                <a:spcPts val="1907"/>
              </a:lnSpc>
              <a:spcBef>
                <a:spcPts val="207"/>
              </a:spcBef>
            </a:pPr>
            <a:r>
              <a:rPr sz="1600" b="1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Employers</a:t>
            </a:r>
            <a:r>
              <a:rPr sz="1600" b="1" kern="0" spc="-47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may</a:t>
            </a:r>
            <a:r>
              <a:rPr sz="1600" kern="0" spc="-3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not</a:t>
            </a:r>
            <a:r>
              <a:rPr sz="1600" kern="0" spc="-3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realise</a:t>
            </a:r>
            <a:r>
              <a:rPr sz="1600" kern="0" spc="-3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that</a:t>
            </a:r>
            <a:r>
              <a:rPr sz="1600" kern="0" spc="-27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kern="0" spc="-67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a </a:t>
            </a:r>
            <a:r>
              <a:rPr sz="1600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candidate</a:t>
            </a:r>
            <a:r>
              <a:rPr sz="1600" kern="0" spc="-4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would</a:t>
            </a:r>
            <a:r>
              <a:rPr sz="1600" kern="0" spc="-3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be</a:t>
            </a:r>
            <a:r>
              <a:rPr sz="1600" kern="0" spc="-3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kern="0" spc="-1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under/over </a:t>
            </a:r>
            <a:r>
              <a:rPr sz="1600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qualified</a:t>
            </a:r>
            <a:r>
              <a:rPr sz="1600" kern="0" spc="-3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for</a:t>
            </a:r>
            <a:r>
              <a:rPr sz="1600" kern="0" spc="-3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the</a:t>
            </a:r>
            <a:r>
              <a:rPr sz="1600" kern="0" spc="-3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job</a:t>
            </a:r>
            <a:endParaRPr sz="1600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969301" y="1035933"/>
            <a:ext cx="3580553" cy="894080"/>
          </a:xfrm>
          <a:custGeom>
            <a:avLst/>
            <a:gdLst/>
            <a:ahLst/>
            <a:cxnLst/>
            <a:rect l="l" t="t" r="r" b="b"/>
            <a:pathLst>
              <a:path w="2685415" h="670560">
                <a:moveTo>
                  <a:pt x="2573247" y="670499"/>
                </a:moveTo>
                <a:lnTo>
                  <a:pt x="111752" y="670499"/>
                </a:lnTo>
                <a:lnTo>
                  <a:pt x="68253" y="661717"/>
                </a:lnTo>
                <a:lnTo>
                  <a:pt x="32731" y="637768"/>
                </a:lnTo>
                <a:lnTo>
                  <a:pt x="8782" y="602246"/>
                </a:lnTo>
                <a:lnTo>
                  <a:pt x="0" y="558747"/>
                </a:lnTo>
                <a:lnTo>
                  <a:pt x="0" y="111752"/>
                </a:lnTo>
                <a:lnTo>
                  <a:pt x="8782" y="68253"/>
                </a:lnTo>
                <a:lnTo>
                  <a:pt x="32731" y="32731"/>
                </a:lnTo>
                <a:lnTo>
                  <a:pt x="68253" y="8782"/>
                </a:lnTo>
                <a:lnTo>
                  <a:pt x="111752" y="0"/>
                </a:lnTo>
                <a:lnTo>
                  <a:pt x="2573247" y="0"/>
                </a:lnTo>
                <a:lnTo>
                  <a:pt x="2616013" y="8506"/>
                </a:lnTo>
                <a:lnTo>
                  <a:pt x="2652268" y="32731"/>
                </a:lnTo>
                <a:lnTo>
                  <a:pt x="2676493" y="68986"/>
                </a:lnTo>
                <a:lnTo>
                  <a:pt x="2684999" y="111752"/>
                </a:lnTo>
                <a:lnTo>
                  <a:pt x="2684999" y="558747"/>
                </a:lnTo>
                <a:lnTo>
                  <a:pt x="2676218" y="602246"/>
                </a:lnTo>
                <a:lnTo>
                  <a:pt x="2652268" y="637768"/>
                </a:lnTo>
                <a:lnTo>
                  <a:pt x="2616746" y="661717"/>
                </a:lnTo>
                <a:lnTo>
                  <a:pt x="2573247" y="670499"/>
                </a:lnTo>
                <a:close/>
              </a:path>
            </a:pathLst>
          </a:custGeom>
          <a:solidFill>
            <a:srgbClr val="97D9E3"/>
          </a:solidFill>
        </p:spPr>
        <p:txBody>
          <a:bodyPr wrap="square" lIns="0" tIns="0" rIns="0" bIns="0" rtlCol="0"/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13505" y="1095922"/>
            <a:ext cx="3087793" cy="757473"/>
          </a:xfrm>
          <a:prstGeom prst="rect">
            <a:avLst/>
          </a:prstGeom>
        </p:spPr>
        <p:txBody>
          <a:bodyPr vert="horz" wrap="square" lIns="0" tIns="26247" rIns="0" bIns="0" rtlCol="0">
            <a:spAutoFit/>
          </a:bodyPr>
          <a:lstStyle/>
          <a:p>
            <a:pPr marL="16933" marR="6773" algn="ctr" defTabSz="1219170">
              <a:lnSpc>
                <a:spcPts val="1907"/>
              </a:lnSpc>
              <a:spcBef>
                <a:spcPts val="207"/>
              </a:spcBef>
            </a:pPr>
            <a:r>
              <a:rPr sz="1600" b="1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Educators</a:t>
            </a:r>
            <a:r>
              <a:rPr sz="1600" b="1" kern="0" spc="-27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may</a:t>
            </a:r>
            <a:r>
              <a:rPr sz="1600" kern="0" spc="-27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not</a:t>
            </a:r>
            <a:r>
              <a:rPr sz="1600" kern="0" spc="-2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realise</a:t>
            </a:r>
            <a:r>
              <a:rPr sz="1600" kern="0" spc="-2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kern="0" spc="-27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that </a:t>
            </a:r>
            <a:r>
              <a:rPr sz="1600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they</a:t>
            </a:r>
            <a:r>
              <a:rPr sz="1600" kern="0" spc="-47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are</a:t>
            </a:r>
            <a:r>
              <a:rPr sz="1600" kern="0" spc="-3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teaching</a:t>
            </a:r>
            <a:r>
              <a:rPr sz="1600" kern="0" spc="-3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skills</a:t>
            </a:r>
            <a:r>
              <a:rPr sz="1600" kern="0" spc="-3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that</a:t>
            </a:r>
            <a:r>
              <a:rPr sz="1600" kern="0" spc="-3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are </a:t>
            </a:r>
            <a:r>
              <a:rPr sz="1600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becoming</a:t>
            </a:r>
            <a:r>
              <a:rPr sz="1600" kern="0" spc="-5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1600" kern="0" spc="-1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redundant</a:t>
            </a:r>
            <a:endParaRPr sz="1600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147068" y="4525065"/>
            <a:ext cx="3580553" cy="492760"/>
          </a:xfrm>
          <a:custGeom>
            <a:avLst/>
            <a:gdLst/>
            <a:ahLst/>
            <a:cxnLst/>
            <a:rect l="l" t="t" r="r" b="b"/>
            <a:pathLst>
              <a:path w="2685415" h="369570">
                <a:moveTo>
                  <a:pt x="2623448" y="369299"/>
                </a:moveTo>
                <a:lnTo>
                  <a:pt x="61551" y="369299"/>
                </a:lnTo>
                <a:lnTo>
                  <a:pt x="37592" y="364462"/>
                </a:lnTo>
                <a:lnTo>
                  <a:pt x="18027" y="351272"/>
                </a:lnTo>
                <a:lnTo>
                  <a:pt x="4837" y="331707"/>
                </a:lnTo>
                <a:lnTo>
                  <a:pt x="0" y="307748"/>
                </a:lnTo>
                <a:lnTo>
                  <a:pt x="0" y="61551"/>
                </a:lnTo>
                <a:lnTo>
                  <a:pt x="4837" y="37592"/>
                </a:lnTo>
                <a:lnTo>
                  <a:pt x="18027" y="18027"/>
                </a:lnTo>
                <a:lnTo>
                  <a:pt x="37592" y="4837"/>
                </a:lnTo>
                <a:lnTo>
                  <a:pt x="61551" y="0"/>
                </a:lnTo>
                <a:lnTo>
                  <a:pt x="2623448" y="0"/>
                </a:lnTo>
                <a:lnTo>
                  <a:pt x="2666971" y="18027"/>
                </a:lnTo>
                <a:lnTo>
                  <a:pt x="2684999" y="61551"/>
                </a:lnTo>
                <a:lnTo>
                  <a:pt x="2684999" y="307748"/>
                </a:lnTo>
                <a:lnTo>
                  <a:pt x="2680162" y="331707"/>
                </a:lnTo>
                <a:lnTo>
                  <a:pt x="2666972" y="351272"/>
                </a:lnTo>
                <a:lnTo>
                  <a:pt x="2647407" y="364462"/>
                </a:lnTo>
                <a:lnTo>
                  <a:pt x="2623448" y="369299"/>
                </a:lnTo>
                <a:close/>
              </a:path>
            </a:pathLst>
          </a:custGeom>
          <a:solidFill>
            <a:srgbClr val="FFAB40"/>
          </a:solidFill>
        </p:spPr>
        <p:txBody>
          <a:bodyPr wrap="square" lIns="0" tIns="0" rIns="0" bIns="0" rtlCol="0"/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73473" y="4625556"/>
            <a:ext cx="292608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600" b="1" kern="0" dirty="0">
                <a:solidFill>
                  <a:srgbClr val="FFFFFF"/>
                </a:solidFill>
                <a:latin typeface="Century Gothic"/>
                <a:cs typeface="Century Gothic"/>
              </a:rPr>
              <a:t>Slowed</a:t>
            </a:r>
            <a:r>
              <a:rPr sz="1600" b="1" kern="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kern="0" dirty="0">
                <a:solidFill>
                  <a:srgbClr val="FFFFFF"/>
                </a:solidFill>
                <a:latin typeface="Century Gothic"/>
                <a:cs typeface="Century Gothic"/>
              </a:rPr>
              <a:t>growth</a:t>
            </a:r>
            <a:r>
              <a:rPr sz="1600" b="1" kern="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kern="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1600" b="1" kern="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kern="0" spc="-13" dirty="0">
                <a:solidFill>
                  <a:srgbClr val="FFFFFF"/>
                </a:solidFill>
                <a:latin typeface="Century Gothic"/>
                <a:cs typeface="Century Gothic"/>
              </a:rPr>
              <a:t>productivity</a:t>
            </a:r>
            <a:endParaRPr sz="1600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32667" y="5892267"/>
            <a:ext cx="3843867" cy="824653"/>
          </a:xfrm>
          <a:custGeom>
            <a:avLst/>
            <a:gdLst/>
            <a:ahLst/>
            <a:cxnLst/>
            <a:rect l="l" t="t" r="r" b="b"/>
            <a:pathLst>
              <a:path w="2882900" h="618489">
                <a:moveTo>
                  <a:pt x="2779397" y="617999"/>
                </a:moveTo>
                <a:lnTo>
                  <a:pt x="103002" y="617999"/>
                </a:lnTo>
                <a:lnTo>
                  <a:pt x="62909" y="609905"/>
                </a:lnTo>
                <a:lnTo>
                  <a:pt x="30168" y="587831"/>
                </a:lnTo>
                <a:lnTo>
                  <a:pt x="8094" y="555091"/>
                </a:lnTo>
                <a:lnTo>
                  <a:pt x="0" y="514997"/>
                </a:lnTo>
                <a:lnTo>
                  <a:pt x="0" y="103001"/>
                </a:lnTo>
                <a:lnTo>
                  <a:pt x="8094" y="62908"/>
                </a:lnTo>
                <a:lnTo>
                  <a:pt x="30168" y="30168"/>
                </a:lnTo>
                <a:lnTo>
                  <a:pt x="62909" y="8094"/>
                </a:lnTo>
                <a:lnTo>
                  <a:pt x="103002" y="0"/>
                </a:lnTo>
                <a:lnTo>
                  <a:pt x="2779397" y="0"/>
                </a:lnTo>
                <a:lnTo>
                  <a:pt x="2818815" y="7840"/>
                </a:lnTo>
                <a:lnTo>
                  <a:pt x="2852231" y="30168"/>
                </a:lnTo>
                <a:lnTo>
                  <a:pt x="2874559" y="63584"/>
                </a:lnTo>
                <a:lnTo>
                  <a:pt x="2882399" y="103001"/>
                </a:lnTo>
                <a:lnTo>
                  <a:pt x="2882399" y="514997"/>
                </a:lnTo>
                <a:lnTo>
                  <a:pt x="2874305" y="555091"/>
                </a:lnTo>
                <a:lnTo>
                  <a:pt x="2852231" y="587831"/>
                </a:lnTo>
                <a:lnTo>
                  <a:pt x="2819491" y="609905"/>
                </a:lnTo>
                <a:lnTo>
                  <a:pt x="2779397" y="617999"/>
                </a:lnTo>
                <a:close/>
              </a:path>
            </a:pathLst>
          </a:custGeom>
          <a:solidFill>
            <a:srgbClr val="9225A5"/>
          </a:solidFill>
        </p:spPr>
        <p:txBody>
          <a:bodyPr wrap="square" lIns="0" tIns="0" rIns="0" bIns="0" rtlCol="0"/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44711" y="5917255"/>
            <a:ext cx="3415453" cy="757473"/>
          </a:xfrm>
          <a:prstGeom prst="rect">
            <a:avLst/>
          </a:prstGeom>
        </p:spPr>
        <p:txBody>
          <a:bodyPr vert="horz" wrap="square" lIns="0" tIns="26247" rIns="0" bIns="0" rtlCol="0">
            <a:spAutoFit/>
          </a:bodyPr>
          <a:lstStyle/>
          <a:p>
            <a:pPr marL="16086" marR="6773" indent="-1693" algn="ctr" defTabSz="1219170">
              <a:lnSpc>
                <a:spcPts val="1907"/>
              </a:lnSpc>
              <a:spcBef>
                <a:spcPts val="207"/>
              </a:spcBef>
            </a:pPr>
            <a:r>
              <a:rPr sz="1600" b="1" kern="0" dirty="0">
                <a:solidFill>
                  <a:srgbClr val="FFFFFF"/>
                </a:solidFill>
                <a:latin typeface="Century Gothic"/>
                <a:cs typeface="Century Gothic"/>
              </a:rPr>
              <a:t>Slower</a:t>
            </a:r>
            <a:r>
              <a:rPr sz="1600" b="1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kern="0" dirty="0">
                <a:solidFill>
                  <a:srgbClr val="FFFFFF"/>
                </a:solidFill>
                <a:latin typeface="Century Gothic"/>
                <a:cs typeface="Century Gothic"/>
              </a:rPr>
              <a:t>transition</a:t>
            </a:r>
            <a:r>
              <a:rPr sz="1600" b="1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kern="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600" b="1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kern="0" dirty="0">
                <a:solidFill>
                  <a:srgbClr val="FFFFFF"/>
                </a:solidFill>
                <a:latin typeface="Century Gothic"/>
                <a:cs typeface="Century Gothic"/>
              </a:rPr>
              <a:t>Net</a:t>
            </a:r>
            <a:r>
              <a:rPr sz="1600" b="1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 Zero </a:t>
            </a:r>
            <a:r>
              <a:rPr sz="1600" kern="0" dirty="0">
                <a:solidFill>
                  <a:srgbClr val="FFFFFF"/>
                </a:solidFill>
                <a:latin typeface="Century Gothic"/>
                <a:cs typeface="Century Gothic"/>
              </a:rPr>
              <a:t>Workers</a:t>
            </a:r>
            <a:r>
              <a:rPr sz="1600" kern="0" spc="-4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Century Gothic"/>
                <a:cs typeface="Century Gothic"/>
              </a:rPr>
              <a:t>may</a:t>
            </a:r>
            <a:r>
              <a:rPr sz="1600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sz="1600" kern="0" spc="-3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Century Gothic"/>
                <a:cs typeface="Century Gothic"/>
              </a:rPr>
              <a:t>know</a:t>
            </a:r>
            <a:r>
              <a:rPr sz="1600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Century Gothic"/>
                <a:cs typeface="Century Gothic"/>
              </a:rPr>
              <a:t>which</a:t>
            </a:r>
            <a:r>
              <a:rPr sz="1600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kern="0" spc="-13" dirty="0">
                <a:solidFill>
                  <a:srgbClr val="FFFFFF"/>
                </a:solidFill>
                <a:latin typeface="Century Gothic"/>
                <a:cs typeface="Century Gothic"/>
              </a:rPr>
              <a:t>skills </a:t>
            </a:r>
            <a:r>
              <a:rPr sz="1600" kern="0" dirty="0">
                <a:solidFill>
                  <a:srgbClr val="FFFFFF"/>
                </a:solidFill>
                <a:latin typeface="Century Gothic"/>
                <a:cs typeface="Century Gothic"/>
              </a:rPr>
              <a:t>will</a:t>
            </a:r>
            <a:r>
              <a:rPr sz="1600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Century Gothic"/>
                <a:cs typeface="Century Gothic"/>
              </a:rPr>
              <a:t>help</a:t>
            </a:r>
            <a:r>
              <a:rPr sz="1600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Century Gothic"/>
                <a:cs typeface="Century Gothic"/>
              </a:rPr>
              <a:t>them</a:t>
            </a:r>
            <a:r>
              <a:rPr sz="1600" kern="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600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Century Gothic"/>
                <a:cs typeface="Century Gothic"/>
              </a:rPr>
              <a:t>find</a:t>
            </a:r>
            <a:r>
              <a:rPr sz="1600" kern="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600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Century Gothic"/>
                <a:cs typeface="Century Gothic"/>
              </a:rPr>
              <a:t>‘green</a:t>
            </a:r>
            <a:r>
              <a:rPr sz="1600" kern="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job’</a:t>
            </a:r>
            <a:endParaRPr sz="1600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296667" y="5892267"/>
            <a:ext cx="3843867" cy="824653"/>
          </a:xfrm>
          <a:custGeom>
            <a:avLst/>
            <a:gdLst/>
            <a:ahLst/>
            <a:cxnLst/>
            <a:rect l="l" t="t" r="r" b="b"/>
            <a:pathLst>
              <a:path w="2882900" h="618489">
                <a:moveTo>
                  <a:pt x="2779397" y="617999"/>
                </a:moveTo>
                <a:lnTo>
                  <a:pt x="103001" y="617999"/>
                </a:lnTo>
                <a:lnTo>
                  <a:pt x="62908" y="609905"/>
                </a:lnTo>
                <a:lnTo>
                  <a:pt x="30168" y="587831"/>
                </a:lnTo>
                <a:lnTo>
                  <a:pt x="8094" y="555091"/>
                </a:lnTo>
                <a:lnTo>
                  <a:pt x="0" y="514997"/>
                </a:lnTo>
                <a:lnTo>
                  <a:pt x="0" y="103001"/>
                </a:lnTo>
                <a:lnTo>
                  <a:pt x="8094" y="62908"/>
                </a:lnTo>
                <a:lnTo>
                  <a:pt x="30168" y="30168"/>
                </a:lnTo>
                <a:lnTo>
                  <a:pt x="62908" y="8094"/>
                </a:lnTo>
                <a:lnTo>
                  <a:pt x="103001" y="0"/>
                </a:lnTo>
                <a:lnTo>
                  <a:pt x="2779397" y="0"/>
                </a:lnTo>
                <a:lnTo>
                  <a:pt x="2818815" y="7840"/>
                </a:lnTo>
                <a:lnTo>
                  <a:pt x="2852231" y="30168"/>
                </a:lnTo>
                <a:lnTo>
                  <a:pt x="2874559" y="63584"/>
                </a:lnTo>
                <a:lnTo>
                  <a:pt x="2882399" y="103001"/>
                </a:lnTo>
                <a:lnTo>
                  <a:pt x="2882399" y="514997"/>
                </a:lnTo>
                <a:lnTo>
                  <a:pt x="2874305" y="555091"/>
                </a:lnTo>
                <a:lnTo>
                  <a:pt x="2852231" y="587831"/>
                </a:lnTo>
                <a:lnTo>
                  <a:pt x="2819490" y="609905"/>
                </a:lnTo>
                <a:lnTo>
                  <a:pt x="2779397" y="617999"/>
                </a:lnTo>
                <a:close/>
              </a:path>
            </a:pathLst>
          </a:custGeom>
          <a:solidFill>
            <a:srgbClr val="9225A5"/>
          </a:solidFill>
        </p:spPr>
        <p:txBody>
          <a:bodyPr wrap="square" lIns="0" tIns="0" rIns="0" bIns="0" rtlCol="0"/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20233" y="5917255"/>
            <a:ext cx="3192780" cy="757473"/>
          </a:xfrm>
          <a:prstGeom prst="rect">
            <a:avLst/>
          </a:prstGeom>
        </p:spPr>
        <p:txBody>
          <a:bodyPr vert="horz" wrap="square" lIns="0" tIns="26247" rIns="0" bIns="0" rtlCol="0">
            <a:spAutoFit/>
          </a:bodyPr>
          <a:lstStyle/>
          <a:p>
            <a:pPr marL="16933" marR="6773" indent="-1693" algn="ctr" defTabSz="1219170">
              <a:lnSpc>
                <a:spcPts val="1907"/>
              </a:lnSpc>
              <a:spcBef>
                <a:spcPts val="207"/>
              </a:spcBef>
            </a:pPr>
            <a:r>
              <a:rPr sz="1600" b="1" kern="0" dirty="0">
                <a:solidFill>
                  <a:srgbClr val="FFFFFF"/>
                </a:solidFill>
                <a:latin typeface="Century Gothic"/>
                <a:cs typeface="Century Gothic"/>
              </a:rPr>
              <a:t>Imposing</a:t>
            </a:r>
            <a:r>
              <a:rPr sz="1600" b="1" kern="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kern="0" dirty="0">
                <a:solidFill>
                  <a:srgbClr val="FFFFFF"/>
                </a:solidFill>
                <a:latin typeface="Century Gothic"/>
                <a:cs typeface="Century Gothic"/>
              </a:rPr>
              <a:t>barriers</a:t>
            </a:r>
            <a:r>
              <a:rPr sz="1600" b="1" kern="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kern="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600" b="1" kern="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kern="0" spc="-13" dirty="0">
                <a:solidFill>
                  <a:srgbClr val="FFFFFF"/>
                </a:solidFill>
                <a:latin typeface="Century Gothic"/>
                <a:cs typeface="Century Gothic"/>
              </a:rPr>
              <a:t>diversity </a:t>
            </a:r>
            <a:r>
              <a:rPr sz="1600" kern="0" dirty="0">
                <a:solidFill>
                  <a:srgbClr val="FFFFFF"/>
                </a:solidFill>
                <a:latin typeface="Century Gothic"/>
                <a:cs typeface="Century Gothic"/>
              </a:rPr>
              <a:t>Employers</a:t>
            </a:r>
            <a:r>
              <a:rPr sz="1600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Century Gothic"/>
                <a:cs typeface="Century Gothic"/>
              </a:rPr>
              <a:t>may</a:t>
            </a:r>
            <a:r>
              <a:rPr sz="1600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Century Gothic"/>
                <a:cs typeface="Century Gothic"/>
              </a:rPr>
              <a:t>ask</a:t>
            </a:r>
            <a:r>
              <a:rPr sz="1600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sz="1600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600" kern="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kern="0" spc="-13" dirty="0">
                <a:solidFill>
                  <a:srgbClr val="FFFFFF"/>
                </a:solidFill>
                <a:latin typeface="Century Gothic"/>
                <a:cs typeface="Century Gothic"/>
              </a:rPr>
              <a:t>degree </a:t>
            </a:r>
            <a:r>
              <a:rPr sz="1600" kern="0" dirty="0">
                <a:solidFill>
                  <a:srgbClr val="FFFFFF"/>
                </a:solidFill>
                <a:latin typeface="Century Gothic"/>
                <a:cs typeface="Century Gothic"/>
              </a:rPr>
              <a:t>rather</a:t>
            </a:r>
            <a:r>
              <a:rPr sz="1600" kern="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Century Gothic"/>
                <a:cs typeface="Century Gothic"/>
              </a:rPr>
              <a:t>than</a:t>
            </a:r>
            <a:r>
              <a:rPr sz="1600" kern="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Century Gothic"/>
                <a:cs typeface="Century Gothic"/>
              </a:rPr>
              <a:t>specific</a:t>
            </a:r>
            <a:r>
              <a:rPr sz="1600" kern="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kern="0" spc="-13" dirty="0">
                <a:solidFill>
                  <a:srgbClr val="FFFFFF"/>
                </a:solidFill>
                <a:latin typeface="Century Gothic"/>
                <a:cs typeface="Century Gothic"/>
              </a:rPr>
              <a:t>skills</a:t>
            </a:r>
            <a:endParaRPr sz="1600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792751" y="2006134"/>
            <a:ext cx="219287" cy="662940"/>
            <a:chOff x="4344563" y="1504600"/>
            <a:chExt cx="164465" cy="497205"/>
          </a:xfrm>
        </p:grpSpPr>
        <p:sp>
          <p:nvSpPr>
            <p:cNvPr id="25" name="object 25"/>
            <p:cNvSpPr/>
            <p:nvPr/>
          </p:nvSpPr>
          <p:spPr>
            <a:xfrm>
              <a:off x="4423875" y="1523650"/>
              <a:ext cx="3175" cy="285750"/>
            </a:xfrm>
            <a:custGeom>
              <a:avLst/>
              <a:gdLst/>
              <a:ahLst/>
              <a:cxnLst/>
              <a:rect l="l" t="t" r="r" b="b"/>
              <a:pathLst>
                <a:path w="3175" h="285750">
                  <a:moveTo>
                    <a:pt x="0" y="0"/>
                  </a:moveTo>
                  <a:lnTo>
                    <a:pt x="2665" y="285609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4563" y="1789622"/>
              <a:ext cx="163956" cy="211581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5792751" y="3631734"/>
            <a:ext cx="219287" cy="662940"/>
            <a:chOff x="4344563" y="2723800"/>
            <a:chExt cx="164465" cy="497205"/>
          </a:xfrm>
        </p:grpSpPr>
        <p:sp>
          <p:nvSpPr>
            <p:cNvPr id="28" name="object 28"/>
            <p:cNvSpPr/>
            <p:nvPr/>
          </p:nvSpPr>
          <p:spPr>
            <a:xfrm>
              <a:off x="4423875" y="2742850"/>
              <a:ext cx="3175" cy="285750"/>
            </a:xfrm>
            <a:custGeom>
              <a:avLst/>
              <a:gdLst/>
              <a:ahLst/>
              <a:cxnLst/>
              <a:rect l="l" t="t" r="r" b="b"/>
              <a:pathLst>
                <a:path w="3175" h="285750">
                  <a:moveTo>
                    <a:pt x="0" y="0"/>
                  </a:moveTo>
                  <a:lnTo>
                    <a:pt x="2665" y="285609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4563" y="3008822"/>
              <a:ext cx="163956" cy="211581"/>
            </a:xfrm>
            <a:prstGeom prst="rect">
              <a:avLst/>
            </a:prstGeom>
          </p:spPr>
        </p:pic>
      </p:grpSp>
      <p:sp>
        <p:nvSpPr>
          <p:cNvPr id="30" name="object 30"/>
          <p:cNvSpPr/>
          <p:nvPr/>
        </p:nvSpPr>
        <p:spPr>
          <a:xfrm>
            <a:off x="0" y="5504671"/>
            <a:ext cx="12192000" cy="15240"/>
          </a:xfrm>
          <a:custGeom>
            <a:avLst/>
            <a:gdLst/>
            <a:ahLst/>
            <a:cxnLst/>
            <a:rect l="l" t="t" r="r" b="b"/>
            <a:pathLst>
              <a:path w="9144000" h="11429">
                <a:moveTo>
                  <a:pt x="0" y="0"/>
                </a:moveTo>
                <a:lnTo>
                  <a:pt x="9143999" y="1134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E8F556492FB2409B3B1066F4E16943" ma:contentTypeVersion="12" ma:contentTypeDescription="Create a new document." ma:contentTypeScope="" ma:versionID="3ffe810c1d4343eed4d4916929829a1e">
  <xsd:schema xmlns:xsd="http://www.w3.org/2001/XMLSchema" xmlns:xs="http://www.w3.org/2001/XMLSchema" xmlns:p="http://schemas.microsoft.com/office/2006/metadata/properties" xmlns:ns2="d4127354-1402-4f1d-ba7f-e03d5a775dfb" xmlns:ns3="051e2176-d33a-49d7-9ec7-03ef78e08925" targetNamespace="http://schemas.microsoft.com/office/2006/metadata/properties" ma:root="true" ma:fieldsID="224c361de73fb45c6ae65f8827b5de8b" ns2:_="" ns3:_="">
    <xsd:import namespace="d4127354-1402-4f1d-ba7f-e03d5a775dfb"/>
    <xsd:import namespace="051e2176-d33a-49d7-9ec7-03ef78e0892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127354-1402-4f1d-ba7f-e03d5a775df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1e2176-d33a-49d7-9ec7-03ef78e08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0FC3F4-A373-42FD-9BAB-3F5871B1A2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127354-1402-4f1d-ba7f-e03d5a775dfb"/>
    <ds:schemaRef ds:uri="051e2176-d33a-49d7-9ec7-03ef78e089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8466BF-511A-443D-B4FA-A892A92498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927CB6-7345-45E3-9292-B751D969D22F}">
  <ds:schemaRefs>
    <ds:schemaRef ds:uri="http://schemas.microsoft.com/office/2006/documentManagement/types"/>
    <ds:schemaRef ds:uri="d4127354-1402-4f1d-ba7f-e03d5a775dfb"/>
    <ds:schemaRef ds:uri="http://purl.org/dc/elements/1.1/"/>
    <ds:schemaRef ds:uri="http://schemas.microsoft.com/office/2006/metadata/properties"/>
    <ds:schemaRef ds:uri="http://purl.org/dc/terms/"/>
    <ds:schemaRef ds:uri="051e2176-d33a-49d7-9ec7-03ef78e08925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777</Words>
  <Application>Microsoft Office PowerPoint</Application>
  <PresentationFormat>Widescreen</PresentationFormat>
  <Paragraphs>125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CenturyGothic-BoldItalic</vt:lpstr>
      <vt:lpstr>Office Theme</vt:lpstr>
      <vt:lpstr>4_Office Theme</vt:lpstr>
      <vt:lpstr>PowerPoint Presentation</vt:lpstr>
      <vt:lpstr>PowerPoint Presentation</vt:lpstr>
      <vt:lpstr>Improving Labour Market Information</vt:lpstr>
      <vt:lpstr>PowerPoint Presentation</vt:lpstr>
      <vt:lpstr>PowerPoint Presentation</vt:lpstr>
      <vt:lpstr>PowerPoint Presentation</vt:lpstr>
      <vt:lpstr>Improving Labour Market Information</vt:lpstr>
      <vt:lpstr>What Labour Market Information is missing and why?</vt:lpstr>
      <vt:lpstr>Why is missing Labour Market Information important?</vt:lpstr>
      <vt:lpstr>What are we doing to improve LMI?</vt:lpstr>
      <vt:lpstr>An example of preliminary insights from the Observatory</vt:lpstr>
      <vt:lpstr>Application One: Measuring skill demands in Sussex</vt:lpstr>
      <vt:lpstr>Green Industries</vt:lpstr>
      <vt:lpstr>Where could the field focus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Ahliyah Majid</dc:creator>
  <cp:lastModifiedBy>Roisin Sheehy</cp:lastModifiedBy>
  <cp:revision>39</cp:revision>
  <dcterms:created xsi:type="dcterms:W3CDTF">2018-01-24T16:19:57Z</dcterms:created>
  <dcterms:modified xsi:type="dcterms:W3CDTF">2022-11-22T11:21:01Z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0x0101003FE8F556492FB2409B3B1066F4E16943</vt:lpwstr>
  </property>
</Properties>
</file>