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 id="2147483689" r:id="rId5"/>
    <p:sldMasterId id="2147483702" r:id="rId6"/>
  </p:sldMasterIdLst>
  <p:notesMasterIdLst>
    <p:notesMasterId r:id="rId20"/>
  </p:notesMasterIdLst>
  <p:sldIdLst>
    <p:sldId id="291" r:id="rId7"/>
    <p:sldId id="303" r:id="rId8"/>
    <p:sldId id="256" r:id="rId9"/>
    <p:sldId id="269" r:id="rId10"/>
    <p:sldId id="298" r:id="rId11"/>
    <p:sldId id="301" r:id="rId12"/>
    <p:sldId id="295" r:id="rId13"/>
    <p:sldId id="270" r:id="rId14"/>
    <p:sldId id="300" r:id="rId15"/>
    <p:sldId id="284" r:id="rId16"/>
    <p:sldId id="266" r:id="rId17"/>
    <p:sldId id="302" r:id="rId18"/>
    <p:sldId id="28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7E3B"/>
    <a:srgbClr val="264C59"/>
    <a:srgbClr val="0052A0"/>
    <a:srgbClr val="9F206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474608-9B3F-430B-9C7B-EAFB3339CD75}" type="datetimeFigureOut">
              <a:rPr lang="en-GB" smtClean="0"/>
              <a:t>22/11/2022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E145C2-8452-4854-B0F5-621CBE12DCB1}" type="slidenum">
              <a:rPr lang="en-GB" smtClean="0"/>
              <a:t>‹#›</a:t>
            </a:fld>
            <a:endParaRPr lang="en-GB"/>
          </a:p>
        </p:txBody>
      </p:sp>
    </p:spTree>
    <p:extLst>
      <p:ext uri="{BB962C8B-B14F-4D97-AF65-F5344CB8AC3E}">
        <p14:creationId xmlns:p14="http://schemas.microsoft.com/office/powerpoint/2010/main" val="956976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Neil Pedersen		Employer Engagement Manager	Young</a:t>
            </a:r>
            <a:r>
              <a:rPr lang="en-GB" baseline="0" dirty="0"/>
              <a:t> Person’s Guarantee Unit	Scottish Government</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571706-5045-8A45-A863-CE18FA1ED5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3938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571706-5045-8A45-A863-CE18FA1ED5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232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dirty="0"/>
              <a:t>- Launched in November 2020 as a response to the pandemic </a:t>
            </a:r>
            <a:r>
              <a:rPr lang="en-GB" sz="2400" dirty="0"/>
              <a:t>AIM To</a:t>
            </a:r>
            <a:r>
              <a:rPr lang="en-GB" sz="2400" baseline="0" dirty="0"/>
              <a:t> avoid a damaging effect on youth employment from the pandemic</a:t>
            </a:r>
            <a:endParaRPr lang="en-GB" sz="2200" dirty="0"/>
          </a:p>
          <a:p>
            <a:pPr lvl="1"/>
            <a:r>
              <a:rPr lang="en-GB" sz="2000" dirty="0"/>
              <a:t>Industry Leader asked to lead design in July 2020</a:t>
            </a:r>
          </a:p>
          <a:p>
            <a:pPr lvl="1"/>
            <a:r>
              <a:rPr lang="en-GB" sz="2000" dirty="0"/>
              <a:t>Report published in September 2020</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GB" sz="2000" baseline="0" dirty="0"/>
              <a:t>Launched with first employers signed up Autumn 2020	</a:t>
            </a:r>
            <a:r>
              <a:rPr lang="en-GB" sz="2000" dirty="0"/>
              <a:t> </a:t>
            </a:r>
          </a:p>
          <a:p>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 Delivered in partnership with Local Government and Developing the Young Workforce</a:t>
            </a:r>
          </a:p>
          <a:p>
            <a:r>
              <a:rPr lang="en-GB" sz="1200" dirty="0"/>
              <a:t>Informed by extensive engagement</a:t>
            </a:r>
            <a:r>
              <a:rPr lang="en-GB" sz="1200" baseline="0" dirty="0"/>
              <a:t> </a:t>
            </a:r>
            <a:r>
              <a:rPr lang="en-GB" sz="1200" dirty="0"/>
              <a:t>with delivery partners, political parties and key stakeholders</a:t>
            </a:r>
          </a:p>
          <a:p>
            <a:endParaRPr lang="en-GB" sz="1200" dirty="0"/>
          </a:p>
          <a:p>
            <a:pPr marL="0" indent="0">
              <a:buFontTx/>
              <a:buNone/>
            </a:pPr>
            <a:r>
              <a:rPr lang="en-GB" sz="2200" dirty="0"/>
              <a:t>- Builds on strong foundations through colleges, universities, apprenticeships, third sector</a:t>
            </a:r>
          </a:p>
          <a:p>
            <a:pPr marL="342900" indent="-342900">
              <a:buFontTx/>
              <a:buChar char="-"/>
            </a:pPr>
            <a:endParaRPr lang="en-GB" sz="2200" dirty="0"/>
          </a:p>
          <a:p>
            <a:pPr marL="0" indent="0">
              <a:buFontTx/>
              <a:buNone/>
            </a:pPr>
            <a:r>
              <a:rPr lang="en-GB" sz="2200" dirty="0"/>
              <a:t>- Underpinned by commitment to Equalities and Fair Work  </a:t>
            </a:r>
          </a:p>
          <a:p>
            <a:pPr marL="342900" indent="-342900">
              <a:buFontTx/>
              <a:buChar char="-"/>
            </a:pPr>
            <a:endParaRPr lang="en-GB" sz="2200" dirty="0"/>
          </a:p>
          <a:p>
            <a:r>
              <a:rPr lang="en-GB" sz="2200" dirty="0"/>
              <a:t>- Alignment with UK Government investment in the DWP Youth Offer, including Kickstart and Youth Hubs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571706-5045-8A45-A863-CE18FA1ED5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4559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t>Employer Advisory Group </a:t>
            </a:r>
            <a:r>
              <a:rPr lang="en-GB" sz="1200" dirty="0"/>
              <a:t>- representation from a cross section of employers who lead on employer focused developments of the Guarantee</a:t>
            </a:r>
          </a:p>
          <a:p>
            <a:endParaRPr lang="en-GB" sz="1200" dirty="0"/>
          </a:p>
          <a:p>
            <a:r>
              <a:rPr lang="en-GB" sz="1200" b="1" dirty="0"/>
              <a:t>Young Person’s Leadership Panel </a:t>
            </a:r>
            <a:r>
              <a:rPr lang="en-GB" sz="1200" dirty="0"/>
              <a:t>– 7 key focus areas</a:t>
            </a:r>
          </a:p>
          <a:p>
            <a:endParaRPr lang="en-GB" sz="12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571706-5045-8A45-A863-CE18FA1ED5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3446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Overview of the 5 Asks to allow employers to demonstrate their support of the Guarantee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Asks are designed to be relevant to a wide range of employers so that those not engaged can find a meaningful way to express their support and those who are already engaged are encouraged to do more.</a:t>
            </a:r>
          </a:p>
          <a:p>
            <a:endParaRPr lang="en-GB" dirty="0"/>
          </a:p>
          <a:p>
            <a:r>
              <a:rPr lang="en-GB" sz="2400" dirty="0"/>
              <a:t>Considerations:</a:t>
            </a:r>
          </a:p>
          <a:p>
            <a:pPr marL="800100" lvl="1" indent="-342900">
              <a:buFont typeface="Wingdings" panose="05000000000000000000" pitchFamily="2" charset="2"/>
              <a:buChar char="Ø"/>
            </a:pPr>
            <a:r>
              <a:rPr lang="en-GB" sz="2400" dirty="0"/>
              <a:t>Challenges of current operating environment for employers</a:t>
            </a:r>
          </a:p>
          <a:p>
            <a:pPr marL="800100" lvl="1" indent="-342900">
              <a:buFont typeface="Wingdings" panose="05000000000000000000" pitchFamily="2" charset="2"/>
              <a:buChar char="Ø"/>
            </a:pPr>
            <a:r>
              <a:rPr lang="en-GB" sz="2400" dirty="0"/>
              <a:t>Not adding to the complexity of the system</a:t>
            </a:r>
          </a:p>
          <a:p>
            <a:pPr marL="800100" lvl="1" indent="-342900">
              <a:buFont typeface="Wingdings" panose="05000000000000000000" pitchFamily="2" charset="2"/>
              <a:buChar char="Ø"/>
            </a:pPr>
            <a:r>
              <a:rPr lang="en-GB" sz="2400" dirty="0"/>
              <a:t>Building on existing good practice and policy ambitions</a:t>
            </a:r>
          </a:p>
          <a:p>
            <a:pPr marL="800100" lvl="1" indent="-342900">
              <a:buFont typeface="Wingdings" panose="05000000000000000000" pitchFamily="2" charset="2"/>
              <a:buChar char="Ø"/>
            </a:pPr>
            <a:r>
              <a:rPr lang="en-GB" sz="2400" dirty="0"/>
              <a:t>Micro, small and large organisations</a:t>
            </a:r>
          </a:p>
          <a:p>
            <a:pPr marL="800100" lvl="1" indent="-342900">
              <a:buFont typeface="Wingdings" panose="05000000000000000000" pitchFamily="2" charset="2"/>
              <a:buChar char="Ø"/>
            </a:pPr>
            <a:r>
              <a:rPr lang="en-GB" sz="2400" dirty="0"/>
              <a:t>New and existing employer engagement</a:t>
            </a:r>
          </a:p>
          <a:p>
            <a:pPr marL="800100" lvl="1" indent="-342900">
              <a:buFont typeface="Wingdings" panose="05000000000000000000" pitchFamily="2" charset="2"/>
              <a:buChar char="Ø"/>
            </a:pPr>
            <a:r>
              <a:rPr lang="en-GB" sz="2400" dirty="0"/>
              <a:t>HAVE AN IMPACT!</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571706-5045-8A45-A863-CE18FA1ED5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2473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It is not essential for employers to support all 5 Asks.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intention is for employers to clearly demonstrate what commitments they can take to support young people.</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571706-5045-8A45-A863-CE18FA1ED5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5538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dirty="0"/>
              <a:t>As of October 2022 there were 759 employers signed up to support the Young Person’s Guarantee, offering in excess of 20,000 opportunities. </a:t>
            </a:r>
          </a:p>
          <a:p>
            <a:pPr lvl="0"/>
            <a:endParaRPr lang="en-GB" dirty="0"/>
          </a:p>
          <a:p>
            <a:pPr lvl="0"/>
            <a:r>
              <a:rPr lang="en-GB" dirty="0"/>
              <a:t>The Scottish Government was an early adopter, and is working with public bodies to encourage other public sector organisations to get involved.</a:t>
            </a:r>
          </a:p>
          <a:p>
            <a:pPr lvl="0"/>
            <a:endParaRPr lang="en-GB" dirty="0"/>
          </a:p>
          <a:p>
            <a:pPr lvl="0"/>
            <a:r>
              <a:rPr lang="en-GB" dirty="0"/>
              <a:t>The employer engagement approach is built on a No Wrong Door Approach and the Developing the Young Workforce Regional Groups are supporting local employer engagement.</a:t>
            </a:r>
          </a:p>
          <a:p>
            <a:pPr lvl="0"/>
            <a:endParaRPr lang="en-GB" dirty="0"/>
          </a:p>
          <a:p>
            <a:pPr lvl="0"/>
            <a:r>
              <a:rPr lang="en-GB" dirty="0"/>
              <a:t>Work is underway to develop a series of industry led, sector opportunity plans.  These plans will develop a suite of recommendations and actions to support for young people and those looking for work in that sector. </a:t>
            </a:r>
          </a:p>
          <a:p>
            <a:pPr lvl="0"/>
            <a:r>
              <a:rPr lang="en-GB" dirty="0"/>
              <a:t>The initial opportunities plans will be in financial service, health, social care, food &amp; drink and historic environment with the first plan due to be published in Autumn 2022.</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571706-5045-8A45-A863-CE18FA1ED5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889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Early adopters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571706-5045-8A45-A863-CE18FA1ED5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3637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571706-5045-8A45-A863-CE18FA1ED5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5585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C779B3B-2846-458E-8025-C721B83758EF}" type="datetimeFigureOut">
              <a:rPr lang="en-GB" smtClean="0"/>
              <a:t>22/11/2022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4ECCA8-C7C2-410D-9DEB-728EDE7CEDD6}" type="slidenum">
              <a:rPr lang="en-GB" smtClean="0"/>
              <a:t>‹#›</a:t>
            </a:fld>
            <a:endParaRPr lang="en-GB"/>
          </a:p>
        </p:txBody>
      </p:sp>
    </p:spTree>
    <p:extLst>
      <p:ext uri="{BB962C8B-B14F-4D97-AF65-F5344CB8AC3E}">
        <p14:creationId xmlns:p14="http://schemas.microsoft.com/office/powerpoint/2010/main" val="721742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779B3B-2846-458E-8025-C721B83758EF}" type="datetimeFigureOut">
              <a:rPr lang="en-GB" smtClean="0"/>
              <a:t>22/11/2022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4ECCA8-C7C2-410D-9DEB-728EDE7CEDD6}" type="slidenum">
              <a:rPr lang="en-GB" smtClean="0"/>
              <a:t>‹#›</a:t>
            </a:fld>
            <a:endParaRPr lang="en-GB"/>
          </a:p>
        </p:txBody>
      </p:sp>
    </p:spTree>
    <p:extLst>
      <p:ext uri="{BB962C8B-B14F-4D97-AF65-F5344CB8AC3E}">
        <p14:creationId xmlns:p14="http://schemas.microsoft.com/office/powerpoint/2010/main" val="2663483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779B3B-2846-458E-8025-C721B83758EF}" type="datetimeFigureOut">
              <a:rPr lang="en-GB" smtClean="0"/>
              <a:t>22/11/2022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4ECCA8-C7C2-410D-9DEB-728EDE7CEDD6}" type="slidenum">
              <a:rPr lang="en-GB" smtClean="0"/>
              <a:t>‹#›</a:t>
            </a:fld>
            <a:endParaRPr lang="en-GB"/>
          </a:p>
        </p:txBody>
      </p:sp>
    </p:spTree>
    <p:extLst>
      <p:ext uri="{BB962C8B-B14F-4D97-AF65-F5344CB8AC3E}">
        <p14:creationId xmlns:p14="http://schemas.microsoft.com/office/powerpoint/2010/main" val="1617460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02A29-59BF-4D42-8CDA-06A6CEB4FB95}"/>
              </a:ext>
            </a:extLst>
          </p:cNvPr>
          <p:cNvSpPr>
            <a:spLocks noGrp="1"/>
          </p:cNvSpPr>
          <p:nvPr>
            <p:ph type="ctrTitle"/>
          </p:nvPr>
        </p:nvSpPr>
        <p:spPr>
          <a:xfrm>
            <a:off x="1268835" y="3234572"/>
            <a:ext cx="9151874" cy="1381125"/>
          </a:xfrm>
        </p:spPr>
        <p:txBody>
          <a:bodyPr anchor="b" anchorCtr="0"/>
          <a:lstStyle>
            <a:lvl1pPr algn="l">
              <a:defRPr sz="4800"/>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73823020-4F78-3D4A-AAB7-32EEDB0493D3}"/>
              </a:ext>
            </a:extLst>
          </p:cNvPr>
          <p:cNvSpPr>
            <a:spLocks noGrp="1"/>
          </p:cNvSpPr>
          <p:nvPr>
            <p:ph type="subTitle" idx="1"/>
          </p:nvPr>
        </p:nvSpPr>
        <p:spPr>
          <a:xfrm>
            <a:off x="1268835" y="4808000"/>
            <a:ext cx="9151873" cy="1182713"/>
          </a:xfrm>
        </p:spPr>
        <p:txBody>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9" name="Freeform 8">
            <a:extLst>
              <a:ext uri="{FF2B5EF4-FFF2-40B4-BE49-F238E27FC236}">
                <a16:creationId xmlns:a16="http://schemas.microsoft.com/office/drawing/2014/main" id="{85A8B6C1-B2C7-7447-8D3E-2C768FA33518}"/>
              </a:ext>
            </a:extLst>
          </p:cNvPr>
          <p:cNvSpPr/>
          <p:nvPr userDrawn="1"/>
        </p:nvSpPr>
        <p:spPr>
          <a:xfrm>
            <a:off x="-5576" y="-1329"/>
            <a:ext cx="12210586" cy="1722863"/>
          </a:xfrm>
          <a:custGeom>
            <a:avLst/>
            <a:gdLst>
              <a:gd name="connsiteX0" fmla="*/ 0 w 12210586"/>
              <a:gd name="connsiteY0" fmla="*/ 1393902 h 1722863"/>
              <a:gd name="connsiteX1" fmla="*/ 12210586 w 12210586"/>
              <a:gd name="connsiteY1" fmla="*/ 1722863 h 1722863"/>
              <a:gd name="connsiteX2" fmla="*/ 12210586 w 12210586"/>
              <a:gd name="connsiteY2" fmla="*/ 0 h 1722863"/>
              <a:gd name="connsiteX3" fmla="*/ 0 w 12210586"/>
              <a:gd name="connsiteY3" fmla="*/ 0 h 1722863"/>
              <a:gd name="connsiteX4" fmla="*/ 0 w 12210586"/>
              <a:gd name="connsiteY4" fmla="*/ 61331 h 1722863"/>
              <a:gd name="connsiteX5" fmla="*/ 0 w 12210586"/>
              <a:gd name="connsiteY5" fmla="*/ 1393902 h 1722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10586" h="1722863">
                <a:moveTo>
                  <a:pt x="0" y="1393902"/>
                </a:moveTo>
                <a:lnTo>
                  <a:pt x="12210586" y="1722863"/>
                </a:lnTo>
                <a:lnTo>
                  <a:pt x="12210586" y="0"/>
                </a:lnTo>
                <a:lnTo>
                  <a:pt x="0" y="0"/>
                </a:lnTo>
                <a:lnTo>
                  <a:pt x="0" y="61331"/>
                </a:lnTo>
                <a:lnTo>
                  <a:pt x="0" y="1393902"/>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a:extLst>
              <a:ext uri="{FF2B5EF4-FFF2-40B4-BE49-F238E27FC236}">
                <a16:creationId xmlns:a16="http://schemas.microsoft.com/office/drawing/2014/main" id="{E321E86B-C9A5-1D4A-8C88-84BB2D43DF0C}"/>
              </a:ext>
            </a:extLst>
          </p:cNvPr>
          <p:cNvSpPr/>
          <p:nvPr userDrawn="1"/>
        </p:nvSpPr>
        <p:spPr>
          <a:xfrm>
            <a:off x="1268836" y="-155275"/>
            <a:ext cx="2608386" cy="2224655"/>
          </a:xfrm>
          <a:custGeom>
            <a:avLst/>
            <a:gdLst>
              <a:gd name="connsiteX0" fmla="*/ 0 w 4700954"/>
              <a:gd name="connsiteY0" fmla="*/ 4214446 h 4214446"/>
              <a:gd name="connsiteX1" fmla="*/ 0 w 4700954"/>
              <a:gd name="connsiteY1" fmla="*/ 0 h 4214446"/>
              <a:gd name="connsiteX2" fmla="*/ 4700954 w 4700954"/>
              <a:gd name="connsiteY2" fmla="*/ 134815 h 4214446"/>
              <a:gd name="connsiteX3" fmla="*/ 4700954 w 4700954"/>
              <a:gd name="connsiteY3" fmla="*/ 4097215 h 4214446"/>
              <a:gd name="connsiteX4" fmla="*/ 0 w 4700954"/>
              <a:gd name="connsiteY4" fmla="*/ 4214446 h 42144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0954" h="4214446">
                <a:moveTo>
                  <a:pt x="0" y="4214446"/>
                </a:moveTo>
                <a:lnTo>
                  <a:pt x="0" y="0"/>
                </a:lnTo>
                <a:lnTo>
                  <a:pt x="4700954" y="134815"/>
                </a:lnTo>
                <a:lnTo>
                  <a:pt x="4700954" y="4097215"/>
                </a:lnTo>
                <a:lnTo>
                  <a:pt x="0" y="421444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Logo, Young Person's Guarantee">
            <a:extLst>
              <a:ext uri="{FF2B5EF4-FFF2-40B4-BE49-F238E27FC236}">
                <a16:creationId xmlns:a16="http://schemas.microsoft.com/office/drawing/2014/main" id="{1132D9A2-517E-934F-8105-70D449F1A2D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97878" y="282396"/>
            <a:ext cx="1950302" cy="1364523"/>
          </a:xfrm>
          <a:prstGeom prst="rect">
            <a:avLst/>
          </a:prstGeom>
        </p:spPr>
      </p:pic>
    </p:spTree>
    <p:extLst>
      <p:ext uri="{BB962C8B-B14F-4D97-AF65-F5344CB8AC3E}">
        <p14:creationId xmlns:p14="http://schemas.microsoft.com/office/powerpoint/2010/main" val="548036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A5B59-D1AA-C444-9726-CFA9E25A040F}"/>
              </a:ext>
            </a:extLst>
          </p:cNvPr>
          <p:cNvSpPr>
            <a:spLocks noGrp="1"/>
          </p:cNvSpPr>
          <p:nvPr>
            <p:ph type="title"/>
          </p:nvPr>
        </p:nvSpPr>
        <p:spPr>
          <a:xfrm>
            <a:off x="307464" y="320676"/>
            <a:ext cx="11554158" cy="772004"/>
          </a:xfrm>
        </p:spPr>
        <p:txBody>
          <a:body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6D0D45B8-F524-2641-9086-7619929F1957}"/>
              </a:ext>
            </a:extLst>
          </p:cNvPr>
          <p:cNvSpPr>
            <a:spLocks noGrp="1"/>
          </p:cNvSpPr>
          <p:nvPr>
            <p:ph idx="1"/>
          </p:nvPr>
        </p:nvSpPr>
        <p:spPr>
          <a:xfrm>
            <a:off x="307464" y="1170766"/>
            <a:ext cx="11554158" cy="5006197"/>
          </a:xfrm>
        </p:spPr>
        <p:txBody>
          <a:bodyPr/>
          <a:lstStyle>
            <a:lvl1pPr marL="0" indent="0">
              <a:buFontTx/>
              <a:buNone/>
              <a:defRPr sz="2400"/>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stStyle>
          <a:p>
            <a:pPr lvl="0"/>
            <a:r>
              <a:rPr lang="en-GB" dirty="0"/>
              <a:t>Click to edit Master text styles</a:t>
            </a:r>
          </a:p>
        </p:txBody>
      </p:sp>
      <p:sp>
        <p:nvSpPr>
          <p:cNvPr id="5" name="Footer Placeholder 4">
            <a:extLst>
              <a:ext uri="{FF2B5EF4-FFF2-40B4-BE49-F238E27FC236}">
                <a16:creationId xmlns:a16="http://schemas.microsoft.com/office/drawing/2014/main" id="{DA9B495B-30DB-5649-8BCB-D0D16FED92E5}"/>
              </a:ext>
            </a:extLst>
          </p:cNvPr>
          <p:cNvSpPr>
            <a:spLocks noGrp="1"/>
          </p:cNvSpPr>
          <p:nvPr>
            <p:ph type="ftr" sz="quarter" idx="11"/>
          </p:nvPr>
        </p:nvSpPr>
        <p:spPr/>
        <p:txBody>
          <a:bodyPr/>
          <a:lstStyle/>
          <a:p>
            <a:r>
              <a:rPr lang="en-US"/>
              <a:t>Presentation title</a:t>
            </a:r>
            <a:endParaRPr lang="en-US" dirty="0"/>
          </a:p>
        </p:txBody>
      </p:sp>
      <p:sp>
        <p:nvSpPr>
          <p:cNvPr id="6" name="Slide Number Placeholder 5">
            <a:extLst>
              <a:ext uri="{FF2B5EF4-FFF2-40B4-BE49-F238E27FC236}">
                <a16:creationId xmlns:a16="http://schemas.microsoft.com/office/drawing/2014/main" id="{3E83DA67-2F69-534F-A706-7AAF831472B5}"/>
              </a:ext>
            </a:extLst>
          </p:cNvPr>
          <p:cNvSpPr>
            <a:spLocks noGrp="1"/>
          </p:cNvSpPr>
          <p:nvPr>
            <p:ph type="sldNum" sz="quarter" idx="12"/>
          </p:nvPr>
        </p:nvSpPr>
        <p:spPr/>
        <p:txBody>
          <a:bodyPr/>
          <a:lstStyle/>
          <a:p>
            <a:fld id="{54B0D799-F271-1F46-8ADD-35BD1D4355DE}" type="slidenum">
              <a:rPr lang="en-US" smtClean="0"/>
              <a:t>‹#›</a:t>
            </a:fld>
            <a:endParaRPr lang="en-US"/>
          </a:p>
        </p:txBody>
      </p:sp>
      <p:pic>
        <p:nvPicPr>
          <p:cNvPr id="8" name="Picture 7">
            <a:extLst>
              <a:ext uri="{FF2B5EF4-FFF2-40B4-BE49-F238E27FC236}">
                <a16:creationId xmlns:a16="http://schemas.microsoft.com/office/drawing/2014/main" id="{D61C330F-75AF-6A49-8A0E-F18FB4CD6A1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7903" y="6259392"/>
            <a:ext cx="1252884" cy="521295"/>
          </a:xfrm>
          <a:prstGeom prst="rect">
            <a:avLst/>
          </a:prstGeom>
        </p:spPr>
      </p:pic>
    </p:spTree>
    <p:extLst>
      <p:ext uri="{BB962C8B-B14F-4D97-AF65-F5344CB8AC3E}">
        <p14:creationId xmlns:p14="http://schemas.microsoft.com/office/powerpoint/2010/main" val="1105694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title sky blue">
    <p:bg>
      <p:bgPr>
        <a:solidFill>
          <a:schemeClr val="accent3"/>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1B8046D-8C05-4245-95CC-7F1287FA2D46}"/>
              </a:ext>
            </a:extLst>
          </p:cNvPr>
          <p:cNvSpPr>
            <a:spLocks noGrp="1"/>
          </p:cNvSpPr>
          <p:nvPr>
            <p:ph type="title"/>
          </p:nvPr>
        </p:nvSpPr>
        <p:spPr>
          <a:xfrm>
            <a:off x="1312049" y="2142675"/>
            <a:ext cx="8337202" cy="1327824"/>
          </a:xfrm>
        </p:spPr>
        <p:txBody>
          <a:bodyPr anchor="b" anchorCtr="0"/>
          <a:lstStyle>
            <a:lvl1pPr>
              <a:defRPr sz="3600">
                <a:solidFill>
                  <a:schemeClr val="tx1"/>
                </a:solidFill>
              </a:defRPr>
            </a:lvl1pPr>
          </a:lstStyle>
          <a:p>
            <a:r>
              <a:rPr lang="en-GB" dirty="0"/>
              <a:t>Click to edit Master title style</a:t>
            </a:r>
            <a:endParaRPr lang="en-US" dirty="0"/>
          </a:p>
        </p:txBody>
      </p:sp>
      <p:sp>
        <p:nvSpPr>
          <p:cNvPr id="7" name="Text Placeholder 2">
            <a:extLst>
              <a:ext uri="{FF2B5EF4-FFF2-40B4-BE49-F238E27FC236}">
                <a16:creationId xmlns:a16="http://schemas.microsoft.com/office/drawing/2014/main" id="{99789BC4-5F57-4D40-A8BC-61A7B55C4B80}"/>
              </a:ext>
            </a:extLst>
          </p:cNvPr>
          <p:cNvSpPr>
            <a:spLocks noGrp="1"/>
          </p:cNvSpPr>
          <p:nvPr>
            <p:ph type="body" idx="1"/>
          </p:nvPr>
        </p:nvSpPr>
        <p:spPr>
          <a:xfrm>
            <a:off x="1312049" y="3620024"/>
            <a:ext cx="8337202" cy="1008344"/>
          </a:xfrm>
        </p:spPr>
        <p:txBody>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
        <p:nvSpPr>
          <p:cNvPr id="5" name="Freeform 4">
            <a:extLst>
              <a:ext uri="{FF2B5EF4-FFF2-40B4-BE49-F238E27FC236}">
                <a16:creationId xmlns:a16="http://schemas.microsoft.com/office/drawing/2014/main" id="{9C822EBF-0D2D-EF41-924F-BEB15326AD56}"/>
              </a:ext>
            </a:extLst>
          </p:cNvPr>
          <p:cNvSpPr/>
          <p:nvPr userDrawn="1"/>
        </p:nvSpPr>
        <p:spPr>
          <a:xfrm>
            <a:off x="-212785" y="1023668"/>
            <a:ext cx="11105072" cy="4784785"/>
          </a:xfrm>
          <a:custGeom>
            <a:avLst/>
            <a:gdLst>
              <a:gd name="connsiteX0" fmla="*/ 0 w 10898038"/>
              <a:gd name="connsiteY0" fmla="*/ 0 h 4784785"/>
              <a:gd name="connsiteX1" fmla="*/ 10898038 w 10898038"/>
              <a:gd name="connsiteY1" fmla="*/ 287547 h 4784785"/>
              <a:gd name="connsiteX2" fmla="*/ 10898038 w 10898038"/>
              <a:gd name="connsiteY2" fmla="*/ 4261449 h 4784785"/>
              <a:gd name="connsiteX3" fmla="*/ 11502 w 10898038"/>
              <a:gd name="connsiteY3" fmla="*/ 4784785 h 4784785"/>
              <a:gd name="connsiteX4" fmla="*/ 0 w 10898038"/>
              <a:gd name="connsiteY4" fmla="*/ 0 h 4784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98038" h="4784785">
                <a:moveTo>
                  <a:pt x="0" y="0"/>
                </a:moveTo>
                <a:lnTo>
                  <a:pt x="10898038" y="287547"/>
                </a:lnTo>
                <a:lnTo>
                  <a:pt x="10898038" y="4261449"/>
                </a:lnTo>
                <a:lnTo>
                  <a:pt x="11502" y="4784785"/>
                </a:lnTo>
                <a:lnTo>
                  <a:pt x="0" y="0"/>
                </a:lnTo>
                <a:close/>
              </a:path>
            </a:pathLst>
          </a:custGeom>
          <a:noFill/>
          <a:ln w="203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199373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ection title black">
    <p:bg>
      <p:bgPr>
        <a:solidFill>
          <a:schemeClr val="tx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1B8046D-8C05-4245-95CC-7F1287FA2D46}"/>
              </a:ext>
            </a:extLst>
          </p:cNvPr>
          <p:cNvSpPr>
            <a:spLocks noGrp="1"/>
          </p:cNvSpPr>
          <p:nvPr>
            <p:ph type="title"/>
          </p:nvPr>
        </p:nvSpPr>
        <p:spPr>
          <a:xfrm>
            <a:off x="1312049" y="2142675"/>
            <a:ext cx="8337202" cy="1327824"/>
          </a:xfrm>
        </p:spPr>
        <p:txBody>
          <a:bodyPr anchor="b" anchorCtr="0"/>
          <a:lstStyle>
            <a:lvl1pPr>
              <a:defRPr sz="3600">
                <a:solidFill>
                  <a:schemeClr val="bg1"/>
                </a:solidFill>
              </a:defRPr>
            </a:lvl1pPr>
          </a:lstStyle>
          <a:p>
            <a:r>
              <a:rPr lang="en-GB" dirty="0"/>
              <a:t>Click to edit Master title style</a:t>
            </a:r>
            <a:endParaRPr lang="en-US" dirty="0"/>
          </a:p>
        </p:txBody>
      </p:sp>
      <p:sp>
        <p:nvSpPr>
          <p:cNvPr id="7" name="Text Placeholder 2">
            <a:extLst>
              <a:ext uri="{FF2B5EF4-FFF2-40B4-BE49-F238E27FC236}">
                <a16:creationId xmlns:a16="http://schemas.microsoft.com/office/drawing/2014/main" id="{99789BC4-5F57-4D40-A8BC-61A7B55C4B80}"/>
              </a:ext>
            </a:extLst>
          </p:cNvPr>
          <p:cNvSpPr>
            <a:spLocks noGrp="1"/>
          </p:cNvSpPr>
          <p:nvPr>
            <p:ph type="body" idx="1"/>
          </p:nvPr>
        </p:nvSpPr>
        <p:spPr>
          <a:xfrm>
            <a:off x="1312049" y="3620024"/>
            <a:ext cx="8337202" cy="1008344"/>
          </a:xfrm>
        </p:spPr>
        <p:txBody>
          <a:bodyPr/>
          <a:lstStyle>
            <a:lvl1pPr marL="0" indent="0">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
        <p:nvSpPr>
          <p:cNvPr id="5" name="Freeform 4">
            <a:extLst>
              <a:ext uri="{FF2B5EF4-FFF2-40B4-BE49-F238E27FC236}">
                <a16:creationId xmlns:a16="http://schemas.microsoft.com/office/drawing/2014/main" id="{9C822EBF-0D2D-EF41-924F-BEB15326AD56}"/>
              </a:ext>
            </a:extLst>
          </p:cNvPr>
          <p:cNvSpPr/>
          <p:nvPr userDrawn="1"/>
        </p:nvSpPr>
        <p:spPr>
          <a:xfrm rot="10800000">
            <a:off x="-212785" y="1023668"/>
            <a:ext cx="11105072" cy="4784785"/>
          </a:xfrm>
          <a:custGeom>
            <a:avLst/>
            <a:gdLst>
              <a:gd name="connsiteX0" fmla="*/ 0 w 10898038"/>
              <a:gd name="connsiteY0" fmla="*/ 0 h 4784785"/>
              <a:gd name="connsiteX1" fmla="*/ 10898038 w 10898038"/>
              <a:gd name="connsiteY1" fmla="*/ 287547 h 4784785"/>
              <a:gd name="connsiteX2" fmla="*/ 10898038 w 10898038"/>
              <a:gd name="connsiteY2" fmla="*/ 4261449 h 4784785"/>
              <a:gd name="connsiteX3" fmla="*/ 11502 w 10898038"/>
              <a:gd name="connsiteY3" fmla="*/ 4784785 h 4784785"/>
              <a:gd name="connsiteX4" fmla="*/ 0 w 10898038"/>
              <a:gd name="connsiteY4" fmla="*/ 0 h 4784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98038" h="4784785">
                <a:moveTo>
                  <a:pt x="0" y="0"/>
                </a:moveTo>
                <a:lnTo>
                  <a:pt x="10898038" y="287547"/>
                </a:lnTo>
                <a:lnTo>
                  <a:pt x="10898038" y="4261449"/>
                </a:lnTo>
                <a:lnTo>
                  <a:pt x="11502" y="4784785"/>
                </a:lnTo>
                <a:lnTo>
                  <a:pt x="0" y="0"/>
                </a:lnTo>
                <a:close/>
              </a:path>
            </a:pathLst>
          </a:custGeom>
          <a:noFill/>
          <a:ln w="203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76901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ection title pink">
    <p:bg>
      <p:bgPr>
        <a:solidFill>
          <a:schemeClr val="accent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1B8046D-8C05-4245-95CC-7F1287FA2D46}"/>
              </a:ext>
            </a:extLst>
          </p:cNvPr>
          <p:cNvSpPr>
            <a:spLocks noGrp="1"/>
          </p:cNvSpPr>
          <p:nvPr>
            <p:ph type="title"/>
          </p:nvPr>
        </p:nvSpPr>
        <p:spPr>
          <a:xfrm>
            <a:off x="1312049" y="2142675"/>
            <a:ext cx="8337202" cy="1327824"/>
          </a:xfrm>
        </p:spPr>
        <p:txBody>
          <a:bodyPr anchor="b" anchorCtr="0"/>
          <a:lstStyle>
            <a:lvl1pPr>
              <a:defRPr sz="3600">
                <a:solidFill>
                  <a:schemeClr val="tx2"/>
                </a:solidFill>
              </a:defRPr>
            </a:lvl1pPr>
          </a:lstStyle>
          <a:p>
            <a:r>
              <a:rPr lang="en-GB" dirty="0"/>
              <a:t>Click to edit Master title style</a:t>
            </a:r>
            <a:endParaRPr lang="en-US" dirty="0"/>
          </a:p>
        </p:txBody>
      </p:sp>
      <p:sp>
        <p:nvSpPr>
          <p:cNvPr id="7" name="Text Placeholder 2">
            <a:extLst>
              <a:ext uri="{FF2B5EF4-FFF2-40B4-BE49-F238E27FC236}">
                <a16:creationId xmlns:a16="http://schemas.microsoft.com/office/drawing/2014/main" id="{99789BC4-5F57-4D40-A8BC-61A7B55C4B80}"/>
              </a:ext>
            </a:extLst>
          </p:cNvPr>
          <p:cNvSpPr>
            <a:spLocks noGrp="1"/>
          </p:cNvSpPr>
          <p:nvPr>
            <p:ph type="body" idx="1"/>
          </p:nvPr>
        </p:nvSpPr>
        <p:spPr>
          <a:xfrm>
            <a:off x="1312049" y="3620024"/>
            <a:ext cx="8337202" cy="1008344"/>
          </a:xfrm>
        </p:spPr>
        <p:txBody>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
        <p:nvSpPr>
          <p:cNvPr id="5" name="Freeform 4">
            <a:extLst>
              <a:ext uri="{FF2B5EF4-FFF2-40B4-BE49-F238E27FC236}">
                <a16:creationId xmlns:a16="http://schemas.microsoft.com/office/drawing/2014/main" id="{9C822EBF-0D2D-EF41-924F-BEB15326AD56}"/>
              </a:ext>
            </a:extLst>
          </p:cNvPr>
          <p:cNvSpPr/>
          <p:nvPr userDrawn="1"/>
        </p:nvSpPr>
        <p:spPr>
          <a:xfrm>
            <a:off x="-212785" y="1023668"/>
            <a:ext cx="11105072" cy="4784785"/>
          </a:xfrm>
          <a:custGeom>
            <a:avLst/>
            <a:gdLst>
              <a:gd name="connsiteX0" fmla="*/ 0 w 10898038"/>
              <a:gd name="connsiteY0" fmla="*/ 0 h 4784785"/>
              <a:gd name="connsiteX1" fmla="*/ 10898038 w 10898038"/>
              <a:gd name="connsiteY1" fmla="*/ 287547 h 4784785"/>
              <a:gd name="connsiteX2" fmla="*/ 10898038 w 10898038"/>
              <a:gd name="connsiteY2" fmla="*/ 4261449 h 4784785"/>
              <a:gd name="connsiteX3" fmla="*/ 11502 w 10898038"/>
              <a:gd name="connsiteY3" fmla="*/ 4784785 h 4784785"/>
              <a:gd name="connsiteX4" fmla="*/ 0 w 10898038"/>
              <a:gd name="connsiteY4" fmla="*/ 0 h 4784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98038" h="4784785">
                <a:moveTo>
                  <a:pt x="0" y="0"/>
                </a:moveTo>
                <a:lnTo>
                  <a:pt x="10898038" y="287547"/>
                </a:lnTo>
                <a:lnTo>
                  <a:pt x="10898038" y="4261449"/>
                </a:lnTo>
                <a:lnTo>
                  <a:pt x="11502" y="4784785"/>
                </a:lnTo>
                <a:lnTo>
                  <a:pt x="0" y="0"/>
                </a:lnTo>
                <a:close/>
              </a:path>
            </a:pathLst>
          </a:custGeom>
          <a:noFill/>
          <a:ln w="203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72865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ection title yellow">
    <p:bg>
      <p:bgPr>
        <a:solidFill>
          <a:schemeClr val="accent2"/>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1B8046D-8C05-4245-95CC-7F1287FA2D46}"/>
              </a:ext>
            </a:extLst>
          </p:cNvPr>
          <p:cNvSpPr>
            <a:spLocks noGrp="1"/>
          </p:cNvSpPr>
          <p:nvPr>
            <p:ph type="title"/>
          </p:nvPr>
        </p:nvSpPr>
        <p:spPr>
          <a:xfrm>
            <a:off x="1312049" y="2142675"/>
            <a:ext cx="8337202" cy="1327824"/>
          </a:xfrm>
        </p:spPr>
        <p:txBody>
          <a:bodyPr anchor="b" anchorCtr="0"/>
          <a:lstStyle>
            <a:lvl1pPr>
              <a:defRPr sz="3600">
                <a:solidFill>
                  <a:schemeClr val="tx1"/>
                </a:solidFill>
              </a:defRPr>
            </a:lvl1pPr>
          </a:lstStyle>
          <a:p>
            <a:r>
              <a:rPr lang="en-GB" dirty="0"/>
              <a:t>Click to edit Master title style</a:t>
            </a:r>
            <a:endParaRPr lang="en-US" dirty="0"/>
          </a:p>
        </p:txBody>
      </p:sp>
      <p:sp>
        <p:nvSpPr>
          <p:cNvPr id="7" name="Text Placeholder 2">
            <a:extLst>
              <a:ext uri="{FF2B5EF4-FFF2-40B4-BE49-F238E27FC236}">
                <a16:creationId xmlns:a16="http://schemas.microsoft.com/office/drawing/2014/main" id="{99789BC4-5F57-4D40-A8BC-61A7B55C4B80}"/>
              </a:ext>
            </a:extLst>
          </p:cNvPr>
          <p:cNvSpPr>
            <a:spLocks noGrp="1"/>
          </p:cNvSpPr>
          <p:nvPr>
            <p:ph type="body" idx="1"/>
          </p:nvPr>
        </p:nvSpPr>
        <p:spPr>
          <a:xfrm>
            <a:off x="1312049" y="3620024"/>
            <a:ext cx="8337202" cy="1008344"/>
          </a:xfrm>
        </p:spPr>
        <p:txBody>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
        <p:nvSpPr>
          <p:cNvPr id="5" name="Freeform 4">
            <a:extLst>
              <a:ext uri="{FF2B5EF4-FFF2-40B4-BE49-F238E27FC236}">
                <a16:creationId xmlns:a16="http://schemas.microsoft.com/office/drawing/2014/main" id="{9C822EBF-0D2D-EF41-924F-BEB15326AD56}"/>
              </a:ext>
            </a:extLst>
          </p:cNvPr>
          <p:cNvSpPr/>
          <p:nvPr userDrawn="1"/>
        </p:nvSpPr>
        <p:spPr>
          <a:xfrm rot="10800000">
            <a:off x="-212785" y="1023668"/>
            <a:ext cx="11105072" cy="4784785"/>
          </a:xfrm>
          <a:custGeom>
            <a:avLst/>
            <a:gdLst>
              <a:gd name="connsiteX0" fmla="*/ 0 w 10898038"/>
              <a:gd name="connsiteY0" fmla="*/ 0 h 4784785"/>
              <a:gd name="connsiteX1" fmla="*/ 10898038 w 10898038"/>
              <a:gd name="connsiteY1" fmla="*/ 287547 h 4784785"/>
              <a:gd name="connsiteX2" fmla="*/ 10898038 w 10898038"/>
              <a:gd name="connsiteY2" fmla="*/ 4261449 h 4784785"/>
              <a:gd name="connsiteX3" fmla="*/ 11502 w 10898038"/>
              <a:gd name="connsiteY3" fmla="*/ 4784785 h 4784785"/>
              <a:gd name="connsiteX4" fmla="*/ 0 w 10898038"/>
              <a:gd name="connsiteY4" fmla="*/ 0 h 4784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98038" h="4784785">
                <a:moveTo>
                  <a:pt x="0" y="0"/>
                </a:moveTo>
                <a:lnTo>
                  <a:pt x="10898038" y="287547"/>
                </a:lnTo>
                <a:lnTo>
                  <a:pt x="10898038" y="4261449"/>
                </a:lnTo>
                <a:lnTo>
                  <a:pt x="11502" y="4784785"/>
                </a:lnTo>
                <a:lnTo>
                  <a:pt x="0" y="0"/>
                </a:lnTo>
                <a:close/>
              </a:path>
            </a:pathLst>
          </a:cu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668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4BDC6-E897-0947-9291-49D08E6B9AD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2D363F6-7E76-2C43-8D7E-C3333299983D}"/>
              </a:ext>
            </a:extLst>
          </p:cNvPr>
          <p:cNvSpPr>
            <a:spLocks noGrp="1"/>
          </p:cNvSpPr>
          <p:nvPr>
            <p:ph sz="half" idx="1"/>
          </p:nvPr>
        </p:nvSpPr>
        <p:spPr>
          <a:xfrm>
            <a:off x="307464" y="1515474"/>
            <a:ext cx="5517839" cy="4351338"/>
          </a:xfrm>
        </p:spPr>
        <p:txBody>
          <a:bodyPr/>
          <a:lstStyle>
            <a:lvl1pPr marL="0" indent="0">
              <a:buNone/>
              <a:defRPr sz="2400"/>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GB" dirty="0"/>
              <a:t>Click to edit Master text styles</a:t>
            </a:r>
            <a:endParaRPr lang="en-US" dirty="0"/>
          </a:p>
        </p:txBody>
      </p:sp>
      <p:sp>
        <p:nvSpPr>
          <p:cNvPr id="4" name="Content Placeholder 3">
            <a:extLst>
              <a:ext uri="{FF2B5EF4-FFF2-40B4-BE49-F238E27FC236}">
                <a16:creationId xmlns:a16="http://schemas.microsoft.com/office/drawing/2014/main" id="{B9C61970-9DBB-7E4D-9074-18FDD8809898}"/>
              </a:ext>
            </a:extLst>
          </p:cNvPr>
          <p:cNvSpPr>
            <a:spLocks noGrp="1"/>
          </p:cNvSpPr>
          <p:nvPr>
            <p:ph sz="half" idx="2"/>
          </p:nvPr>
        </p:nvSpPr>
        <p:spPr>
          <a:xfrm>
            <a:off x="6336856" y="1515474"/>
            <a:ext cx="5524766" cy="4351338"/>
          </a:xfrm>
        </p:spPr>
        <p:txBody>
          <a:bodyPr/>
          <a:lstStyle>
            <a:lvl1pPr>
              <a:defRPr sz="2400"/>
            </a:lvl1pPr>
            <a:lvl2pPr>
              <a:defRPr sz="2400"/>
            </a:lvl2pPr>
            <a:lvl3pPr>
              <a:defRPr sz="2400"/>
            </a:lvl3pPr>
            <a:lvl4pPr>
              <a:defRPr sz="2400"/>
            </a:lvl4pPr>
            <a:lvl5pPr>
              <a:defRPr sz="2400"/>
            </a:lvl5pPr>
          </a:lstStyle>
          <a:p>
            <a:pPr lvl="0"/>
            <a:r>
              <a:rPr lang="en-GB" dirty="0"/>
              <a:t>Click to edit Master text styles</a:t>
            </a:r>
            <a:endParaRPr lang="en-US" dirty="0"/>
          </a:p>
        </p:txBody>
      </p:sp>
      <p:sp>
        <p:nvSpPr>
          <p:cNvPr id="6" name="Footer Placeholder 5">
            <a:extLst>
              <a:ext uri="{FF2B5EF4-FFF2-40B4-BE49-F238E27FC236}">
                <a16:creationId xmlns:a16="http://schemas.microsoft.com/office/drawing/2014/main" id="{4F03A8BF-0C96-2B4A-8CDF-40B8105341DE}"/>
              </a:ext>
            </a:extLst>
          </p:cNvPr>
          <p:cNvSpPr>
            <a:spLocks noGrp="1"/>
          </p:cNvSpPr>
          <p:nvPr>
            <p:ph type="ftr" sz="quarter" idx="11"/>
          </p:nvPr>
        </p:nvSpPr>
        <p:spPr>
          <a:xfrm>
            <a:off x="1612557" y="6337478"/>
            <a:ext cx="10249066" cy="365125"/>
          </a:xfrm>
        </p:spPr>
        <p:txBody>
          <a:bodyPr/>
          <a:lstStyle/>
          <a:p>
            <a:r>
              <a:rPr lang="en-US"/>
              <a:t>Presentation title</a:t>
            </a:r>
          </a:p>
        </p:txBody>
      </p:sp>
      <p:sp>
        <p:nvSpPr>
          <p:cNvPr id="7" name="Slide Number Placeholder 6">
            <a:extLst>
              <a:ext uri="{FF2B5EF4-FFF2-40B4-BE49-F238E27FC236}">
                <a16:creationId xmlns:a16="http://schemas.microsoft.com/office/drawing/2014/main" id="{C818F3D9-0680-A542-AA9F-2E22AFE21148}"/>
              </a:ext>
            </a:extLst>
          </p:cNvPr>
          <p:cNvSpPr>
            <a:spLocks noGrp="1"/>
          </p:cNvSpPr>
          <p:nvPr>
            <p:ph type="sldNum" sz="quarter" idx="12"/>
          </p:nvPr>
        </p:nvSpPr>
        <p:spPr>
          <a:xfrm>
            <a:off x="307464" y="6337478"/>
            <a:ext cx="996174" cy="365125"/>
          </a:xfrm>
        </p:spPr>
        <p:txBody>
          <a:bodyPr/>
          <a:lstStyle/>
          <a:p>
            <a:fld id="{54B0D799-F271-1F46-8ADD-35BD1D4355DE}" type="slidenum">
              <a:rPr lang="en-US" smtClean="0"/>
              <a:t>‹#›</a:t>
            </a:fld>
            <a:endParaRPr lang="en-US"/>
          </a:p>
        </p:txBody>
      </p:sp>
      <p:pic>
        <p:nvPicPr>
          <p:cNvPr id="8" name="Picture 7">
            <a:extLst>
              <a:ext uri="{FF2B5EF4-FFF2-40B4-BE49-F238E27FC236}">
                <a16:creationId xmlns:a16="http://schemas.microsoft.com/office/drawing/2014/main" id="{B1F0726E-5FFA-9442-9AEF-1B0BC896EC3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7903" y="6259392"/>
            <a:ext cx="1252884" cy="521295"/>
          </a:xfrm>
          <a:prstGeom prst="rect">
            <a:avLst/>
          </a:prstGeom>
        </p:spPr>
      </p:pic>
    </p:spTree>
    <p:extLst>
      <p:ext uri="{BB962C8B-B14F-4D97-AF65-F5344CB8AC3E}">
        <p14:creationId xmlns:p14="http://schemas.microsoft.com/office/powerpoint/2010/main" val="27523692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3B575-7893-7448-86AE-8DD803D662BA}"/>
              </a:ext>
            </a:extLst>
          </p:cNvPr>
          <p:cNvSpPr>
            <a:spLocks noGrp="1"/>
          </p:cNvSpPr>
          <p:nvPr>
            <p:ph type="title"/>
          </p:nvPr>
        </p:nvSpPr>
        <p:spPr>
          <a:xfrm>
            <a:off x="307464" y="355600"/>
            <a:ext cx="11554158" cy="823913"/>
          </a:xfrm>
        </p:spPr>
        <p:txBody>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83A5CF49-FEA9-1045-AD14-AA5A5820DED8}"/>
              </a:ext>
            </a:extLst>
          </p:cNvPr>
          <p:cNvSpPr>
            <a:spLocks noGrp="1"/>
          </p:cNvSpPr>
          <p:nvPr>
            <p:ph type="body" idx="1"/>
          </p:nvPr>
        </p:nvSpPr>
        <p:spPr>
          <a:xfrm>
            <a:off x="307464" y="1316038"/>
            <a:ext cx="5543417" cy="576022"/>
          </a:xfrm>
        </p:spPr>
        <p:txBody>
          <a:bodyPr anchor="t" anchorCtr="0"/>
          <a:lstStyle>
            <a:lvl1pPr marL="0" indent="0">
              <a:buNone/>
              <a:defRPr sz="2400" b="1">
                <a:latin typeface="Inter" panose="020B0502030000000004" pitchFamily="34" charset="0"/>
                <a:ea typeface="Inter" panose="020B05020300000000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3F1F8B8E-9322-6E41-A772-27906F74289E}"/>
              </a:ext>
            </a:extLst>
          </p:cNvPr>
          <p:cNvSpPr>
            <a:spLocks noGrp="1"/>
          </p:cNvSpPr>
          <p:nvPr>
            <p:ph sz="half" idx="2"/>
          </p:nvPr>
        </p:nvSpPr>
        <p:spPr>
          <a:xfrm>
            <a:off x="307464" y="1940343"/>
            <a:ext cx="5543417" cy="3684588"/>
          </a:xfrm>
        </p:spPr>
        <p:txBody>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dirty="0"/>
              <a:t>Click to edit Master text styles</a:t>
            </a:r>
          </a:p>
        </p:txBody>
      </p:sp>
      <p:sp>
        <p:nvSpPr>
          <p:cNvPr id="5" name="Text Placeholder 4">
            <a:extLst>
              <a:ext uri="{FF2B5EF4-FFF2-40B4-BE49-F238E27FC236}">
                <a16:creationId xmlns:a16="http://schemas.microsoft.com/office/drawing/2014/main" id="{6CB618AD-6B79-9B43-B08B-346DAFE4B4ED}"/>
              </a:ext>
            </a:extLst>
          </p:cNvPr>
          <p:cNvSpPr>
            <a:spLocks noGrp="1"/>
          </p:cNvSpPr>
          <p:nvPr>
            <p:ph type="body" sz="quarter" idx="3"/>
          </p:nvPr>
        </p:nvSpPr>
        <p:spPr>
          <a:xfrm>
            <a:off x="6336856" y="1316038"/>
            <a:ext cx="5524766" cy="576022"/>
          </a:xfrm>
        </p:spPr>
        <p:txBody>
          <a:bodyPr anchor="t" anchorCtr="0"/>
          <a:lstStyle>
            <a:lvl1pPr marL="0" indent="0">
              <a:buNone/>
              <a:defRPr sz="2400" b="1">
                <a:latin typeface="Inter" panose="020B0502030000000004" pitchFamily="34" charset="0"/>
                <a:ea typeface="Inter" panose="020B05020300000000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2BC25E15-7367-B44C-A1B7-D217B86E4EFD}"/>
              </a:ext>
            </a:extLst>
          </p:cNvPr>
          <p:cNvSpPr>
            <a:spLocks noGrp="1"/>
          </p:cNvSpPr>
          <p:nvPr>
            <p:ph sz="quarter" idx="4"/>
          </p:nvPr>
        </p:nvSpPr>
        <p:spPr>
          <a:xfrm>
            <a:off x="6336856" y="1940343"/>
            <a:ext cx="5524766" cy="3684588"/>
          </a:xfrm>
        </p:spPr>
        <p:txBody>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dirty="0"/>
              <a:t>Click to edit Master text styles</a:t>
            </a:r>
          </a:p>
        </p:txBody>
      </p:sp>
      <p:sp>
        <p:nvSpPr>
          <p:cNvPr id="8" name="Footer Placeholder 7">
            <a:extLst>
              <a:ext uri="{FF2B5EF4-FFF2-40B4-BE49-F238E27FC236}">
                <a16:creationId xmlns:a16="http://schemas.microsoft.com/office/drawing/2014/main" id="{9D2C2E67-EEAF-2D4C-871C-671D6CCD1B2E}"/>
              </a:ext>
            </a:extLst>
          </p:cNvPr>
          <p:cNvSpPr>
            <a:spLocks noGrp="1"/>
          </p:cNvSpPr>
          <p:nvPr>
            <p:ph type="ftr" sz="quarter" idx="11"/>
          </p:nvPr>
        </p:nvSpPr>
        <p:spPr/>
        <p:txBody>
          <a:bodyPr/>
          <a:lstStyle/>
          <a:p>
            <a:r>
              <a:rPr lang="en-US"/>
              <a:t>Presentation title</a:t>
            </a:r>
          </a:p>
        </p:txBody>
      </p:sp>
      <p:sp>
        <p:nvSpPr>
          <p:cNvPr id="9" name="Slide Number Placeholder 8">
            <a:extLst>
              <a:ext uri="{FF2B5EF4-FFF2-40B4-BE49-F238E27FC236}">
                <a16:creationId xmlns:a16="http://schemas.microsoft.com/office/drawing/2014/main" id="{B0837A76-0C78-2A4C-BB63-BE7F5B75EF3E}"/>
              </a:ext>
            </a:extLst>
          </p:cNvPr>
          <p:cNvSpPr>
            <a:spLocks noGrp="1"/>
          </p:cNvSpPr>
          <p:nvPr>
            <p:ph type="sldNum" sz="quarter" idx="12"/>
          </p:nvPr>
        </p:nvSpPr>
        <p:spPr/>
        <p:txBody>
          <a:bodyPr/>
          <a:lstStyle/>
          <a:p>
            <a:fld id="{54B0D799-F271-1F46-8ADD-35BD1D4355DE}" type="slidenum">
              <a:rPr lang="en-US" smtClean="0"/>
              <a:t>‹#›</a:t>
            </a:fld>
            <a:endParaRPr lang="en-US"/>
          </a:p>
        </p:txBody>
      </p:sp>
      <p:pic>
        <p:nvPicPr>
          <p:cNvPr id="10" name="Picture 9">
            <a:extLst>
              <a:ext uri="{FF2B5EF4-FFF2-40B4-BE49-F238E27FC236}">
                <a16:creationId xmlns:a16="http://schemas.microsoft.com/office/drawing/2014/main" id="{4FEEBF69-FAE9-1D42-AFEC-444D055B58C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7903" y="6259392"/>
            <a:ext cx="1252884" cy="521295"/>
          </a:xfrm>
          <a:prstGeom prst="rect">
            <a:avLst/>
          </a:prstGeom>
        </p:spPr>
      </p:pic>
    </p:spTree>
    <p:extLst>
      <p:ext uri="{BB962C8B-B14F-4D97-AF65-F5344CB8AC3E}">
        <p14:creationId xmlns:p14="http://schemas.microsoft.com/office/powerpoint/2010/main" val="2902645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779B3B-2846-458E-8025-C721B83758EF}" type="datetimeFigureOut">
              <a:rPr lang="en-GB" smtClean="0"/>
              <a:t>22/11/2022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4ECCA8-C7C2-410D-9DEB-728EDE7CEDD6}" type="slidenum">
              <a:rPr lang="en-GB" smtClean="0"/>
              <a:t>‹#›</a:t>
            </a:fld>
            <a:endParaRPr lang="en-GB"/>
          </a:p>
        </p:txBody>
      </p:sp>
    </p:spTree>
    <p:extLst>
      <p:ext uri="{BB962C8B-B14F-4D97-AF65-F5344CB8AC3E}">
        <p14:creationId xmlns:p14="http://schemas.microsoft.com/office/powerpoint/2010/main" val="33411407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35648F7-60C8-9A41-ADCB-41D6A8D2F99E}"/>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DA81CD44-6ED1-EE41-9AF5-709E0F712937}"/>
              </a:ext>
            </a:extLst>
          </p:cNvPr>
          <p:cNvSpPr>
            <a:spLocks noGrp="1"/>
          </p:cNvSpPr>
          <p:nvPr>
            <p:ph type="sldNum" sz="quarter" idx="12"/>
          </p:nvPr>
        </p:nvSpPr>
        <p:spPr/>
        <p:txBody>
          <a:bodyPr/>
          <a:lstStyle/>
          <a:p>
            <a:fld id="{54B0D799-F271-1F46-8ADD-35BD1D4355DE}" type="slidenum">
              <a:rPr lang="en-US" smtClean="0"/>
              <a:t>‹#›</a:t>
            </a:fld>
            <a:endParaRPr lang="en-US"/>
          </a:p>
        </p:txBody>
      </p:sp>
      <p:pic>
        <p:nvPicPr>
          <p:cNvPr id="5" name="Picture 4">
            <a:extLst>
              <a:ext uri="{FF2B5EF4-FFF2-40B4-BE49-F238E27FC236}">
                <a16:creationId xmlns:a16="http://schemas.microsoft.com/office/drawing/2014/main" id="{1DD0D98A-56F3-6747-B0CF-B42491DFF6D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7903" y="6259392"/>
            <a:ext cx="1252884" cy="521295"/>
          </a:xfrm>
          <a:prstGeom prst="rect">
            <a:avLst/>
          </a:prstGeom>
        </p:spPr>
      </p:pic>
    </p:spTree>
    <p:extLst>
      <p:ext uri="{BB962C8B-B14F-4D97-AF65-F5344CB8AC3E}">
        <p14:creationId xmlns:p14="http://schemas.microsoft.com/office/powerpoint/2010/main" val="38685451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4587B-DA41-4A49-8FCA-6170A64357C3}"/>
              </a:ext>
            </a:extLst>
          </p:cNvPr>
          <p:cNvSpPr>
            <a:spLocks noGrp="1"/>
          </p:cNvSpPr>
          <p:nvPr>
            <p:ph type="title"/>
          </p:nvPr>
        </p:nvSpPr>
        <p:spPr>
          <a:xfrm>
            <a:off x="307464" y="322917"/>
            <a:ext cx="3932237" cy="1275845"/>
          </a:xfrm>
        </p:spPr>
        <p:txBody>
          <a:bodyPr anchor="t" anchorCtr="0"/>
          <a:lstStyle>
            <a:lvl1pPr>
              <a:defRPr sz="3200"/>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8D245059-0479-714B-81C4-FD6E8B9F29F5}"/>
              </a:ext>
            </a:extLst>
          </p:cNvPr>
          <p:cNvSpPr>
            <a:spLocks noGrp="1"/>
          </p:cNvSpPr>
          <p:nvPr>
            <p:ph idx="1"/>
          </p:nvPr>
        </p:nvSpPr>
        <p:spPr>
          <a:xfrm>
            <a:off x="4857072" y="322917"/>
            <a:ext cx="7004549" cy="5411788"/>
          </a:xfrm>
        </p:spPr>
        <p:txBody>
          <a:bodyPr/>
          <a:lstStyle>
            <a:lvl1pPr marL="0" indent="0">
              <a:buNone/>
              <a:defRPr sz="2400"/>
            </a:lvl1pPr>
            <a:lvl2pPr marL="457200" indent="0">
              <a:buNone/>
              <a:defRPr sz="2400"/>
            </a:lvl2pPr>
            <a:lvl3pPr marL="914400" indent="0">
              <a:buNone/>
              <a:defRPr sz="2400"/>
            </a:lvl3pPr>
            <a:lvl4pPr marL="1371600" indent="0">
              <a:buNone/>
              <a:defRPr sz="2400"/>
            </a:lvl4pPr>
            <a:lvl5pPr marL="1828800" indent="0">
              <a:buNone/>
              <a:defRPr sz="2400"/>
            </a:lvl5pPr>
            <a:lvl6pPr>
              <a:defRPr sz="2000"/>
            </a:lvl6pPr>
            <a:lvl7pPr>
              <a:defRPr sz="2000"/>
            </a:lvl7pPr>
            <a:lvl8pPr>
              <a:defRPr sz="2000"/>
            </a:lvl8pPr>
            <a:lvl9pPr>
              <a:defRPr sz="2000"/>
            </a:lvl9pPr>
          </a:lstStyle>
          <a:p>
            <a:pPr lvl="0"/>
            <a:r>
              <a:rPr lang="en-GB" dirty="0"/>
              <a:t>Click to edit Master text styles</a:t>
            </a:r>
          </a:p>
        </p:txBody>
      </p:sp>
      <p:sp>
        <p:nvSpPr>
          <p:cNvPr id="4" name="Text Placeholder 3">
            <a:extLst>
              <a:ext uri="{FF2B5EF4-FFF2-40B4-BE49-F238E27FC236}">
                <a16:creationId xmlns:a16="http://schemas.microsoft.com/office/drawing/2014/main" id="{1E7A4DD5-8EC0-9F4B-A7CB-6C5A984F5D14}"/>
              </a:ext>
            </a:extLst>
          </p:cNvPr>
          <p:cNvSpPr>
            <a:spLocks noGrp="1"/>
          </p:cNvSpPr>
          <p:nvPr>
            <p:ph type="body" sz="half" idx="2"/>
          </p:nvPr>
        </p:nvSpPr>
        <p:spPr>
          <a:xfrm>
            <a:off x="307464" y="1676848"/>
            <a:ext cx="3932237" cy="405785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6" name="Footer Placeholder 5">
            <a:extLst>
              <a:ext uri="{FF2B5EF4-FFF2-40B4-BE49-F238E27FC236}">
                <a16:creationId xmlns:a16="http://schemas.microsoft.com/office/drawing/2014/main" id="{8C747111-A371-EC42-A14F-F3483EFA6DCB}"/>
              </a:ext>
            </a:extLst>
          </p:cNvPr>
          <p:cNvSpPr>
            <a:spLocks noGrp="1"/>
          </p:cNvSpPr>
          <p:nvPr>
            <p:ph type="ftr" sz="quarter" idx="11"/>
          </p:nvPr>
        </p:nvSpPr>
        <p:spPr/>
        <p:txBody>
          <a:bodyPr/>
          <a:lstStyle/>
          <a:p>
            <a:r>
              <a:rPr lang="en-US"/>
              <a:t>Presentation title</a:t>
            </a:r>
          </a:p>
        </p:txBody>
      </p:sp>
      <p:sp>
        <p:nvSpPr>
          <p:cNvPr id="7" name="Slide Number Placeholder 6">
            <a:extLst>
              <a:ext uri="{FF2B5EF4-FFF2-40B4-BE49-F238E27FC236}">
                <a16:creationId xmlns:a16="http://schemas.microsoft.com/office/drawing/2014/main" id="{1952A425-D019-EA45-9913-714447D5328F}"/>
              </a:ext>
            </a:extLst>
          </p:cNvPr>
          <p:cNvSpPr>
            <a:spLocks noGrp="1"/>
          </p:cNvSpPr>
          <p:nvPr>
            <p:ph type="sldNum" sz="quarter" idx="12"/>
          </p:nvPr>
        </p:nvSpPr>
        <p:spPr/>
        <p:txBody>
          <a:bodyPr/>
          <a:lstStyle/>
          <a:p>
            <a:fld id="{54B0D799-F271-1F46-8ADD-35BD1D4355DE}" type="slidenum">
              <a:rPr lang="en-US" smtClean="0"/>
              <a:t>‹#›</a:t>
            </a:fld>
            <a:endParaRPr lang="en-US"/>
          </a:p>
        </p:txBody>
      </p:sp>
      <p:pic>
        <p:nvPicPr>
          <p:cNvPr id="8" name="Picture 7">
            <a:extLst>
              <a:ext uri="{FF2B5EF4-FFF2-40B4-BE49-F238E27FC236}">
                <a16:creationId xmlns:a16="http://schemas.microsoft.com/office/drawing/2014/main" id="{4D538D4C-EE5D-2646-9311-7C08B2C67425}"/>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7903" y="6259392"/>
            <a:ext cx="1252884" cy="521295"/>
          </a:xfrm>
          <a:prstGeom prst="rect">
            <a:avLst/>
          </a:prstGeom>
        </p:spPr>
      </p:pic>
    </p:spTree>
    <p:extLst>
      <p:ext uri="{BB962C8B-B14F-4D97-AF65-F5344CB8AC3E}">
        <p14:creationId xmlns:p14="http://schemas.microsoft.com/office/powerpoint/2010/main" val="2325985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9271C-2ACA-3D47-A2BD-6D2EA2713573}"/>
              </a:ext>
            </a:extLst>
          </p:cNvPr>
          <p:cNvSpPr>
            <a:spLocks noGrp="1"/>
          </p:cNvSpPr>
          <p:nvPr>
            <p:ph type="title"/>
          </p:nvPr>
        </p:nvSpPr>
        <p:spPr>
          <a:xfrm>
            <a:off x="307464" y="342100"/>
            <a:ext cx="3932237" cy="1302670"/>
          </a:xfrm>
        </p:spPr>
        <p:txBody>
          <a:bodyPr anchor="t" anchorCtr="0"/>
          <a:lstStyle>
            <a:lvl1pPr>
              <a:defRPr sz="3200"/>
            </a:lvl1pPr>
          </a:lstStyle>
          <a:p>
            <a:r>
              <a:rPr lang="en-GB" dirty="0"/>
              <a:t>Click to edit Master title style</a:t>
            </a:r>
            <a:endParaRPr lang="en-US" dirty="0"/>
          </a:p>
        </p:txBody>
      </p:sp>
      <p:sp>
        <p:nvSpPr>
          <p:cNvPr id="3" name="Picture Placeholder 2">
            <a:extLst>
              <a:ext uri="{FF2B5EF4-FFF2-40B4-BE49-F238E27FC236}">
                <a16:creationId xmlns:a16="http://schemas.microsoft.com/office/drawing/2014/main" id="{485E0A94-9B41-5F4D-BC78-7B9194A271FF}"/>
              </a:ext>
            </a:extLst>
          </p:cNvPr>
          <p:cNvSpPr>
            <a:spLocks noGrp="1"/>
          </p:cNvSpPr>
          <p:nvPr>
            <p:ph type="pic" idx="1"/>
          </p:nvPr>
        </p:nvSpPr>
        <p:spPr>
          <a:xfrm>
            <a:off x="4697212" y="342100"/>
            <a:ext cx="7164409" cy="54117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endParaRPr lang="en-US" dirty="0"/>
          </a:p>
        </p:txBody>
      </p:sp>
      <p:sp>
        <p:nvSpPr>
          <p:cNvPr id="4" name="Text Placeholder 3">
            <a:extLst>
              <a:ext uri="{FF2B5EF4-FFF2-40B4-BE49-F238E27FC236}">
                <a16:creationId xmlns:a16="http://schemas.microsoft.com/office/drawing/2014/main" id="{66A8783C-26FD-5B4D-8659-4BB71C0A3084}"/>
              </a:ext>
            </a:extLst>
          </p:cNvPr>
          <p:cNvSpPr>
            <a:spLocks noGrp="1"/>
          </p:cNvSpPr>
          <p:nvPr>
            <p:ph type="body" sz="half" idx="2"/>
          </p:nvPr>
        </p:nvSpPr>
        <p:spPr>
          <a:xfrm>
            <a:off x="307464" y="1722856"/>
            <a:ext cx="3932237" cy="403103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6" name="Footer Placeholder 5">
            <a:extLst>
              <a:ext uri="{FF2B5EF4-FFF2-40B4-BE49-F238E27FC236}">
                <a16:creationId xmlns:a16="http://schemas.microsoft.com/office/drawing/2014/main" id="{9BBC5711-15DB-8D4C-8DCB-02CAEE5B8AA9}"/>
              </a:ext>
            </a:extLst>
          </p:cNvPr>
          <p:cNvSpPr>
            <a:spLocks noGrp="1"/>
          </p:cNvSpPr>
          <p:nvPr>
            <p:ph type="ftr" sz="quarter" idx="11"/>
          </p:nvPr>
        </p:nvSpPr>
        <p:spPr/>
        <p:txBody>
          <a:bodyPr/>
          <a:lstStyle/>
          <a:p>
            <a:r>
              <a:rPr lang="en-US"/>
              <a:t>Presentation title</a:t>
            </a:r>
          </a:p>
        </p:txBody>
      </p:sp>
      <p:sp>
        <p:nvSpPr>
          <p:cNvPr id="7" name="Slide Number Placeholder 6">
            <a:extLst>
              <a:ext uri="{FF2B5EF4-FFF2-40B4-BE49-F238E27FC236}">
                <a16:creationId xmlns:a16="http://schemas.microsoft.com/office/drawing/2014/main" id="{52A811DD-7457-964A-B840-C81856D9D7B2}"/>
              </a:ext>
            </a:extLst>
          </p:cNvPr>
          <p:cNvSpPr>
            <a:spLocks noGrp="1"/>
          </p:cNvSpPr>
          <p:nvPr>
            <p:ph type="sldNum" sz="quarter" idx="12"/>
          </p:nvPr>
        </p:nvSpPr>
        <p:spPr/>
        <p:txBody>
          <a:bodyPr/>
          <a:lstStyle/>
          <a:p>
            <a:fld id="{54B0D799-F271-1F46-8ADD-35BD1D4355DE}" type="slidenum">
              <a:rPr lang="en-US" smtClean="0"/>
              <a:t>‹#›</a:t>
            </a:fld>
            <a:endParaRPr lang="en-US"/>
          </a:p>
        </p:txBody>
      </p:sp>
      <p:pic>
        <p:nvPicPr>
          <p:cNvPr id="8" name="Picture 7">
            <a:extLst>
              <a:ext uri="{FF2B5EF4-FFF2-40B4-BE49-F238E27FC236}">
                <a16:creationId xmlns:a16="http://schemas.microsoft.com/office/drawing/2014/main" id="{50CD8D1F-542E-C642-94F0-A2E06D44BD9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7903" y="6259392"/>
            <a:ext cx="1252884" cy="521295"/>
          </a:xfrm>
          <a:prstGeom prst="rect">
            <a:avLst/>
          </a:prstGeom>
        </p:spPr>
      </p:pic>
    </p:spTree>
    <p:extLst>
      <p:ext uri="{BB962C8B-B14F-4D97-AF65-F5344CB8AC3E}">
        <p14:creationId xmlns:p14="http://schemas.microsoft.com/office/powerpoint/2010/main" val="9228312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Endframe">
    <p:bg>
      <p:bgPr>
        <a:solidFill>
          <a:schemeClr val="tx2"/>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1B8046D-8C05-4245-95CC-7F1287FA2D46}"/>
              </a:ext>
            </a:extLst>
          </p:cNvPr>
          <p:cNvSpPr>
            <a:spLocks noGrp="1"/>
          </p:cNvSpPr>
          <p:nvPr>
            <p:ph type="title"/>
          </p:nvPr>
        </p:nvSpPr>
        <p:spPr>
          <a:xfrm>
            <a:off x="983668" y="2242978"/>
            <a:ext cx="9425540" cy="1682251"/>
          </a:xfrm>
        </p:spPr>
        <p:txBody>
          <a:bodyPr anchor="b" anchorCtr="0"/>
          <a:lstStyle>
            <a:lvl1pPr algn="l">
              <a:defRPr sz="4800">
                <a:solidFill>
                  <a:schemeClr val="bg1"/>
                </a:solidFill>
              </a:defRPr>
            </a:lvl1pPr>
          </a:lstStyle>
          <a:p>
            <a:r>
              <a:rPr lang="en-GB" dirty="0"/>
              <a:t>Click to edit Master title style</a:t>
            </a:r>
            <a:endParaRPr lang="en-US" dirty="0"/>
          </a:p>
        </p:txBody>
      </p:sp>
      <p:pic>
        <p:nvPicPr>
          <p:cNvPr id="3" name="Picture 2" descr="Logo, Young Person's Guarantee">
            <a:extLst>
              <a:ext uri="{FF2B5EF4-FFF2-40B4-BE49-F238E27FC236}">
                <a16:creationId xmlns:a16="http://schemas.microsoft.com/office/drawing/2014/main" id="{3B4C7CC8-E216-2C4D-AB5A-B9616CE0D0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3668" y="4842292"/>
            <a:ext cx="1390689" cy="972991"/>
          </a:xfrm>
          <a:prstGeom prst="rect">
            <a:avLst/>
          </a:prstGeom>
        </p:spPr>
      </p:pic>
    </p:spTree>
    <p:extLst>
      <p:ext uri="{BB962C8B-B14F-4D97-AF65-F5344CB8AC3E}">
        <p14:creationId xmlns:p14="http://schemas.microsoft.com/office/powerpoint/2010/main" val="16648574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14F67E-A8D5-4597-A721-87B3BE66757C}" type="datetimeFigureOut">
              <a:rPr lang="en-GB" smtClean="0"/>
              <a:t>22/11/2022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6B25E3-E451-4F64-8C84-690076EB15E7}" type="slidenum">
              <a:rPr lang="en-GB" smtClean="0"/>
              <a:t>‹#›</a:t>
            </a:fld>
            <a:endParaRPr lang="en-GB"/>
          </a:p>
        </p:txBody>
      </p:sp>
    </p:spTree>
    <p:extLst>
      <p:ext uri="{BB962C8B-B14F-4D97-AF65-F5344CB8AC3E}">
        <p14:creationId xmlns:p14="http://schemas.microsoft.com/office/powerpoint/2010/main" val="20048095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14F67E-A8D5-4597-A721-87B3BE66757C}" type="datetimeFigureOut">
              <a:rPr lang="en-GB" smtClean="0"/>
              <a:t>22/11/2022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6B25E3-E451-4F64-8C84-690076EB15E7}" type="slidenum">
              <a:rPr lang="en-GB" smtClean="0"/>
              <a:t>‹#›</a:t>
            </a:fld>
            <a:endParaRPr lang="en-GB"/>
          </a:p>
        </p:txBody>
      </p:sp>
    </p:spTree>
    <p:extLst>
      <p:ext uri="{BB962C8B-B14F-4D97-AF65-F5344CB8AC3E}">
        <p14:creationId xmlns:p14="http://schemas.microsoft.com/office/powerpoint/2010/main" val="41840669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814F67E-A8D5-4597-A721-87B3BE66757C}" type="datetimeFigureOut">
              <a:rPr lang="en-GB" smtClean="0"/>
              <a:t>22/11/2022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6B25E3-E451-4F64-8C84-690076EB15E7}" type="slidenum">
              <a:rPr lang="en-GB" smtClean="0"/>
              <a:t>‹#›</a:t>
            </a:fld>
            <a:endParaRPr lang="en-GB"/>
          </a:p>
        </p:txBody>
      </p:sp>
    </p:spTree>
    <p:extLst>
      <p:ext uri="{BB962C8B-B14F-4D97-AF65-F5344CB8AC3E}">
        <p14:creationId xmlns:p14="http://schemas.microsoft.com/office/powerpoint/2010/main" val="21249586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814F67E-A8D5-4597-A721-87B3BE66757C}" type="datetimeFigureOut">
              <a:rPr lang="en-GB" smtClean="0"/>
              <a:t>22/11/2022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16B25E3-E451-4F64-8C84-690076EB15E7}" type="slidenum">
              <a:rPr lang="en-GB" smtClean="0"/>
              <a:t>‹#›</a:t>
            </a:fld>
            <a:endParaRPr lang="en-GB"/>
          </a:p>
        </p:txBody>
      </p:sp>
    </p:spTree>
    <p:extLst>
      <p:ext uri="{BB962C8B-B14F-4D97-AF65-F5344CB8AC3E}">
        <p14:creationId xmlns:p14="http://schemas.microsoft.com/office/powerpoint/2010/main" val="40370212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814F67E-A8D5-4597-A721-87B3BE66757C}" type="datetimeFigureOut">
              <a:rPr lang="en-GB" smtClean="0"/>
              <a:t>22/11/2022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16B25E3-E451-4F64-8C84-690076EB15E7}" type="slidenum">
              <a:rPr lang="en-GB" smtClean="0"/>
              <a:t>‹#›</a:t>
            </a:fld>
            <a:endParaRPr lang="en-GB"/>
          </a:p>
        </p:txBody>
      </p:sp>
    </p:spTree>
    <p:extLst>
      <p:ext uri="{BB962C8B-B14F-4D97-AF65-F5344CB8AC3E}">
        <p14:creationId xmlns:p14="http://schemas.microsoft.com/office/powerpoint/2010/main" val="25586174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14F67E-A8D5-4597-A721-87B3BE66757C}" type="datetimeFigureOut">
              <a:rPr lang="en-GB" smtClean="0"/>
              <a:t>22/11/2022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16B25E3-E451-4F64-8C84-690076EB15E7}" type="slidenum">
              <a:rPr lang="en-GB" smtClean="0"/>
              <a:t>‹#›</a:t>
            </a:fld>
            <a:endParaRPr lang="en-GB"/>
          </a:p>
        </p:txBody>
      </p:sp>
    </p:spTree>
    <p:extLst>
      <p:ext uri="{BB962C8B-B14F-4D97-AF65-F5344CB8AC3E}">
        <p14:creationId xmlns:p14="http://schemas.microsoft.com/office/powerpoint/2010/main" val="2572649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779B3B-2846-458E-8025-C721B83758EF}" type="datetimeFigureOut">
              <a:rPr lang="en-GB" smtClean="0"/>
              <a:t>22/11/2022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4ECCA8-C7C2-410D-9DEB-728EDE7CEDD6}" type="slidenum">
              <a:rPr lang="en-GB" smtClean="0"/>
              <a:t>‹#›</a:t>
            </a:fld>
            <a:endParaRPr lang="en-GB"/>
          </a:p>
        </p:txBody>
      </p:sp>
    </p:spTree>
    <p:extLst>
      <p:ext uri="{BB962C8B-B14F-4D97-AF65-F5344CB8AC3E}">
        <p14:creationId xmlns:p14="http://schemas.microsoft.com/office/powerpoint/2010/main" val="24352624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14F67E-A8D5-4597-A721-87B3BE66757C}" type="datetimeFigureOut">
              <a:rPr lang="en-GB" smtClean="0"/>
              <a:t>22/11/2022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16B25E3-E451-4F64-8C84-690076EB15E7}" type="slidenum">
              <a:rPr lang="en-GB" smtClean="0"/>
              <a:t>‹#›</a:t>
            </a:fld>
            <a:endParaRPr lang="en-GB"/>
          </a:p>
        </p:txBody>
      </p:sp>
    </p:spTree>
    <p:extLst>
      <p:ext uri="{BB962C8B-B14F-4D97-AF65-F5344CB8AC3E}">
        <p14:creationId xmlns:p14="http://schemas.microsoft.com/office/powerpoint/2010/main" val="20431849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814F67E-A8D5-4597-A721-87B3BE66757C}" type="datetimeFigureOut">
              <a:rPr lang="en-GB" smtClean="0"/>
              <a:t>22/11/2022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16B25E3-E451-4F64-8C84-690076EB15E7}" type="slidenum">
              <a:rPr lang="en-GB" smtClean="0"/>
              <a:t>‹#›</a:t>
            </a:fld>
            <a:endParaRPr lang="en-GB"/>
          </a:p>
        </p:txBody>
      </p:sp>
    </p:spTree>
    <p:extLst>
      <p:ext uri="{BB962C8B-B14F-4D97-AF65-F5344CB8AC3E}">
        <p14:creationId xmlns:p14="http://schemas.microsoft.com/office/powerpoint/2010/main" val="29394372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814F67E-A8D5-4597-A721-87B3BE66757C}" type="datetimeFigureOut">
              <a:rPr lang="en-GB" smtClean="0"/>
              <a:t>22/11/2022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16B25E3-E451-4F64-8C84-690076EB15E7}" type="slidenum">
              <a:rPr lang="en-GB" smtClean="0"/>
              <a:t>‹#›</a:t>
            </a:fld>
            <a:endParaRPr lang="en-GB"/>
          </a:p>
        </p:txBody>
      </p:sp>
    </p:spTree>
    <p:extLst>
      <p:ext uri="{BB962C8B-B14F-4D97-AF65-F5344CB8AC3E}">
        <p14:creationId xmlns:p14="http://schemas.microsoft.com/office/powerpoint/2010/main" val="2008320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814F67E-A8D5-4597-A721-87B3BE66757C}" type="datetimeFigureOut">
              <a:rPr lang="en-GB" smtClean="0"/>
              <a:t>22/11/2022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6B25E3-E451-4F64-8C84-690076EB15E7}" type="slidenum">
              <a:rPr lang="en-GB" smtClean="0"/>
              <a:t>‹#›</a:t>
            </a:fld>
            <a:endParaRPr lang="en-GB"/>
          </a:p>
        </p:txBody>
      </p:sp>
    </p:spTree>
    <p:extLst>
      <p:ext uri="{BB962C8B-B14F-4D97-AF65-F5344CB8AC3E}">
        <p14:creationId xmlns:p14="http://schemas.microsoft.com/office/powerpoint/2010/main" val="1372223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814F67E-A8D5-4597-A721-87B3BE66757C}" type="datetimeFigureOut">
              <a:rPr lang="en-GB" smtClean="0"/>
              <a:t>22/11/2022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6B25E3-E451-4F64-8C84-690076EB15E7}"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1347648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814F67E-A8D5-4597-A721-87B3BE66757C}" type="datetimeFigureOut">
              <a:rPr lang="en-GB" smtClean="0"/>
              <a:t>22/11/2022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6B25E3-E451-4F64-8C84-690076EB15E7}" type="slidenum">
              <a:rPr lang="en-GB" smtClean="0"/>
              <a:t>‹#›</a:t>
            </a:fld>
            <a:endParaRPr lang="en-GB"/>
          </a:p>
        </p:txBody>
      </p:sp>
    </p:spTree>
    <p:extLst>
      <p:ext uri="{BB962C8B-B14F-4D97-AF65-F5344CB8AC3E}">
        <p14:creationId xmlns:p14="http://schemas.microsoft.com/office/powerpoint/2010/main" val="6272564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814F67E-A8D5-4597-A721-87B3BE66757C}" type="datetimeFigureOut">
              <a:rPr lang="en-GB" smtClean="0"/>
              <a:t>22/11/2022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6B25E3-E451-4F64-8C84-690076EB15E7}"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820243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814F67E-A8D5-4597-A721-87B3BE66757C}" type="datetimeFigureOut">
              <a:rPr lang="en-GB" smtClean="0"/>
              <a:t>22/11/2022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6B25E3-E451-4F64-8C84-690076EB15E7}" type="slidenum">
              <a:rPr lang="en-GB" smtClean="0"/>
              <a:t>‹#›</a:t>
            </a:fld>
            <a:endParaRPr lang="en-GB"/>
          </a:p>
        </p:txBody>
      </p:sp>
    </p:spTree>
    <p:extLst>
      <p:ext uri="{BB962C8B-B14F-4D97-AF65-F5344CB8AC3E}">
        <p14:creationId xmlns:p14="http://schemas.microsoft.com/office/powerpoint/2010/main" val="2434247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14F67E-A8D5-4597-A721-87B3BE66757C}" type="datetimeFigureOut">
              <a:rPr lang="en-GB" smtClean="0"/>
              <a:t>22/11/2022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6B25E3-E451-4F64-8C84-690076EB15E7}" type="slidenum">
              <a:rPr lang="en-GB" smtClean="0"/>
              <a:t>‹#›</a:t>
            </a:fld>
            <a:endParaRPr lang="en-GB"/>
          </a:p>
        </p:txBody>
      </p:sp>
    </p:spTree>
    <p:extLst>
      <p:ext uri="{BB962C8B-B14F-4D97-AF65-F5344CB8AC3E}">
        <p14:creationId xmlns:p14="http://schemas.microsoft.com/office/powerpoint/2010/main" val="18600151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14F67E-A8D5-4597-A721-87B3BE66757C}" type="datetimeFigureOut">
              <a:rPr lang="en-GB" smtClean="0"/>
              <a:t>22/11/2022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6B25E3-E451-4F64-8C84-690076EB15E7}" type="slidenum">
              <a:rPr lang="en-GB" smtClean="0"/>
              <a:t>‹#›</a:t>
            </a:fld>
            <a:endParaRPr lang="en-GB"/>
          </a:p>
        </p:txBody>
      </p:sp>
    </p:spTree>
    <p:extLst>
      <p:ext uri="{BB962C8B-B14F-4D97-AF65-F5344CB8AC3E}">
        <p14:creationId xmlns:p14="http://schemas.microsoft.com/office/powerpoint/2010/main" val="2595938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779B3B-2846-458E-8025-C721B83758EF}" type="datetimeFigureOut">
              <a:rPr lang="en-GB" smtClean="0"/>
              <a:t>22/11/2022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4ECCA8-C7C2-410D-9DEB-728EDE7CEDD6}" type="slidenum">
              <a:rPr lang="en-GB" smtClean="0"/>
              <a:t>‹#›</a:t>
            </a:fld>
            <a:endParaRPr lang="en-GB"/>
          </a:p>
        </p:txBody>
      </p:sp>
    </p:spTree>
    <p:extLst>
      <p:ext uri="{BB962C8B-B14F-4D97-AF65-F5344CB8AC3E}">
        <p14:creationId xmlns:p14="http://schemas.microsoft.com/office/powerpoint/2010/main" val="2710202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C779B3B-2846-458E-8025-C721B83758EF}" type="datetimeFigureOut">
              <a:rPr lang="en-GB" smtClean="0"/>
              <a:t>22/11/2022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E4ECCA8-C7C2-410D-9DEB-728EDE7CEDD6}" type="slidenum">
              <a:rPr lang="en-GB" smtClean="0"/>
              <a:t>‹#›</a:t>
            </a:fld>
            <a:endParaRPr lang="en-GB"/>
          </a:p>
        </p:txBody>
      </p:sp>
    </p:spTree>
    <p:extLst>
      <p:ext uri="{BB962C8B-B14F-4D97-AF65-F5344CB8AC3E}">
        <p14:creationId xmlns:p14="http://schemas.microsoft.com/office/powerpoint/2010/main" val="3162029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C779B3B-2846-458E-8025-C721B83758EF}" type="datetimeFigureOut">
              <a:rPr lang="en-GB" smtClean="0"/>
              <a:t>22/11/2022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E4ECCA8-C7C2-410D-9DEB-728EDE7CEDD6}" type="slidenum">
              <a:rPr lang="en-GB" smtClean="0"/>
              <a:t>‹#›</a:t>
            </a:fld>
            <a:endParaRPr lang="en-GB"/>
          </a:p>
        </p:txBody>
      </p:sp>
    </p:spTree>
    <p:extLst>
      <p:ext uri="{BB962C8B-B14F-4D97-AF65-F5344CB8AC3E}">
        <p14:creationId xmlns:p14="http://schemas.microsoft.com/office/powerpoint/2010/main" val="956014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779B3B-2846-458E-8025-C721B83758EF}" type="datetimeFigureOut">
              <a:rPr lang="en-GB" smtClean="0"/>
              <a:t>22/11/2022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E4ECCA8-C7C2-410D-9DEB-728EDE7CEDD6}" type="slidenum">
              <a:rPr lang="en-GB" smtClean="0"/>
              <a:t>‹#›</a:t>
            </a:fld>
            <a:endParaRPr lang="en-GB"/>
          </a:p>
        </p:txBody>
      </p:sp>
    </p:spTree>
    <p:extLst>
      <p:ext uri="{BB962C8B-B14F-4D97-AF65-F5344CB8AC3E}">
        <p14:creationId xmlns:p14="http://schemas.microsoft.com/office/powerpoint/2010/main" val="2564148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C779B3B-2846-458E-8025-C721B83758EF}" type="datetimeFigureOut">
              <a:rPr lang="en-GB" smtClean="0"/>
              <a:t>22/11/2022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4ECCA8-C7C2-410D-9DEB-728EDE7CEDD6}" type="slidenum">
              <a:rPr lang="en-GB" smtClean="0"/>
              <a:t>‹#›</a:t>
            </a:fld>
            <a:endParaRPr lang="en-GB"/>
          </a:p>
        </p:txBody>
      </p:sp>
    </p:spTree>
    <p:extLst>
      <p:ext uri="{BB962C8B-B14F-4D97-AF65-F5344CB8AC3E}">
        <p14:creationId xmlns:p14="http://schemas.microsoft.com/office/powerpoint/2010/main" val="1709329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C779B3B-2846-458E-8025-C721B83758EF}" type="datetimeFigureOut">
              <a:rPr lang="en-GB" smtClean="0"/>
              <a:t>22/11/2022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4ECCA8-C7C2-410D-9DEB-728EDE7CEDD6}" type="slidenum">
              <a:rPr lang="en-GB" smtClean="0"/>
              <a:t>‹#›</a:t>
            </a:fld>
            <a:endParaRPr lang="en-GB"/>
          </a:p>
        </p:txBody>
      </p:sp>
    </p:spTree>
    <p:extLst>
      <p:ext uri="{BB962C8B-B14F-4D97-AF65-F5344CB8AC3E}">
        <p14:creationId xmlns:p14="http://schemas.microsoft.com/office/powerpoint/2010/main" val="4048680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theme" Target="../theme/theme3.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1EB5C9-1307-BA42-ABA2-0BC069CD8E7F}" type="datetimeFigureOut">
              <a:rPr lang="en-US" smtClean="0"/>
              <a:t>11/22/2022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EF2332-01BF-834F-8236-50238282D533}" type="slidenum">
              <a:rPr lang="en-US" smtClean="0"/>
              <a:t>‹#›</a:t>
            </a:fld>
            <a:endParaRPr lang="en-US"/>
          </a:p>
        </p:txBody>
      </p:sp>
      <p:pic>
        <p:nvPicPr>
          <p:cNvPr id="7" name="Picture 6">
            <a:extLst>
              <a:ext uri="{FF2B5EF4-FFF2-40B4-BE49-F238E27FC236}">
                <a16:creationId xmlns:a16="http://schemas.microsoft.com/office/drawing/2014/main" id="{F5966A39-DA4B-1CC9-17C1-BDDA942D145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1701" cy="6858000"/>
          </a:xfrm>
          <a:prstGeom prst="rect">
            <a:avLst/>
          </a:prstGeom>
        </p:spPr>
      </p:pic>
    </p:spTree>
    <p:extLst>
      <p:ext uri="{BB962C8B-B14F-4D97-AF65-F5344CB8AC3E}">
        <p14:creationId xmlns:p14="http://schemas.microsoft.com/office/powerpoint/2010/main" val="342450820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785C17-B12E-8C42-A5FA-D7B4034FC297}"/>
              </a:ext>
            </a:extLst>
          </p:cNvPr>
          <p:cNvSpPr>
            <a:spLocks noGrp="1"/>
          </p:cNvSpPr>
          <p:nvPr>
            <p:ph type="title"/>
          </p:nvPr>
        </p:nvSpPr>
        <p:spPr>
          <a:xfrm>
            <a:off x="307464" y="320675"/>
            <a:ext cx="11554158" cy="846767"/>
          </a:xfrm>
          <a:prstGeom prst="rect">
            <a:avLst/>
          </a:prstGeom>
        </p:spPr>
        <p:txBody>
          <a:bodyPr vert="horz" lIns="0" tIns="0" rIns="0" bIns="0" rtlCol="0" anchor="t">
            <a:no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10572A00-CF85-8746-AD63-DC583BBC39FA}"/>
              </a:ext>
            </a:extLst>
          </p:cNvPr>
          <p:cNvSpPr>
            <a:spLocks noGrp="1"/>
          </p:cNvSpPr>
          <p:nvPr>
            <p:ph type="body" idx="1"/>
          </p:nvPr>
        </p:nvSpPr>
        <p:spPr>
          <a:xfrm>
            <a:off x="307464" y="1213450"/>
            <a:ext cx="11554158" cy="4963514"/>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Footer Placeholder 4">
            <a:extLst>
              <a:ext uri="{FF2B5EF4-FFF2-40B4-BE49-F238E27FC236}">
                <a16:creationId xmlns:a16="http://schemas.microsoft.com/office/drawing/2014/main" id="{73545797-FFFA-634F-9EE6-39A8B2764479}"/>
              </a:ext>
            </a:extLst>
          </p:cNvPr>
          <p:cNvSpPr>
            <a:spLocks noGrp="1"/>
          </p:cNvSpPr>
          <p:nvPr>
            <p:ph type="ftr" sz="quarter" idx="3"/>
          </p:nvPr>
        </p:nvSpPr>
        <p:spPr>
          <a:xfrm>
            <a:off x="1528175" y="6337478"/>
            <a:ext cx="10333447" cy="365125"/>
          </a:xfrm>
          <a:prstGeom prst="rect">
            <a:avLst/>
          </a:prstGeom>
        </p:spPr>
        <p:txBody>
          <a:bodyPr vert="horz" lIns="0" tIns="0" rIns="0" bIns="0" rtlCol="0" anchor="ctr"/>
          <a:lstStyle>
            <a:lvl1pPr algn="r">
              <a:defRPr sz="10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a:t>Presentation title</a:t>
            </a:r>
          </a:p>
        </p:txBody>
      </p:sp>
      <p:sp>
        <p:nvSpPr>
          <p:cNvPr id="6" name="Slide Number Placeholder 5">
            <a:extLst>
              <a:ext uri="{FF2B5EF4-FFF2-40B4-BE49-F238E27FC236}">
                <a16:creationId xmlns:a16="http://schemas.microsoft.com/office/drawing/2014/main" id="{ED8822B5-68A0-8349-8E5B-AC3AE4965696}"/>
              </a:ext>
            </a:extLst>
          </p:cNvPr>
          <p:cNvSpPr>
            <a:spLocks noGrp="1"/>
          </p:cNvSpPr>
          <p:nvPr>
            <p:ph type="sldNum" sz="quarter" idx="4"/>
          </p:nvPr>
        </p:nvSpPr>
        <p:spPr>
          <a:xfrm>
            <a:off x="307464" y="6337478"/>
            <a:ext cx="895035" cy="365125"/>
          </a:xfrm>
          <a:prstGeom prst="rect">
            <a:avLst/>
          </a:prstGeom>
        </p:spPr>
        <p:txBody>
          <a:bodyPr vert="horz" lIns="0" tIns="0" rIns="0" bIns="0" rtlCol="0" anchor="ctr"/>
          <a:lstStyle>
            <a:lvl1pPr algn="l">
              <a:defRPr sz="1000" b="0" i="0">
                <a:solidFill>
                  <a:schemeClr val="accent4"/>
                </a:solidFill>
                <a:latin typeface="Inter" panose="020B0502030000000004" pitchFamily="34" charset="0"/>
                <a:ea typeface="Inter" panose="020B0502030000000004" pitchFamily="34" charset="0"/>
                <a:cs typeface="Open Sans" panose="020B0606030504020204" pitchFamily="34" charset="0"/>
              </a:defRPr>
            </a:lvl1pPr>
          </a:lstStyle>
          <a:p>
            <a:fld id="{54B0D799-F271-1F46-8ADD-35BD1D4355DE}" type="slidenum">
              <a:rPr lang="en-US" smtClean="0"/>
              <a:pPr/>
              <a:t>‹#›</a:t>
            </a:fld>
            <a:endParaRPr lang="en-US" dirty="0"/>
          </a:p>
        </p:txBody>
      </p:sp>
    </p:spTree>
    <p:extLst>
      <p:ext uri="{BB962C8B-B14F-4D97-AF65-F5344CB8AC3E}">
        <p14:creationId xmlns:p14="http://schemas.microsoft.com/office/powerpoint/2010/main" val="289382549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Lst>
  <p:hf hdr="0" dt="0"/>
  <p:txStyles>
    <p:titleStyle>
      <a:lvl1pPr algn="l" defTabSz="914400" rtl="0" eaLnBrk="1" latinLnBrk="0" hangingPunct="1">
        <a:lnSpc>
          <a:spcPct val="90000"/>
        </a:lnSpc>
        <a:spcBef>
          <a:spcPct val="0"/>
        </a:spcBef>
        <a:buNone/>
        <a:defRPr sz="3200" b="0" i="0" kern="1200">
          <a:solidFill>
            <a:schemeClr val="tx1"/>
          </a:solidFill>
          <a:latin typeface="Inter" panose="020B0502030000000004" pitchFamily="34" charset="0"/>
          <a:ea typeface="Inter" panose="020B0502030000000004" pitchFamily="34" charset="0"/>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28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814F67E-A8D5-4597-A721-87B3BE66757C}" type="datetimeFigureOut">
              <a:rPr lang="en-GB" smtClean="0"/>
              <a:t>22/11/2022</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16B25E3-E451-4F64-8C84-690076EB15E7}" type="slidenum">
              <a:rPr lang="en-GB" smtClean="0"/>
              <a:t>‹#›</a:t>
            </a:fld>
            <a:endParaRPr lang="en-GB"/>
          </a:p>
        </p:txBody>
      </p:sp>
    </p:spTree>
    <p:extLst>
      <p:ext uri="{BB962C8B-B14F-4D97-AF65-F5344CB8AC3E}">
        <p14:creationId xmlns:p14="http://schemas.microsoft.com/office/powerpoint/2010/main" val="592490190"/>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jpe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jpeg"/><Relationship Id="rId2" Type="http://schemas.openxmlformats.org/officeDocument/2006/relationships/notesSlide" Target="../notesSlides/notesSlide8.xml"/><Relationship Id="rId16" Type="http://schemas.openxmlformats.org/officeDocument/2006/relationships/image" Target="../media/image22.png"/><Relationship Id="rId1" Type="http://schemas.openxmlformats.org/officeDocument/2006/relationships/slideLayout" Target="../slideLayouts/slideLayout25.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0975AFD-69C3-406C-9D47-911CD6FE3D37}"/>
              </a:ext>
            </a:extLst>
          </p:cNvPr>
          <p:cNvSpPr txBox="1">
            <a:spLocks/>
          </p:cNvSpPr>
          <p:nvPr/>
        </p:nvSpPr>
        <p:spPr>
          <a:xfrm>
            <a:off x="594610" y="1848466"/>
            <a:ext cx="11002780" cy="20711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solidFill>
                  <a:srgbClr val="264C59"/>
                </a:solidFill>
                <a:latin typeface="Arial" panose="020B0604020202020204" pitchFamily="34" charset="0"/>
                <a:cs typeface="Arial" panose="020B0604020202020204" pitchFamily="34" charset="0"/>
              </a:rPr>
              <a:t>Expanding opportunity, meeting demand</a:t>
            </a:r>
          </a:p>
          <a:p>
            <a:pPr algn="ctr"/>
            <a:endParaRPr lang="en-GB" dirty="0">
              <a:solidFill>
                <a:srgbClr val="EE7E3B"/>
              </a:solidFill>
              <a:latin typeface="Arial" panose="020B0604020202020204" pitchFamily="34" charset="0"/>
              <a:cs typeface="Arial" panose="020B0604020202020204" pitchFamily="34" charset="0"/>
            </a:endParaRPr>
          </a:p>
          <a:p>
            <a:pPr algn="ctr"/>
            <a:r>
              <a:rPr lang="en-GB" sz="3600" dirty="0">
                <a:solidFill>
                  <a:srgbClr val="EE7E3B"/>
                </a:solidFill>
                <a:latin typeface="Arial" panose="020B0604020202020204" pitchFamily="34" charset="0"/>
                <a:cs typeface="Arial" panose="020B0604020202020204" pitchFamily="34" charset="0"/>
              </a:rPr>
              <a:t>@LearnWorkUK</a:t>
            </a:r>
          </a:p>
          <a:p>
            <a:pPr algn="ctr"/>
            <a:r>
              <a:rPr lang="en-GB" sz="3600" dirty="0">
                <a:solidFill>
                  <a:srgbClr val="EE7E3B"/>
                </a:solidFill>
                <a:latin typeface="Arial" panose="020B0604020202020204" pitchFamily="34" charset="0"/>
                <a:cs typeface="Arial" panose="020B0604020202020204" pitchFamily="34" charset="0"/>
              </a:rPr>
              <a:t>#EmpSkills22</a:t>
            </a:r>
          </a:p>
          <a:p>
            <a:pPr algn="ctr"/>
            <a:endParaRPr lang="en-GB" dirty="0">
              <a:solidFill>
                <a:schemeClr val="tx1">
                  <a:lumMod val="65000"/>
                  <a:lumOff val="35000"/>
                </a:schemeClr>
              </a:solidFill>
              <a:latin typeface="Arial" panose="020B0604020202020204" pitchFamily="34" charset="0"/>
              <a:cs typeface="Arial" panose="020B0604020202020204" pitchFamily="34" charset="0"/>
            </a:endParaRPr>
          </a:p>
          <a:p>
            <a:pPr algn="ctr"/>
            <a:endParaRPr lang="en-GB" dirty="0"/>
          </a:p>
        </p:txBody>
      </p:sp>
      <p:pic>
        <p:nvPicPr>
          <p:cNvPr id="3" name="Picture 2" descr="Text&#10;&#10;Description automatically generated">
            <a:extLst>
              <a:ext uri="{FF2B5EF4-FFF2-40B4-BE49-F238E27FC236}">
                <a16:creationId xmlns:a16="http://schemas.microsoft.com/office/drawing/2014/main" id="{75D1B02F-467E-AB29-CED2-1D15B45163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95250"/>
            <a:ext cx="4229100" cy="1321594"/>
          </a:xfrm>
          <a:prstGeom prst="rect">
            <a:avLst/>
          </a:prstGeom>
        </p:spPr>
      </p:pic>
    </p:spTree>
    <p:extLst>
      <p:ext uri="{BB962C8B-B14F-4D97-AF65-F5344CB8AC3E}">
        <p14:creationId xmlns:p14="http://schemas.microsoft.com/office/powerpoint/2010/main" val="1789735452"/>
      </p:ext>
    </p:extLst>
  </p:cSld>
  <p:clrMapOvr>
    <a:masterClrMapping/>
  </p:clrMapOvr>
  <mc:AlternateContent xmlns:mc="http://schemas.openxmlformats.org/markup-compatibility/2006" xmlns:p14="http://schemas.microsoft.com/office/powerpoint/2010/main">
    <mc:Choice Requires="p14">
      <p:transition spd="slow" p14:dur="2000" advTm="6711"/>
    </mc:Choice>
    <mc:Fallback xmlns="">
      <p:transition spd="slow" advTm="671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scotrail logo"/>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7012" y="185810"/>
            <a:ext cx="3553479" cy="1412081"/>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Image result for morgan stanley logo"/>
          <p:cNvSpPr>
            <a:spLocks noChangeAspect="1" noChangeArrowheads="1"/>
          </p:cNvSpPr>
          <p:nvPr/>
        </p:nvSpPr>
        <p:spPr bwMode="auto">
          <a:xfrm>
            <a:off x="1639636" y="334688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6" name="AutoShape 8" descr="Image result for morgan stanley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7" name="AutoShape 10" descr="Image result for scottish water logo"/>
          <p:cNvSpPr>
            <a:spLocks noChangeAspect="1" noChangeArrowheads="1"/>
          </p:cNvSpPr>
          <p:nvPr/>
        </p:nvSpPr>
        <p:spPr bwMode="auto">
          <a:xfrm>
            <a:off x="2718666" y="421971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pic>
        <p:nvPicPr>
          <p:cNvPr id="8" name="Picture 7"/>
          <p:cNvPicPr>
            <a:picLocks noChangeAspect="1"/>
          </p:cNvPicPr>
          <p:nvPr/>
        </p:nvPicPr>
        <p:blipFill>
          <a:blip r:embed="rId4"/>
          <a:stretch>
            <a:fillRect/>
          </a:stretch>
        </p:blipFill>
        <p:spPr>
          <a:xfrm>
            <a:off x="4054764" y="88480"/>
            <a:ext cx="2783176" cy="1509411"/>
          </a:xfrm>
          <a:prstGeom prst="rect">
            <a:avLst/>
          </a:prstGeom>
        </p:spPr>
      </p:pic>
      <p:pic>
        <p:nvPicPr>
          <p:cNvPr id="9" name="Picture 8"/>
          <p:cNvPicPr>
            <a:picLocks noChangeAspect="1"/>
          </p:cNvPicPr>
          <p:nvPr/>
        </p:nvPicPr>
        <p:blipFill>
          <a:blip r:embed="rId5"/>
          <a:stretch>
            <a:fillRect/>
          </a:stretch>
        </p:blipFill>
        <p:spPr>
          <a:xfrm>
            <a:off x="7207395" y="160338"/>
            <a:ext cx="1788824" cy="1808923"/>
          </a:xfrm>
          <a:prstGeom prst="rect">
            <a:avLst/>
          </a:prstGeom>
        </p:spPr>
      </p:pic>
      <p:pic>
        <p:nvPicPr>
          <p:cNvPr id="10" name="Picture 9"/>
          <p:cNvPicPr>
            <a:picLocks noChangeAspect="1"/>
          </p:cNvPicPr>
          <p:nvPr/>
        </p:nvPicPr>
        <p:blipFill>
          <a:blip r:embed="rId6"/>
          <a:stretch>
            <a:fillRect/>
          </a:stretch>
        </p:blipFill>
        <p:spPr>
          <a:xfrm>
            <a:off x="0" y="1663207"/>
            <a:ext cx="2537980" cy="1245598"/>
          </a:xfrm>
          <a:prstGeom prst="rect">
            <a:avLst/>
          </a:prstGeom>
        </p:spPr>
      </p:pic>
      <p:pic>
        <p:nvPicPr>
          <p:cNvPr id="12" name="Picture 11"/>
          <p:cNvPicPr>
            <a:picLocks noChangeAspect="1"/>
          </p:cNvPicPr>
          <p:nvPr/>
        </p:nvPicPr>
        <p:blipFill>
          <a:blip r:embed="rId7"/>
          <a:stretch>
            <a:fillRect/>
          </a:stretch>
        </p:blipFill>
        <p:spPr>
          <a:xfrm>
            <a:off x="2718666" y="1597891"/>
            <a:ext cx="2035607" cy="1232443"/>
          </a:xfrm>
          <a:prstGeom prst="rect">
            <a:avLst/>
          </a:prstGeom>
        </p:spPr>
      </p:pic>
      <p:pic>
        <p:nvPicPr>
          <p:cNvPr id="13" name="Picture 12"/>
          <p:cNvPicPr>
            <a:picLocks noChangeAspect="1"/>
          </p:cNvPicPr>
          <p:nvPr/>
        </p:nvPicPr>
        <p:blipFill>
          <a:blip r:embed="rId8"/>
          <a:stretch>
            <a:fillRect/>
          </a:stretch>
        </p:blipFill>
        <p:spPr>
          <a:xfrm>
            <a:off x="5446352" y="2128693"/>
            <a:ext cx="3114675" cy="1085850"/>
          </a:xfrm>
          <a:prstGeom prst="rect">
            <a:avLst/>
          </a:prstGeom>
        </p:spPr>
      </p:pic>
      <p:pic>
        <p:nvPicPr>
          <p:cNvPr id="14" name="Picture 13"/>
          <p:cNvPicPr>
            <a:picLocks noChangeAspect="1"/>
          </p:cNvPicPr>
          <p:nvPr/>
        </p:nvPicPr>
        <p:blipFill>
          <a:blip r:embed="rId9"/>
          <a:stretch>
            <a:fillRect/>
          </a:stretch>
        </p:blipFill>
        <p:spPr>
          <a:xfrm>
            <a:off x="336409" y="3190841"/>
            <a:ext cx="2382257" cy="1662040"/>
          </a:xfrm>
          <a:prstGeom prst="rect">
            <a:avLst/>
          </a:prstGeom>
        </p:spPr>
      </p:pic>
      <p:pic>
        <p:nvPicPr>
          <p:cNvPr id="15" name="Picture 14"/>
          <p:cNvPicPr>
            <a:picLocks noChangeAspect="1"/>
          </p:cNvPicPr>
          <p:nvPr/>
        </p:nvPicPr>
        <p:blipFill>
          <a:blip r:embed="rId10"/>
          <a:stretch>
            <a:fillRect/>
          </a:stretch>
        </p:blipFill>
        <p:spPr>
          <a:xfrm>
            <a:off x="3023466" y="3190841"/>
            <a:ext cx="3294639" cy="1608013"/>
          </a:xfrm>
          <a:prstGeom prst="rect">
            <a:avLst/>
          </a:prstGeom>
        </p:spPr>
      </p:pic>
      <p:pic>
        <p:nvPicPr>
          <p:cNvPr id="16" name="Picture 15"/>
          <p:cNvPicPr>
            <a:picLocks noChangeAspect="1"/>
          </p:cNvPicPr>
          <p:nvPr/>
        </p:nvPicPr>
        <p:blipFill>
          <a:blip r:embed="rId11"/>
          <a:stretch>
            <a:fillRect/>
          </a:stretch>
        </p:blipFill>
        <p:spPr>
          <a:xfrm>
            <a:off x="5942734" y="3346882"/>
            <a:ext cx="1581150" cy="1714500"/>
          </a:xfrm>
          <a:prstGeom prst="rect">
            <a:avLst/>
          </a:prstGeom>
        </p:spPr>
      </p:pic>
      <p:pic>
        <p:nvPicPr>
          <p:cNvPr id="17" name="Picture 16"/>
          <p:cNvPicPr>
            <a:picLocks noChangeAspect="1"/>
          </p:cNvPicPr>
          <p:nvPr/>
        </p:nvPicPr>
        <p:blipFill>
          <a:blip r:embed="rId12"/>
          <a:stretch>
            <a:fillRect/>
          </a:stretch>
        </p:blipFill>
        <p:spPr>
          <a:xfrm>
            <a:off x="7749308" y="3214543"/>
            <a:ext cx="2187142" cy="1741972"/>
          </a:xfrm>
          <a:prstGeom prst="rect">
            <a:avLst/>
          </a:prstGeom>
        </p:spPr>
      </p:pic>
      <p:pic>
        <p:nvPicPr>
          <p:cNvPr id="18" name="Picture 17"/>
          <p:cNvPicPr>
            <a:picLocks noChangeAspect="1"/>
          </p:cNvPicPr>
          <p:nvPr/>
        </p:nvPicPr>
        <p:blipFill>
          <a:blip r:embed="rId13"/>
          <a:stretch>
            <a:fillRect/>
          </a:stretch>
        </p:blipFill>
        <p:spPr>
          <a:xfrm>
            <a:off x="227012" y="5041068"/>
            <a:ext cx="2723864" cy="2026015"/>
          </a:xfrm>
          <a:prstGeom prst="rect">
            <a:avLst/>
          </a:prstGeom>
        </p:spPr>
      </p:pic>
      <p:pic>
        <p:nvPicPr>
          <p:cNvPr id="19" name="Picture 18"/>
          <p:cNvPicPr>
            <a:picLocks noChangeAspect="1"/>
          </p:cNvPicPr>
          <p:nvPr/>
        </p:nvPicPr>
        <p:blipFill>
          <a:blip r:embed="rId14"/>
          <a:stretch>
            <a:fillRect/>
          </a:stretch>
        </p:blipFill>
        <p:spPr>
          <a:xfrm>
            <a:off x="2949316" y="4938010"/>
            <a:ext cx="2993418" cy="463980"/>
          </a:xfrm>
          <a:prstGeom prst="rect">
            <a:avLst/>
          </a:prstGeom>
        </p:spPr>
      </p:pic>
      <p:pic>
        <p:nvPicPr>
          <p:cNvPr id="20" name="Picture 19"/>
          <p:cNvPicPr>
            <a:picLocks noChangeAspect="1"/>
          </p:cNvPicPr>
          <p:nvPr/>
        </p:nvPicPr>
        <p:blipFill>
          <a:blip r:embed="rId15"/>
          <a:stretch>
            <a:fillRect/>
          </a:stretch>
        </p:blipFill>
        <p:spPr>
          <a:xfrm>
            <a:off x="6634354" y="5061382"/>
            <a:ext cx="2208525" cy="1708601"/>
          </a:xfrm>
          <a:prstGeom prst="rect">
            <a:avLst/>
          </a:prstGeom>
        </p:spPr>
      </p:pic>
      <p:pic>
        <p:nvPicPr>
          <p:cNvPr id="21" name="Picture 20"/>
          <p:cNvPicPr>
            <a:picLocks noChangeAspect="1"/>
          </p:cNvPicPr>
          <p:nvPr/>
        </p:nvPicPr>
        <p:blipFill>
          <a:blip r:embed="rId16"/>
          <a:stretch>
            <a:fillRect/>
          </a:stretch>
        </p:blipFill>
        <p:spPr>
          <a:xfrm>
            <a:off x="3031260" y="5629914"/>
            <a:ext cx="3409614" cy="1116649"/>
          </a:xfrm>
          <a:prstGeom prst="rect">
            <a:avLst/>
          </a:prstGeom>
        </p:spPr>
      </p:pic>
      <p:pic>
        <p:nvPicPr>
          <p:cNvPr id="1036" name="Picture 12" descr="See the source imag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513454" y="4219719"/>
            <a:ext cx="2468995" cy="2468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70765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E8DA1-FB91-3C41-B88E-7120897047B9}"/>
              </a:ext>
            </a:extLst>
          </p:cNvPr>
          <p:cNvSpPr>
            <a:spLocks noGrp="1"/>
          </p:cNvSpPr>
          <p:nvPr>
            <p:ph type="title"/>
          </p:nvPr>
        </p:nvSpPr>
        <p:spPr/>
        <p:txBody>
          <a:bodyPr/>
          <a:lstStyle/>
          <a:p>
            <a:r>
              <a:rPr lang="en-GB" sz="3600" dirty="0"/>
              <a:t>Thank you</a:t>
            </a:r>
            <a:endParaRPr lang="en-US" sz="3600" dirty="0"/>
          </a:p>
        </p:txBody>
      </p:sp>
    </p:spTree>
    <p:extLst>
      <p:ext uri="{BB962C8B-B14F-4D97-AF65-F5344CB8AC3E}">
        <p14:creationId xmlns:p14="http://schemas.microsoft.com/office/powerpoint/2010/main" val="4137322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75D1B02F-467E-AB29-CED2-1D15B45163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95250"/>
            <a:ext cx="4229100" cy="1321594"/>
          </a:xfrm>
          <a:prstGeom prst="rect">
            <a:avLst/>
          </a:prstGeom>
        </p:spPr>
      </p:pic>
      <p:sp>
        <p:nvSpPr>
          <p:cNvPr id="4" name="Rectangle 3">
            <a:extLst>
              <a:ext uri="{FF2B5EF4-FFF2-40B4-BE49-F238E27FC236}">
                <a16:creationId xmlns:a16="http://schemas.microsoft.com/office/drawing/2014/main" id="{0FFB975D-AD11-0301-DB91-9513C3B10C34}"/>
              </a:ext>
            </a:extLst>
          </p:cNvPr>
          <p:cNvSpPr/>
          <p:nvPr/>
        </p:nvSpPr>
        <p:spPr>
          <a:xfrm>
            <a:off x="264110" y="1584186"/>
            <a:ext cx="11663779" cy="255454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64C59"/>
                </a:solidFill>
                <a:effectLst/>
                <a:uLnTx/>
                <a:uFillTx/>
                <a:latin typeface="Arial" panose="020B0604020202020204" pitchFamily="34" charset="0"/>
                <a:ea typeface="+mn-ea"/>
                <a:cs typeface="Arial" panose="020B0604020202020204" pitchFamily="34" charset="0"/>
              </a:rPr>
              <a:t>Workshop 1 | Youth Unemployment: the challenges and opportunities of place-based interventions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 b="1" i="0" u="none" strike="noStrike" kern="1200" cap="none" spc="0" normalizeH="0" baseline="0" noProof="0" dirty="0">
              <a:ln>
                <a:noFill/>
              </a:ln>
              <a:solidFill>
                <a:srgbClr val="264C59"/>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EE7E3B"/>
                </a:solidFill>
                <a:effectLst/>
                <a:uLnTx/>
                <a:uFillTx/>
                <a:latin typeface="Arial" panose="020B0604020202020204" pitchFamily="34" charset="0"/>
                <a:ea typeface="+mn-ea"/>
                <a:cs typeface="Arial" panose="020B0604020202020204" pitchFamily="34" charset="0"/>
              </a:rPr>
              <a:t>Chair: Luke Myer, Research Fellow, IPPR North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264C59"/>
                </a:solidFill>
                <a:effectLst/>
                <a:uLnTx/>
                <a:uFillTx/>
                <a:latin typeface="Arial" panose="020B0604020202020204" pitchFamily="34" charset="0"/>
                <a:ea typeface="+mn-ea"/>
                <a:cs typeface="Arial" panose="020B0604020202020204" pitchFamily="34" charset="0"/>
              </a:rPr>
              <a:t>Andrea Barry</a:t>
            </a:r>
            <a:r>
              <a:rPr kumimoji="0" lang="en-US" sz="2000" b="0" i="0" u="none" strike="noStrike" kern="1200" cap="none" spc="0" normalizeH="0" baseline="0" noProof="0" dirty="0">
                <a:ln>
                  <a:noFill/>
                </a:ln>
                <a:solidFill>
                  <a:srgbClr val="264C59"/>
                </a:solidFill>
                <a:effectLst/>
                <a:uLnTx/>
                <a:uFillTx/>
                <a:latin typeface="Arial" panose="020B0604020202020204" pitchFamily="34" charset="0"/>
                <a:ea typeface="+mn-ea"/>
                <a:cs typeface="Arial" panose="020B0604020202020204" pitchFamily="34" charset="0"/>
              </a:rPr>
              <a:t>, Analysis Manager, Youth Futures Foundation; </a:t>
            </a:r>
            <a:r>
              <a:rPr kumimoji="0" lang="en-US" sz="2000" b="1" i="0" u="none" strike="noStrike" kern="1200" cap="none" spc="0" normalizeH="0" baseline="0" noProof="0" dirty="0">
                <a:ln>
                  <a:noFill/>
                </a:ln>
                <a:solidFill>
                  <a:srgbClr val="264C59"/>
                </a:solidFill>
                <a:effectLst/>
                <a:uLnTx/>
                <a:uFillTx/>
                <a:latin typeface="Arial" panose="020B0604020202020204" pitchFamily="34" charset="0"/>
                <a:ea typeface="+mn-ea"/>
                <a:cs typeface="Arial" panose="020B0604020202020204" pitchFamily="34" charset="0"/>
              </a:rPr>
              <a:t>Jess Evans, </a:t>
            </a:r>
            <a:r>
              <a:rPr kumimoji="0" lang="en-US" sz="2000" i="0" u="none" strike="noStrike" kern="1200" cap="none" spc="0" normalizeH="0" baseline="0" noProof="0" dirty="0">
                <a:ln>
                  <a:noFill/>
                </a:ln>
                <a:solidFill>
                  <a:srgbClr val="264C59"/>
                </a:solidFill>
                <a:effectLst/>
                <a:uLnTx/>
                <a:uFillTx/>
                <a:latin typeface="Arial" panose="020B0604020202020204" pitchFamily="34" charset="0"/>
                <a:ea typeface="+mn-ea"/>
                <a:cs typeface="Arial" panose="020B0604020202020204" pitchFamily="34" charset="0"/>
              </a:rPr>
              <a:t>Youth Futures Foundation</a:t>
            </a:r>
            <a:r>
              <a:rPr kumimoji="0" lang="en-US" sz="2000" b="0" i="0" u="none" strike="noStrike" kern="1200" cap="none" spc="0" normalizeH="0" baseline="0" noProof="0" dirty="0">
                <a:ln>
                  <a:noFill/>
                </a:ln>
                <a:solidFill>
                  <a:srgbClr val="264C59"/>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a:ln>
                  <a:noFill/>
                </a:ln>
                <a:solidFill>
                  <a:srgbClr val="264C59"/>
                </a:solidFill>
                <a:effectLst/>
                <a:uLnTx/>
                <a:uFillTx/>
                <a:latin typeface="Arial" panose="020B0604020202020204" pitchFamily="34" charset="0"/>
                <a:ea typeface="+mn-ea"/>
                <a:cs typeface="Arial" panose="020B0604020202020204" pitchFamily="34" charset="0"/>
              </a:rPr>
              <a:t>Gill Bainbridge</a:t>
            </a:r>
            <a:r>
              <a:rPr kumimoji="0" lang="en-US" sz="2000" b="0" i="0" u="none" strike="noStrike" kern="1200" cap="none" spc="0" normalizeH="0" baseline="0" noProof="0" dirty="0">
                <a:ln>
                  <a:noFill/>
                </a:ln>
                <a:solidFill>
                  <a:srgbClr val="264C59"/>
                </a:solidFill>
                <a:effectLst/>
                <a:uLnTx/>
                <a:uFillTx/>
                <a:latin typeface="Arial" panose="020B0604020202020204" pitchFamily="34" charset="0"/>
                <a:ea typeface="+mn-ea"/>
                <a:cs typeface="Arial" panose="020B0604020202020204" pitchFamily="34" charset="0"/>
              </a:rPr>
              <a:t>, Chief Executive, Merseyside Youth Association; </a:t>
            </a:r>
            <a:r>
              <a:rPr kumimoji="0" lang="en-US" sz="2000" b="1" i="0" u="none" strike="noStrike" kern="1200" cap="none" spc="0" normalizeH="0" baseline="0" noProof="0" dirty="0">
                <a:ln>
                  <a:noFill/>
                </a:ln>
                <a:solidFill>
                  <a:srgbClr val="264C59"/>
                </a:solidFill>
                <a:effectLst/>
                <a:uLnTx/>
                <a:uFillTx/>
                <a:latin typeface="Arial" panose="020B0604020202020204" pitchFamily="34" charset="0"/>
                <a:ea typeface="+mn-ea"/>
                <a:cs typeface="Arial" panose="020B0604020202020204" pitchFamily="34" charset="0"/>
              </a:rPr>
              <a:t>Rob Tabb</a:t>
            </a:r>
            <a:r>
              <a:rPr kumimoji="0" lang="en-US" sz="2000" b="0" i="0" u="none" strike="noStrike" kern="1200" cap="none" spc="0" normalizeH="0" baseline="0" noProof="0" dirty="0">
                <a:ln>
                  <a:noFill/>
                </a:ln>
                <a:solidFill>
                  <a:srgbClr val="264C59"/>
                </a:solidFill>
                <a:effectLst/>
                <a:uLnTx/>
                <a:uFillTx/>
                <a:latin typeface="Arial" panose="020B0604020202020204" pitchFamily="34" charset="0"/>
                <a:ea typeface="+mn-ea"/>
                <a:cs typeface="Arial" panose="020B0604020202020204" pitchFamily="34" charset="0"/>
              </a:rPr>
              <a:t>, Policy Lead: Employment and Skills, Liverpool City Region CA; </a:t>
            </a:r>
            <a:r>
              <a:rPr kumimoji="0" lang="en-US" sz="2000" b="1" i="0" u="none" strike="noStrike" kern="1200" cap="none" spc="0" normalizeH="0" baseline="0" noProof="0" dirty="0">
                <a:ln>
                  <a:noFill/>
                </a:ln>
                <a:solidFill>
                  <a:srgbClr val="264C59"/>
                </a:solidFill>
                <a:effectLst/>
                <a:uLnTx/>
                <a:uFillTx/>
                <a:latin typeface="Arial" panose="020B0604020202020204" pitchFamily="34" charset="0"/>
                <a:ea typeface="+mn-ea"/>
                <a:cs typeface="Arial" panose="020B0604020202020204" pitchFamily="34" charset="0"/>
              </a:rPr>
              <a:t>Neil Pedersen</a:t>
            </a:r>
            <a:r>
              <a:rPr kumimoji="0" lang="en-US" sz="2000" b="0" i="0" u="none" strike="noStrike" kern="1200" cap="none" spc="0" normalizeH="0" baseline="0" noProof="0" dirty="0">
                <a:ln>
                  <a:noFill/>
                </a:ln>
                <a:solidFill>
                  <a:srgbClr val="264C59"/>
                </a:solidFill>
                <a:effectLst/>
                <a:uLnTx/>
                <a:uFillTx/>
                <a:latin typeface="Arial" panose="020B0604020202020204" pitchFamily="34" charset="0"/>
                <a:ea typeface="+mn-ea"/>
                <a:cs typeface="Arial" panose="020B0604020202020204" pitchFamily="34" charset="0"/>
              </a:rPr>
              <a:t>, Employer Engagement Manager, Young Person’s Guarantee, Scottish Government</a:t>
            </a:r>
          </a:p>
        </p:txBody>
      </p:sp>
    </p:spTree>
    <p:extLst>
      <p:ext uri="{BB962C8B-B14F-4D97-AF65-F5344CB8AC3E}">
        <p14:creationId xmlns:p14="http://schemas.microsoft.com/office/powerpoint/2010/main" val="696686176"/>
      </p:ext>
    </p:extLst>
  </p:cSld>
  <p:clrMapOvr>
    <a:masterClrMapping/>
  </p:clrMapOvr>
  <mc:AlternateContent xmlns:mc="http://schemas.openxmlformats.org/markup-compatibility/2006" xmlns:p14="http://schemas.microsoft.com/office/powerpoint/2010/main">
    <mc:Choice Requires="p14">
      <p:transition spd="slow" p14:dur="2000" advTm="6711"/>
    </mc:Choice>
    <mc:Fallback xmlns="">
      <p:transition spd="slow" advTm="6711"/>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75D1B02F-467E-AB29-CED2-1D15B45163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95250"/>
            <a:ext cx="4229100" cy="1321594"/>
          </a:xfrm>
          <a:prstGeom prst="rect">
            <a:avLst/>
          </a:prstGeom>
        </p:spPr>
      </p:pic>
      <p:sp>
        <p:nvSpPr>
          <p:cNvPr id="7" name="TextBox 6">
            <a:extLst>
              <a:ext uri="{FF2B5EF4-FFF2-40B4-BE49-F238E27FC236}">
                <a16:creationId xmlns:a16="http://schemas.microsoft.com/office/drawing/2014/main" id="{1E39C7FF-D883-9285-EA03-73068C6F791A}"/>
              </a:ext>
            </a:extLst>
          </p:cNvPr>
          <p:cNvSpPr txBox="1"/>
          <p:nvPr/>
        </p:nvSpPr>
        <p:spPr>
          <a:xfrm>
            <a:off x="3048000" y="2046007"/>
            <a:ext cx="6096000" cy="1569660"/>
          </a:xfrm>
          <a:prstGeom prst="rect">
            <a:avLst/>
          </a:prstGeom>
          <a:noFill/>
        </p:spPr>
        <p:txBody>
          <a:bodyPr wrap="square">
            <a:spAutoFit/>
          </a:bodyPr>
          <a:lstStyle/>
          <a:p>
            <a:pPr algn="ctr"/>
            <a:r>
              <a:rPr lang="en-GB" sz="3200" dirty="0">
                <a:solidFill>
                  <a:schemeClr val="tx1">
                    <a:lumMod val="65000"/>
                    <a:lumOff val="35000"/>
                  </a:schemeClr>
                </a:solidFill>
                <a:latin typeface="Arial" panose="020B0604020202020204" pitchFamily="34" charset="0"/>
                <a:ea typeface="Tahoma" pitchFamily="34" charset="0"/>
                <a:cs typeface="Arial" panose="020B0604020202020204" pitchFamily="34" charset="0"/>
              </a:rPr>
              <a:t>learningandwork.org.uk</a:t>
            </a:r>
          </a:p>
          <a:p>
            <a:pPr algn="ctr"/>
            <a:r>
              <a:rPr lang="en-GB" sz="3200" dirty="0">
                <a:solidFill>
                  <a:schemeClr val="tx1">
                    <a:lumMod val="65000"/>
                    <a:lumOff val="35000"/>
                  </a:schemeClr>
                </a:solidFill>
                <a:latin typeface="Arial" panose="020B0604020202020204" pitchFamily="34" charset="0"/>
                <a:cs typeface="Arial" panose="020B0604020202020204" pitchFamily="34" charset="0"/>
              </a:rPr>
              <a:t>@LearnWorkUK</a:t>
            </a:r>
          </a:p>
          <a:p>
            <a:pPr algn="ctr"/>
            <a:r>
              <a:rPr lang="en-GB" sz="3200" dirty="0">
                <a:solidFill>
                  <a:schemeClr val="tx1">
                    <a:lumMod val="65000"/>
                    <a:lumOff val="35000"/>
                  </a:schemeClr>
                </a:solidFill>
                <a:latin typeface="Arial" panose="020B0604020202020204" pitchFamily="34" charset="0"/>
                <a:cs typeface="Arial" panose="020B0604020202020204" pitchFamily="34" charset="0"/>
              </a:rPr>
              <a:t>#EmpSkills22</a:t>
            </a:r>
          </a:p>
        </p:txBody>
      </p:sp>
    </p:spTree>
    <p:extLst>
      <p:ext uri="{BB962C8B-B14F-4D97-AF65-F5344CB8AC3E}">
        <p14:creationId xmlns:p14="http://schemas.microsoft.com/office/powerpoint/2010/main" val="2577168213"/>
      </p:ext>
    </p:extLst>
  </p:cSld>
  <p:clrMapOvr>
    <a:masterClrMapping/>
  </p:clrMapOvr>
  <mc:AlternateContent xmlns:mc="http://schemas.openxmlformats.org/markup-compatibility/2006" xmlns:p14="http://schemas.microsoft.com/office/powerpoint/2010/main">
    <mc:Choice Requires="p14">
      <p:transition spd="slow" p14:dur="2000" advTm="6711"/>
    </mc:Choice>
    <mc:Fallback xmlns="">
      <p:transition spd="slow" advTm="6711"/>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75D1B02F-467E-AB29-CED2-1D15B45163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95250"/>
            <a:ext cx="4229100" cy="1321594"/>
          </a:xfrm>
          <a:prstGeom prst="rect">
            <a:avLst/>
          </a:prstGeom>
        </p:spPr>
      </p:pic>
      <p:sp>
        <p:nvSpPr>
          <p:cNvPr id="4" name="Rectangle 3">
            <a:extLst>
              <a:ext uri="{FF2B5EF4-FFF2-40B4-BE49-F238E27FC236}">
                <a16:creationId xmlns:a16="http://schemas.microsoft.com/office/drawing/2014/main" id="{0FFB975D-AD11-0301-DB91-9513C3B10C34}"/>
              </a:ext>
            </a:extLst>
          </p:cNvPr>
          <p:cNvSpPr/>
          <p:nvPr/>
        </p:nvSpPr>
        <p:spPr>
          <a:xfrm>
            <a:off x="264110" y="1584186"/>
            <a:ext cx="11663779" cy="255454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64C59"/>
                </a:solidFill>
                <a:effectLst/>
                <a:uLnTx/>
                <a:uFillTx/>
                <a:latin typeface="Arial" panose="020B0604020202020204" pitchFamily="34" charset="0"/>
                <a:ea typeface="+mn-ea"/>
                <a:cs typeface="Arial" panose="020B0604020202020204" pitchFamily="34" charset="0"/>
              </a:rPr>
              <a:t>Workshop 1 | Youth Unemployment: the challenges and opportunities of place-based interventions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 b="1" i="0" u="none" strike="noStrike" kern="1200" cap="none" spc="0" normalizeH="0" baseline="0" noProof="0" dirty="0">
              <a:ln>
                <a:noFill/>
              </a:ln>
              <a:solidFill>
                <a:srgbClr val="264C59"/>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EE7E3B"/>
                </a:solidFill>
                <a:effectLst/>
                <a:uLnTx/>
                <a:uFillTx/>
                <a:latin typeface="Arial" panose="020B0604020202020204" pitchFamily="34" charset="0"/>
                <a:ea typeface="+mn-ea"/>
                <a:cs typeface="Arial" panose="020B0604020202020204" pitchFamily="34" charset="0"/>
              </a:rPr>
              <a:t>Chair: Luke Myer, Research Fellow, IPPR North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264C59"/>
                </a:solidFill>
                <a:effectLst/>
                <a:uLnTx/>
                <a:uFillTx/>
                <a:latin typeface="Arial" panose="020B0604020202020204" pitchFamily="34" charset="0"/>
                <a:ea typeface="+mn-ea"/>
                <a:cs typeface="Arial" panose="020B0604020202020204" pitchFamily="34" charset="0"/>
              </a:rPr>
              <a:t>Andrea Barry</a:t>
            </a:r>
            <a:r>
              <a:rPr kumimoji="0" lang="en-US" sz="2000" b="0" i="0" u="none" strike="noStrike" kern="1200" cap="none" spc="0" normalizeH="0" baseline="0" noProof="0" dirty="0">
                <a:ln>
                  <a:noFill/>
                </a:ln>
                <a:solidFill>
                  <a:srgbClr val="264C59"/>
                </a:solidFill>
                <a:effectLst/>
                <a:uLnTx/>
                <a:uFillTx/>
                <a:latin typeface="Arial" panose="020B0604020202020204" pitchFamily="34" charset="0"/>
                <a:ea typeface="+mn-ea"/>
                <a:cs typeface="Arial" panose="020B0604020202020204" pitchFamily="34" charset="0"/>
              </a:rPr>
              <a:t>, Analysis Manager, Youth Futures Foundation; </a:t>
            </a:r>
            <a:r>
              <a:rPr kumimoji="0" lang="en-US" sz="2000" b="1" i="0" u="none" strike="noStrike" kern="1200" cap="none" spc="0" normalizeH="0" baseline="0" noProof="0" dirty="0">
                <a:ln>
                  <a:noFill/>
                </a:ln>
                <a:solidFill>
                  <a:srgbClr val="264C59"/>
                </a:solidFill>
                <a:effectLst/>
                <a:uLnTx/>
                <a:uFillTx/>
                <a:latin typeface="Arial" panose="020B0604020202020204" pitchFamily="34" charset="0"/>
                <a:ea typeface="+mn-ea"/>
                <a:cs typeface="Arial" panose="020B0604020202020204" pitchFamily="34" charset="0"/>
              </a:rPr>
              <a:t>Jess Evans, </a:t>
            </a:r>
            <a:r>
              <a:rPr kumimoji="0" lang="en-US" sz="2000" b="0" i="0" u="none" strike="noStrike" kern="1200" cap="none" spc="0" normalizeH="0" baseline="0" noProof="0" dirty="0">
                <a:ln>
                  <a:noFill/>
                </a:ln>
                <a:solidFill>
                  <a:srgbClr val="264C59"/>
                </a:solidFill>
                <a:effectLst/>
                <a:uLnTx/>
                <a:uFillTx/>
                <a:latin typeface="Arial" panose="020B0604020202020204" pitchFamily="34" charset="0"/>
                <a:ea typeface="+mn-ea"/>
                <a:cs typeface="Arial" panose="020B0604020202020204" pitchFamily="34" charset="0"/>
              </a:rPr>
              <a:t>Youth Futures Foundation; </a:t>
            </a:r>
            <a:r>
              <a:rPr kumimoji="0" lang="en-US" sz="2000" b="1" i="0" u="none" strike="noStrike" kern="1200" cap="none" spc="0" normalizeH="0" baseline="0" noProof="0" dirty="0">
                <a:ln>
                  <a:noFill/>
                </a:ln>
                <a:solidFill>
                  <a:srgbClr val="264C59"/>
                </a:solidFill>
                <a:effectLst/>
                <a:uLnTx/>
                <a:uFillTx/>
                <a:latin typeface="Arial" panose="020B0604020202020204" pitchFamily="34" charset="0"/>
                <a:ea typeface="+mn-ea"/>
                <a:cs typeface="Arial" panose="020B0604020202020204" pitchFamily="34" charset="0"/>
              </a:rPr>
              <a:t>Gill Bainbridge</a:t>
            </a:r>
            <a:r>
              <a:rPr kumimoji="0" lang="en-US" sz="2000" b="0" i="0" u="none" strike="noStrike" kern="1200" cap="none" spc="0" normalizeH="0" baseline="0" noProof="0" dirty="0">
                <a:ln>
                  <a:noFill/>
                </a:ln>
                <a:solidFill>
                  <a:srgbClr val="264C59"/>
                </a:solidFill>
                <a:effectLst/>
                <a:uLnTx/>
                <a:uFillTx/>
                <a:latin typeface="Arial" panose="020B0604020202020204" pitchFamily="34" charset="0"/>
                <a:ea typeface="+mn-ea"/>
                <a:cs typeface="Arial" panose="020B0604020202020204" pitchFamily="34" charset="0"/>
              </a:rPr>
              <a:t>, Chief Executive, Merseyside Youth Association; </a:t>
            </a:r>
            <a:r>
              <a:rPr kumimoji="0" lang="en-US" sz="2000" b="1" i="0" u="none" strike="noStrike" kern="1200" cap="none" spc="0" normalizeH="0" baseline="0" noProof="0" dirty="0">
                <a:ln>
                  <a:noFill/>
                </a:ln>
                <a:solidFill>
                  <a:srgbClr val="264C59"/>
                </a:solidFill>
                <a:effectLst/>
                <a:uLnTx/>
                <a:uFillTx/>
                <a:latin typeface="Arial" panose="020B0604020202020204" pitchFamily="34" charset="0"/>
                <a:ea typeface="+mn-ea"/>
                <a:cs typeface="Arial" panose="020B0604020202020204" pitchFamily="34" charset="0"/>
              </a:rPr>
              <a:t>Rob Tabb</a:t>
            </a:r>
            <a:r>
              <a:rPr kumimoji="0" lang="en-US" sz="2000" b="0" i="0" u="none" strike="noStrike" kern="1200" cap="none" spc="0" normalizeH="0" baseline="0" noProof="0" dirty="0">
                <a:ln>
                  <a:noFill/>
                </a:ln>
                <a:solidFill>
                  <a:srgbClr val="264C59"/>
                </a:solidFill>
                <a:effectLst/>
                <a:uLnTx/>
                <a:uFillTx/>
                <a:latin typeface="Arial" panose="020B0604020202020204" pitchFamily="34" charset="0"/>
                <a:ea typeface="+mn-ea"/>
                <a:cs typeface="Arial" panose="020B0604020202020204" pitchFamily="34" charset="0"/>
              </a:rPr>
              <a:t>, Policy Lead: Employment and Skills, Liverpool City Region CA; </a:t>
            </a:r>
            <a:r>
              <a:rPr kumimoji="0" lang="en-US" sz="2000" b="1" i="0" u="none" strike="noStrike" kern="1200" cap="none" spc="0" normalizeH="0" baseline="0" noProof="0" dirty="0">
                <a:ln>
                  <a:noFill/>
                </a:ln>
                <a:solidFill>
                  <a:srgbClr val="264C59"/>
                </a:solidFill>
                <a:effectLst/>
                <a:uLnTx/>
                <a:uFillTx/>
                <a:latin typeface="Arial" panose="020B0604020202020204" pitchFamily="34" charset="0"/>
                <a:ea typeface="+mn-ea"/>
                <a:cs typeface="Arial" panose="020B0604020202020204" pitchFamily="34" charset="0"/>
              </a:rPr>
              <a:t>Neil Pedersen</a:t>
            </a:r>
            <a:r>
              <a:rPr kumimoji="0" lang="en-US" sz="2000" b="0" i="0" u="none" strike="noStrike" kern="1200" cap="none" spc="0" normalizeH="0" baseline="0" noProof="0" dirty="0">
                <a:ln>
                  <a:noFill/>
                </a:ln>
                <a:solidFill>
                  <a:srgbClr val="264C59"/>
                </a:solidFill>
                <a:effectLst/>
                <a:uLnTx/>
                <a:uFillTx/>
                <a:latin typeface="Arial" panose="020B0604020202020204" pitchFamily="34" charset="0"/>
                <a:ea typeface="+mn-ea"/>
                <a:cs typeface="Arial" panose="020B0604020202020204" pitchFamily="34" charset="0"/>
              </a:rPr>
              <a:t>, Employer Engagement Manager, Young Person’s Guarantee, Scottish Government</a:t>
            </a:r>
          </a:p>
        </p:txBody>
      </p:sp>
    </p:spTree>
    <p:extLst>
      <p:ext uri="{BB962C8B-B14F-4D97-AF65-F5344CB8AC3E}">
        <p14:creationId xmlns:p14="http://schemas.microsoft.com/office/powerpoint/2010/main" val="4149853244"/>
      </p:ext>
    </p:extLst>
  </p:cSld>
  <p:clrMapOvr>
    <a:masterClrMapping/>
  </p:clrMapOvr>
  <mc:AlternateContent xmlns:mc="http://schemas.openxmlformats.org/markup-compatibility/2006" xmlns:p14="http://schemas.microsoft.com/office/powerpoint/2010/main">
    <mc:Choice Requires="p14">
      <p:transition spd="slow" p14:dur="2000" advTm="6711"/>
    </mc:Choice>
    <mc:Fallback xmlns="">
      <p:transition spd="slow" advTm="6711"/>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B0E9F-3651-CE41-8FC5-388E7820FE86}"/>
              </a:ext>
            </a:extLst>
          </p:cNvPr>
          <p:cNvSpPr>
            <a:spLocks noGrp="1"/>
          </p:cNvSpPr>
          <p:nvPr>
            <p:ph type="ctrTitle"/>
          </p:nvPr>
        </p:nvSpPr>
        <p:spPr>
          <a:xfrm>
            <a:off x="1152294" y="4426878"/>
            <a:ext cx="9151874" cy="1381125"/>
          </a:xfrm>
        </p:spPr>
        <p:txBody>
          <a:bodyPr/>
          <a:lstStyle/>
          <a:p>
            <a:pPr lvl="0">
              <a:lnSpc>
                <a:spcPct val="100000"/>
              </a:lnSpc>
              <a:spcBef>
                <a:spcPts val="0"/>
              </a:spcBef>
              <a:defRPr/>
            </a:pPr>
            <a:br>
              <a:rPr lang="en-US" b="1" dirty="0"/>
            </a:br>
            <a:br>
              <a:rPr lang="en-US" b="1" dirty="0"/>
            </a:br>
            <a:r>
              <a:rPr lang="en-US" b="1" dirty="0"/>
              <a:t>Young</a:t>
            </a:r>
            <a:r>
              <a:rPr lang="en-US" dirty="0"/>
              <a:t> </a:t>
            </a:r>
            <a:r>
              <a:rPr lang="en-US" b="1" dirty="0"/>
              <a:t>Person’s Guarantee</a:t>
            </a:r>
            <a:br>
              <a:rPr lang="en-US" sz="2400" b="1" dirty="0"/>
            </a:br>
            <a:br>
              <a:rPr lang="en-US" sz="2400" b="1" dirty="0"/>
            </a:br>
            <a:r>
              <a:rPr lang="en-GB" sz="2400" b="1" dirty="0">
                <a:solidFill>
                  <a:schemeClr val="bg1"/>
                </a:solidFill>
              </a:rPr>
              <a:t>Neil Pedersen</a:t>
            </a:r>
            <a:br>
              <a:rPr lang="en-GB" sz="2400" b="1" dirty="0">
                <a:solidFill>
                  <a:schemeClr val="bg1"/>
                </a:solidFill>
              </a:rPr>
            </a:br>
            <a:r>
              <a:rPr lang="en-GB" sz="2400" b="1" dirty="0">
                <a:solidFill>
                  <a:schemeClr val="bg1"/>
                </a:solidFill>
              </a:rPr>
              <a:t>Scottish Government</a:t>
            </a:r>
            <a:br>
              <a:rPr lang="en-GB" sz="2400" b="1" dirty="0">
                <a:solidFill>
                  <a:schemeClr val="bg1"/>
                </a:solidFill>
              </a:rPr>
            </a:br>
            <a:r>
              <a:rPr lang="en-GB" sz="2400" b="1" dirty="0">
                <a:solidFill>
                  <a:schemeClr val="bg1"/>
                </a:solidFill>
              </a:rPr>
              <a:t>Young Person’s Guarantee - Employer Engagement Team</a:t>
            </a:r>
            <a:br>
              <a:rPr lang="en-GB" dirty="0"/>
            </a:br>
            <a:br>
              <a:rPr lang="en-GB" dirty="0"/>
            </a:br>
            <a:endParaRPr lang="en-US" sz="2800" dirty="0"/>
          </a:p>
        </p:txBody>
      </p:sp>
    </p:spTree>
    <p:extLst>
      <p:ext uri="{BB962C8B-B14F-4D97-AF65-F5344CB8AC3E}">
        <p14:creationId xmlns:p14="http://schemas.microsoft.com/office/powerpoint/2010/main" val="772454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7B871-0886-044E-9DE2-6664015C0C5B}"/>
              </a:ext>
            </a:extLst>
          </p:cNvPr>
          <p:cNvSpPr>
            <a:spLocks noGrp="1"/>
          </p:cNvSpPr>
          <p:nvPr>
            <p:ph type="title"/>
          </p:nvPr>
        </p:nvSpPr>
        <p:spPr>
          <a:xfrm>
            <a:off x="1206032" y="1587924"/>
            <a:ext cx="8337202" cy="1327824"/>
          </a:xfrm>
        </p:spPr>
        <p:txBody>
          <a:bodyPr/>
          <a:lstStyle/>
          <a:p>
            <a:r>
              <a:rPr lang="en-US" dirty="0"/>
              <a:t>The Ambition </a:t>
            </a:r>
          </a:p>
        </p:txBody>
      </p:sp>
      <p:sp>
        <p:nvSpPr>
          <p:cNvPr id="3" name="Text Placeholder 2">
            <a:extLst>
              <a:ext uri="{FF2B5EF4-FFF2-40B4-BE49-F238E27FC236}">
                <a16:creationId xmlns:a16="http://schemas.microsoft.com/office/drawing/2014/main" id="{80CF919B-39DE-5944-93EF-C59C655D5BE3}"/>
              </a:ext>
            </a:extLst>
          </p:cNvPr>
          <p:cNvSpPr>
            <a:spLocks noGrp="1"/>
          </p:cNvSpPr>
          <p:nvPr>
            <p:ph type="body" idx="1"/>
          </p:nvPr>
        </p:nvSpPr>
        <p:spPr>
          <a:xfrm>
            <a:off x="1312049" y="3068699"/>
            <a:ext cx="8337202" cy="1747107"/>
          </a:xfrm>
        </p:spPr>
        <p:txBody>
          <a:bodyPr/>
          <a:lstStyle/>
          <a:p>
            <a:r>
              <a:rPr lang="en-US" sz="2000" i="1" dirty="0"/>
              <a:t>“We will guarantee to every young person aged between 16 and 24 in Scotland the opportunity, based on their own personal circumstances and ambitions, of going to university or college, an apprenticeship programme, training, fair employment including work experience, or participating in a formal volunteering programme”</a:t>
            </a:r>
          </a:p>
        </p:txBody>
      </p:sp>
    </p:spTree>
    <p:extLst>
      <p:ext uri="{BB962C8B-B14F-4D97-AF65-F5344CB8AC3E}">
        <p14:creationId xmlns:p14="http://schemas.microsoft.com/office/powerpoint/2010/main" val="3578293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CE9D5-6C26-874C-9DE3-2483F36CCE9B}"/>
              </a:ext>
            </a:extLst>
          </p:cNvPr>
          <p:cNvSpPr>
            <a:spLocks noGrp="1"/>
          </p:cNvSpPr>
          <p:nvPr>
            <p:ph type="title"/>
          </p:nvPr>
        </p:nvSpPr>
        <p:spPr>
          <a:xfrm>
            <a:off x="307464" y="342100"/>
            <a:ext cx="6387250" cy="590229"/>
          </a:xfrm>
        </p:spPr>
        <p:txBody>
          <a:bodyPr/>
          <a:lstStyle/>
          <a:p>
            <a:r>
              <a:rPr lang="en-GB" sz="3600" dirty="0">
                <a:latin typeface="Open Sans" panose="020B0606030504020204" pitchFamily="34" charset="0"/>
                <a:ea typeface="Open Sans" panose="020B0606030504020204" pitchFamily="34" charset="0"/>
                <a:cs typeface="Open Sans" panose="020B0606030504020204" pitchFamily="34" charset="0"/>
              </a:rPr>
              <a:t>What is the Young Person’s Guarantee?</a:t>
            </a:r>
          </a:p>
        </p:txBody>
      </p:sp>
      <p:sp>
        <p:nvSpPr>
          <p:cNvPr id="6" name="Slide Number Placeholder 5">
            <a:extLst>
              <a:ext uri="{FF2B5EF4-FFF2-40B4-BE49-F238E27FC236}">
                <a16:creationId xmlns:a16="http://schemas.microsoft.com/office/drawing/2014/main" id="{A88A1213-D34A-264F-B596-8C55422D8952}"/>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4B0D799-F271-1F46-8ADD-35BD1D4355DE}" type="slidenum">
              <a:rPr kumimoji="0" lang="en-US" sz="1000" b="0" i="0" u="none" strike="noStrike" kern="1200" cap="none" spc="0" normalizeH="0" baseline="0" noProof="0" smtClean="0">
                <a:ln>
                  <a:noFill/>
                </a:ln>
                <a:solidFill>
                  <a:srgbClr val="142B53"/>
                </a:solidFill>
                <a:effectLst/>
                <a:uLnTx/>
                <a:uFillTx/>
                <a:latin typeface="Inter" panose="020B0502030000000004" pitchFamily="34" charset="0"/>
                <a:cs typeface="Open Sans" panose="020B06060305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a:ln>
                <a:noFill/>
              </a:ln>
              <a:solidFill>
                <a:srgbClr val="142B53"/>
              </a:solidFill>
              <a:effectLst/>
              <a:uLnTx/>
              <a:uFillTx/>
              <a:latin typeface="Inter" panose="020B0502030000000004" pitchFamily="34" charset="0"/>
              <a:cs typeface="Open Sans" panose="020B0606030504020204" pitchFamily="34" charset="0"/>
            </a:endParaRPr>
          </a:p>
        </p:txBody>
      </p:sp>
      <p:sp>
        <p:nvSpPr>
          <p:cNvPr id="11" name="Freeform 10">
            <a:extLst>
              <a:ext uri="{FF2B5EF4-FFF2-40B4-BE49-F238E27FC236}">
                <a16:creationId xmlns:a16="http://schemas.microsoft.com/office/drawing/2014/main" id="{B5215C5F-5969-FD41-BC00-0D9ED0DF7024}"/>
              </a:ext>
            </a:extLst>
          </p:cNvPr>
          <p:cNvSpPr>
            <a:spLocks noChangeAspect="1"/>
          </p:cNvSpPr>
          <p:nvPr/>
        </p:nvSpPr>
        <p:spPr>
          <a:xfrm>
            <a:off x="6940561" y="445324"/>
            <a:ext cx="4921061" cy="3831223"/>
          </a:xfrm>
          <a:custGeom>
            <a:avLst/>
            <a:gdLst>
              <a:gd name="connsiteX0" fmla="*/ 0 w 4700954"/>
              <a:gd name="connsiteY0" fmla="*/ 4214446 h 4214446"/>
              <a:gd name="connsiteX1" fmla="*/ 0 w 4700954"/>
              <a:gd name="connsiteY1" fmla="*/ 0 h 4214446"/>
              <a:gd name="connsiteX2" fmla="*/ 4700954 w 4700954"/>
              <a:gd name="connsiteY2" fmla="*/ 134815 h 4214446"/>
              <a:gd name="connsiteX3" fmla="*/ 4700954 w 4700954"/>
              <a:gd name="connsiteY3" fmla="*/ 4097215 h 4214446"/>
              <a:gd name="connsiteX4" fmla="*/ 0 w 4700954"/>
              <a:gd name="connsiteY4" fmla="*/ 4214446 h 42144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0954" h="4214446">
                <a:moveTo>
                  <a:pt x="0" y="4214446"/>
                </a:moveTo>
                <a:lnTo>
                  <a:pt x="0" y="0"/>
                </a:lnTo>
                <a:lnTo>
                  <a:pt x="4700954" y="134815"/>
                </a:lnTo>
                <a:lnTo>
                  <a:pt x="4700954" y="4097215"/>
                </a:lnTo>
                <a:lnTo>
                  <a:pt x="0" y="4214446"/>
                </a:lnTo>
                <a:close/>
              </a:path>
            </a:pathLst>
          </a:custGeom>
          <a:blipFill>
            <a:blip r:embed="rId3" cstate="screen">
              <a:extLst>
                <a:ext uri="{28A0092B-C50C-407E-A947-70E740481C1C}">
                  <a14:useLocalDpi xmlns:a14="http://schemas.microsoft.com/office/drawing/2010/main"/>
                </a:ext>
              </a:extLst>
            </a:blip>
            <a:srcRect/>
            <a:stretch>
              <a:fillRect l="-8444" r="-8444"/>
            </a:stretch>
          </a:blipFill>
          <a:ln w="152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7" name="Text Placeholder 3">
            <a:extLst>
              <a:ext uri="{FF2B5EF4-FFF2-40B4-BE49-F238E27FC236}">
                <a16:creationId xmlns:a16="http://schemas.microsoft.com/office/drawing/2014/main" id="{FEB10355-D691-A94B-AF31-DD21294415B8}"/>
              </a:ext>
            </a:extLst>
          </p:cNvPr>
          <p:cNvSpPr>
            <a:spLocks noGrp="1"/>
          </p:cNvSpPr>
          <p:nvPr>
            <p:ph type="body" sz="half" idx="2"/>
          </p:nvPr>
        </p:nvSpPr>
        <p:spPr>
          <a:xfrm>
            <a:off x="307464" y="1722856"/>
            <a:ext cx="6387250" cy="4031032"/>
          </a:xfrm>
        </p:spPr>
        <p:txBody>
          <a:bodyPr/>
          <a:lstStyle/>
          <a:p>
            <a:r>
              <a:rPr lang="en-GB" sz="2400" dirty="0"/>
              <a:t>- Launched in November 2020 as a response to the pandemic</a:t>
            </a:r>
          </a:p>
          <a:p>
            <a:r>
              <a:rPr lang="en-GB" sz="2400" dirty="0"/>
              <a:t>- Delivered in partnership </a:t>
            </a:r>
          </a:p>
          <a:p>
            <a:r>
              <a:rPr lang="en-GB" sz="2400" dirty="0"/>
              <a:t>- Builds on strong foundations through colleges, universities, apprenticeships, third sector</a:t>
            </a:r>
          </a:p>
          <a:p>
            <a:r>
              <a:rPr lang="en-GB" sz="2400" dirty="0"/>
              <a:t>- Underpinned by commitment to Equalities and Fair Work  </a:t>
            </a:r>
          </a:p>
          <a:p>
            <a:r>
              <a:rPr lang="en-GB" sz="2400" dirty="0"/>
              <a:t>- Alignment with UK Government investment in the DWP Youth Offer, including Kickstart and Youth Hubs</a:t>
            </a:r>
          </a:p>
          <a:p>
            <a:endParaRPr lang="en-US" sz="3200" dirty="0">
              <a:latin typeface="Inter" panose="020B0502030000000004" pitchFamily="34" charset="0"/>
              <a:ea typeface="Inter" panose="020B0502030000000004" pitchFamily="34" charset="0"/>
              <a:cs typeface="+mj-cs"/>
            </a:endParaRPr>
          </a:p>
        </p:txBody>
      </p:sp>
    </p:spTree>
    <p:extLst>
      <p:ext uri="{BB962C8B-B14F-4D97-AF65-F5344CB8AC3E}">
        <p14:creationId xmlns:p14="http://schemas.microsoft.com/office/powerpoint/2010/main" val="2642653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CE9D5-6C26-874C-9DE3-2483F36CCE9B}"/>
              </a:ext>
            </a:extLst>
          </p:cNvPr>
          <p:cNvSpPr>
            <a:spLocks noGrp="1"/>
          </p:cNvSpPr>
          <p:nvPr>
            <p:ph type="title"/>
          </p:nvPr>
        </p:nvSpPr>
        <p:spPr>
          <a:xfrm>
            <a:off x="307464" y="637214"/>
            <a:ext cx="6387250" cy="590229"/>
          </a:xfrm>
        </p:spPr>
        <p:txBody>
          <a:bodyPr/>
          <a:lstStyle/>
          <a:p>
            <a:r>
              <a:rPr lang="en-GB" dirty="0">
                <a:latin typeface="Open Sans" panose="020B0606030504020204" pitchFamily="34" charset="0"/>
                <a:ea typeface="Open Sans" panose="020B0606030504020204" pitchFamily="34" charset="0"/>
                <a:cs typeface="Open Sans" panose="020B0606030504020204" pitchFamily="34" charset="0"/>
              </a:rPr>
              <a:t>Young Person’s Guarantee - Governance </a:t>
            </a:r>
          </a:p>
        </p:txBody>
      </p:sp>
      <p:sp>
        <p:nvSpPr>
          <p:cNvPr id="6" name="Slide Number Placeholder 5">
            <a:extLst>
              <a:ext uri="{FF2B5EF4-FFF2-40B4-BE49-F238E27FC236}">
                <a16:creationId xmlns:a16="http://schemas.microsoft.com/office/drawing/2014/main" id="{A88A1213-D34A-264F-B596-8C55422D8952}"/>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4B0D799-F271-1F46-8ADD-35BD1D4355DE}" type="slidenum">
              <a:rPr kumimoji="0" lang="en-US" sz="1000" b="0" i="0" u="none" strike="noStrike" kern="1200" cap="none" spc="0" normalizeH="0" baseline="0" noProof="0" smtClean="0">
                <a:ln>
                  <a:noFill/>
                </a:ln>
                <a:solidFill>
                  <a:srgbClr val="142B53"/>
                </a:solidFill>
                <a:effectLst/>
                <a:uLnTx/>
                <a:uFillTx/>
                <a:latin typeface="Inter" panose="020B0502030000000004" pitchFamily="34" charset="0"/>
                <a:cs typeface="Open Sans" panose="020B06060305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a:ln>
                <a:noFill/>
              </a:ln>
              <a:solidFill>
                <a:srgbClr val="142B53"/>
              </a:solidFill>
              <a:effectLst/>
              <a:uLnTx/>
              <a:uFillTx/>
              <a:latin typeface="Inter" panose="020B0502030000000004" pitchFamily="34" charset="0"/>
              <a:cs typeface="Open Sans" panose="020B0606030504020204" pitchFamily="34" charset="0"/>
            </a:endParaRPr>
          </a:p>
        </p:txBody>
      </p:sp>
      <p:sp>
        <p:nvSpPr>
          <p:cNvPr id="11" name="Freeform 10">
            <a:extLst>
              <a:ext uri="{FF2B5EF4-FFF2-40B4-BE49-F238E27FC236}">
                <a16:creationId xmlns:a16="http://schemas.microsoft.com/office/drawing/2014/main" id="{B5215C5F-5969-FD41-BC00-0D9ED0DF7024}"/>
              </a:ext>
            </a:extLst>
          </p:cNvPr>
          <p:cNvSpPr>
            <a:spLocks noChangeAspect="1"/>
          </p:cNvSpPr>
          <p:nvPr/>
        </p:nvSpPr>
        <p:spPr>
          <a:xfrm>
            <a:off x="6940561" y="445324"/>
            <a:ext cx="4921061" cy="3831223"/>
          </a:xfrm>
          <a:custGeom>
            <a:avLst/>
            <a:gdLst>
              <a:gd name="connsiteX0" fmla="*/ 0 w 4700954"/>
              <a:gd name="connsiteY0" fmla="*/ 4214446 h 4214446"/>
              <a:gd name="connsiteX1" fmla="*/ 0 w 4700954"/>
              <a:gd name="connsiteY1" fmla="*/ 0 h 4214446"/>
              <a:gd name="connsiteX2" fmla="*/ 4700954 w 4700954"/>
              <a:gd name="connsiteY2" fmla="*/ 134815 h 4214446"/>
              <a:gd name="connsiteX3" fmla="*/ 4700954 w 4700954"/>
              <a:gd name="connsiteY3" fmla="*/ 4097215 h 4214446"/>
              <a:gd name="connsiteX4" fmla="*/ 0 w 4700954"/>
              <a:gd name="connsiteY4" fmla="*/ 4214446 h 42144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0954" h="4214446">
                <a:moveTo>
                  <a:pt x="0" y="4214446"/>
                </a:moveTo>
                <a:lnTo>
                  <a:pt x="0" y="0"/>
                </a:lnTo>
                <a:lnTo>
                  <a:pt x="4700954" y="134815"/>
                </a:lnTo>
                <a:lnTo>
                  <a:pt x="4700954" y="4097215"/>
                </a:lnTo>
                <a:lnTo>
                  <a:pt x="0" y="4214446"/>
                </a:lnTo>
                <a:close/>
              </a:path>
            </a:pathLst>
          </a:custGeom>
          <a:blipFill>
            <a:blip r:embed="rId3" cstate="screen">
              <a:extLst>
                <a:ext uri="{28A0092B-C50C-407E-A947-70E740481C1C}">
                  <a14:useLocalDpi xmlns:a14="http://schemas.microsoft.com/office/drawing/2010/main"/>
                </a:ext>
              </a:extLst>
            </a:blip>
            <a:srcRect/>
            <a:stretch>
              <a:fillRect l="-8444" r="-8444"/>
            </a:stretch>
          </a:blipFill>
          <a:ln w="152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7" name="Text Placeholder 3">
            <a:extLst>
              <a:ext uri="{FF2B5EF4-FFF2-40B4-BE49-F238E27FC236}">
                <a16:creationId xmlns:a16="http://schemas.microsoft.com/office/drawing/2014/main" id="{FEB10355-D691-A94B-AF31-DD21294415B8}"/>
              </a:ext>
            </a:extLst>
          </p:cNvPr>
          <p:cNvSpPr>
            <a:spLocks noGrp="1"/>
          </p:cNvSpPr>
          <p:nvPr>
            <p:ph type="body" sz="half" idx="2"/>
          </p:nvPr>
        </p:nvSpPr>
        <p:spPr>
          <a:xfrm>
            <a:off x="307464" y="1722856"/>
            <a:ext cx="6387250" cy="4031032"/>
          </a:xfrm>
        </p:spPr>
        <p:txBody>
          <a:bodyPr/>
          <a:lstStyle/>
          <a:p>
            <a:r>
              <a:rPr lang="en-GB" sz="3200" dirty="0"/>
              <a:t>The Guarantee is youth focused and employer led:</a:t>
            </a:r>
          </a:p>
          <a:p>
            <a:pPr marL="571500" indent="-571500">
              <a:buFont typeface="Arial" panose="020B0604020202020204" pitchFamily="34" charset="0"/>
              <a:buChar char="•"/>
            </a:pPr>
            <a:r>
              <a:rPr lang="en-GB" sz="3200" dirty="0"/>
              <a:t>Employer Advisory Group </a:t>
            </a:r>
          </a:p>
          <a:p>
            <a:pPr marL="571500" indent="-571500">
              <a:buFont typeface="Arial" panose="020B0604020202020204" pitchFamily="34" charset="0"/>
              <a:buChar char="•"/>
            </a:pPr>
            <a:r>
              <a:rPr lang="en-GB" sz="3200" dirty="0"/>
              <a:t>Young Person’s Leadership Panel</a:t>
            </a:r>
            <a:endParaRPr lang="en-US" sz="3200" dirty="0">
              <a:latin typeface="Inter" panose="020B0502030000000004" pitchFamily="34" charset="0"/>
              <a:ea typeface="Inter" panose="020B0502030000000004" pitchFamily="34" charset="0"/>
              <a:cs typeface="+mj-cs"/>
            </a:endParaRPr>
          </a:p>
        </p:txBody>
      </p:sp>
    </p:spTree>
    <p:extLst>
      <p:ext uri="{BB962C8B-B14F-4D97-AF65-F5344CB8AC3E}">
        <p14:creationId xmlns:p14="http://schemas.microsoft.com/office/powerpoint/2010/main" val="3281651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408E1-F49B-064B-BEA7-4EB7582385A8}"/>
              </a:ext>
            </a:extLst>
          </p:cNvPr>
          <p:cNvSpPr>
            <a:spLocks noGrp="1"/>
          </p:cNvSpPr>
          <p:nvPr>
            <p:ph type="title"/>
          </p:nvPr>
        </p:nvSpPr>
        <p:spPr>
          <a:xfrm>
            <a:off x="318921" y="1500802"/>
            <a:ext cx="11554158" cy="772004"/>
          </a:xfrm>
        </p:spPr>
        <p:txBody>
          <a:bodyPr/>
          <a:lstStyle/>
          <a:p>
            <a:r>
              <a:rPr lang="en-US" sz="4400" dirty="0"/>
              <a:t>The 5 Asks </a:t>
            </a:r>
          </a:p>
        </p:txBody>
      </p:sp>
      <p:sp>
        <p:nvSpPr>
          <p:cNvPr id="3" name="Content Placeholder 2">
            <a:extLst>
              <a:ext uri="{FF2B5EF4-FFF2-40B4-BE49-F238E27FC236}">
                <a16:creationId xmlns:a16="http://schemas.microsoft.com/office/drawing/2014/main" id="{432780BA-EBFF-2D4D-8725-A3C63C285C1F}"/>
              </a:ext>
            </a:extLst>
          </p:cNvPr>
          <p:cNvSpPr>
            <a:spLocks noGrp="1"/>
          </p:cNvSpPr>
          <p:nvPr>
            <p:ph idx="1"/>
          </p:nvPr>
        </p:nvSpPr>
        <p:spPr>
          <a:xfrm>
            <a:off x="318921" y="2528859"/>
            <a:ext cx="7910679" cy="3374730"/>
          </a:xfrm>
        </p:spPr>
        <p:txBody>
          <a:bodyPr/>
          <a:lstStyle/>
          <a:p>
            <a:pPr marL="457200" indent="-457200">
              <a:buFontTx/>
              <a:buAutoNum type="arabicPeriod"/>
            </a:pPr>
            <a:r>
              <a:rPr lang="en-GB" sz="2800" b="1" dirty="0"/>
              <a:t>To prepare young people for the world of work</a:t>
            </a:r>
          </a:p>
          <a:p>
            <a:pPr marL="457200" indent="-457200">
              <a:buFontTx/>
              <a:buAutoNum type="arabicPeriod"/>
            </a:pPr>
            <a:r>
              <a:rPr lang="en-GB" sz="2800" b="1" dirty="0"/>
              <a:t>To help all young people to achieve their potential</a:t>
            </a:r>
          </a:p>
          <a:p>
            <a:pPr marL="457200" indent="-457200">
              <a:buFontTx/>
              <a:buAutoNum type="arabicPeriod"/>
            </a:pPr>
            <a:r>
              <a:rPr lang="en-GB" sz="2800" b="1" dirty="0"/>
              <a:t>To invest in a skilled workforce</a:t>
            </a:r>
          </a:p>
          <a:p>
            <a:pPr marL="457200" indent="-457200">
              <a:buFontTx/>
              <a:buAutoNum type="arabicPeriod"/>
            </a:pPr>
            <a:r>
              <a:rPr lang="en-GB" sz="2800" b="1" dirty="0"/>
              <a:t>To create jobs, volunteering and training opportunities</a:t>
            </a:r>
          </a:p>
          <a:p>
            <a:pPr marL="457200" indent="-457200">
              <a:buFontTx/>
              <a:buAutoNum type="arabicPeriod"/>
            </a:pPr>
            <a:r>
              <a:rPr lang="en-GB" sz="2800" b="1" dirty="0"/>
              <a:t>To create an inclusive and fair workplace </a:t>
            </a:r>
            <a:br>
              <a:rPr lang="en-GB" sz="2000" b="1" dirty="0"/>
            </a:br>
            <a:endParaRPr lang="en-GB" sz="2000" b="1" dirty="0"/>
          </a:p>
          <a:p>
            <a:pPr marL="457200" indent="-457200">
              <a:buAutoNum type="arabicPeriod"/>
            </a:pPr>
            <a:endParaRPr lang="en-GB" sz="2000" b="1" dirty="0"/>
          </a:p>
        </p:txBody>
      </p:sp>
      <p:sp>
        <p:nvSpPr>
          <p:cNvPr id="5" name="Slide Number Placeholder 4">
            <a:extLst>
              <a:ext uri="{FF2B5EF4-FFF2-40B4-BE49-F238E27FC236}">
                <a16:creationId xmlns:a16="http://schemas.microsoft.com/office/drawing/2014/main" id="{F2B68DB8-0249-6543-930E-B1F421030432}"/>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4B0D799-F271-1F46-8ADD-35BD1D4355DE}" type="slidenum">
              <a:rPr kumimoji="0" lang="en-US" sz="1000" b="0" i="0" u="none" strike="noStrike" kern="1200" cap="none" spc="0" normalizeH="0" baseline="0" noProof="0" smtClean="0">
                <a:ln>
                  <a:noFill/>
                </a:ln>
                <a:solidFill>
                  <a:srgbClr val="142B53"/>
                </a:solidFill>
                <a:effectLst/>
                <a:uLnTx/>
                <a:uFillTx/>
                <a:latin typeface="Inter" panose="020B0502030000000004" pitchFamily="34" charset="0"/>
                <a:cs typeface="Open Sans" panose="020B06060305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a:ln>
                <a:noFill/>
              </a:ln>
              <a:solidFill>
                <a:srgbClr val="142B53"/>
              </a:solidFill>
              <a:effectLst/>
              <a:uLnTx/>
              <a:uFillTx/>
              <a:latin typeface="Inter" panose="020B0502030000000004" pitchFamily="34" charset="0"/>
              <a:cs typeface="Open Sans" panose="020B0606030504020204" pitchFamily="34" charset="0"/>
            </a:endParaRPr>
          </a:p>
        </p:txBody>
      </p:sp>
      <p:sp>
        <p:nvSpPr>
          <p:cNvPr id="6" name="Freeform 10">
            <a:extLst>
              <a:ext uri="{FF2B5EF4-FFF2-40B4-BE49-F238E27FC236}">
                <a16:creationId xmlns:a16="http://schemas.microsoft.com/office/drawing/2014/main" id="{DB16EB45-F72C-448A-8C24-1535FF8ACB3A}"/>
              </a:ext>
            </a:extLst>
          </p:cNvPr>
          <p:cNvSpPr>
            <a:spLocks noChangeAspect="1"/>
          </p:cNvSpPr>
          <p:nvPr/>
        </p:nvSpPr>
        <p:spPr>
          <a:xfrm>
            <a:off x="8402265" y="823356"/>
            <a:ext cx="3137715" cy="5149654"/>
          </a:xfrm>
          <a:custGeom>
            <a:avLst/>
            <a:gdLst>
              <a:gd name="connsiteX0" fmla="*/ 0 w 4700954"/>
              <a:gd name="connsiteY0" fmla="*/ 4214446 h 4214446"/>
              <a:gd name="connsiteX1" fmla="*/ 0 w 4700954"/>
              <a:gd name="connsiteY1" fmla="*/ 0 h 4214446"/>
              <a:gd name="connsiteX2" fmla="*/ 4700954 w 4700954"/>
              <a:gd name="connsiteY2" fmla="*/ 134815 h 4214446"/>
              <a:gd name="connsiteX3" fmla="*/ 4700954 w 4700954"/>
              <a:gd name="connsiteY3" fmla="*/ 4097215 h 4214446"/>
              <a:gd name="connsiteX4" fmla="*/ 0 w 4700954"/>
              <a:gd name="connsiteY4" fmla="*/ 4214446 h 42144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0954" h="4214446">
                <a:moveTo>
                  <a:pt x="0" y="4214446"/>
                </a:moveTo>
                <a:lnTo>
                  <a:pt x="0" y="0"/>
                </a:lnTo>
                <a:lnTo>
                  <a:pt x="4700954" y="134815"/>
                </a:lnTo>
                <a:lnTo>
                  <a:pt x="4700954" y="4097215"/>
                </a:lnTo>
                <a:lnTo>
                  <a:pt x="0" y="4214446"/>
                </a:lnTo>
                <a:close/>
              </a:path>
            </a:pathLst>
          </a:custGeom>
          <a:blipFill dpi="0" rotWithShape="1">
            <a:blip r:embed="rId3" cstate="screen">
              <a:extLst>
                <a:ext uri="{28A0092B-C50C-407E-A947-70E740481C1C}">
                  <a14:useLocalDpi xmlns:a14="http://schemas.microsoft.com/office/drawing/2010/main"/>
                </a:ext>
              </a:extLst>
            </a:blip>
            <a:srcRect/>
            <a:stretch>
              <a:fillRect l="-113857" r="-32325"/>
            </a:stretch>
          </a:blipFill>
          <a:ln w="152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7" name="Picture 6" descr="A picture containing calendar&#10;&#10;Description automatically generated">
            <a:extLst>
              <a:ext uri="{FF2B5EF4-FFF2-40B4-BE49-F238E27FC236}">
                <a16:creationId xmlns:a16="http://schemas.microsoft.com/office/drawing/2014/main" id="{E91C3BEF-4B5D-4D5F-9E27-CECA99055B0A}"/>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096000" y="241770"/>
            <a:ext cx="1729341" cy="1361743"/>
          </a:xfrm>
          <a:prstGeom prst="rect">
            <a:avLst/>
          </a:prstGeom>
          <a:noFill/>
          <a:ln>
            <a:noFill/>
          </a:ln>
        </p:spPr>
      </p:pic>
    </p:spTree>
    <p:extLst>
      <p:ext uri="{BB962C8B-B14F-4D97-AF65-F5344CB8AC3E}">
        <p14:creationId xmlns:p14="http://schemas.microsoft.com/office/powerpoint/2010/main" val="2880836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408E1-F49B-064B-BEA7-4EB7582385A8}"/>
              </a:ext>
            </a:extLst>
          </p:cNvPr>
          <p:cNvSpPr>
            <a:spLocks noGrp="1"/>
          </p:cNvSpPr>
          <p:nvPr>
            <p:ph type="title"/>
          </p:nvPr>
        </p:nvSpPr>
        <p:spPr>
          <a:xfrm>
            <a:off x="318921" y="1500802"/>
            <a:ext cx="11554158" cy="3143044"/>
          </a:xfrm>
        </p:spPr>
        <p:txBody>
          <a:bodyPr/>
          <a:lstStyle/>
          <a:p>
            <a:r>
              <a:rPr lang="en-US" sz="4400" dirty="0"/>
              <a:t>Employer Sign Up Process</a:t>
            </a:r>
            <a:br>
              <a:rPr lang="en-US" sz="4400" dirty="0"/>
            </a:br>
            <a:br>
              <a:rPr lang="en-US" sz="4400" dirty="0"/>
            </a:br>
            <a:endParaRPr lang="en-US" sz="4400" dirty="0"/>
          </a:p>
        </p:txBody>
      </p:sp>
      <p:sp>
        <p:nvSpPr>
          <p:cNvPr id="3" name="Content Placeholder 2">
            <a:extLst>
              <a:ext uri="{FF2B5EF4-FFF2-40B4-BE49-F238E27FC236}">
                <a16:creationId xmlns:a16="http://schemas.microsoft.com/office/drawing/2014/main" id="{432780BA-EBFF-2D4D-8725-A3C63C285C1F}"/>
              </a:ext>
            </a:extLst>
          </p:cNvPr>
          <p:cNvSpPr>
            <a:spLocks noGrp="1"/>
          </p:cNvSpPr>
          <p:nvPr>
            <p:ph idx="1"/>
          </p:nvPr>
        </p:nvSpPr>
        <p:spPr>
          <a:xfrm>
            <a:off x="318921" y="2084722"/>
            <a:ext cx="8002119" cy="3374730"/>
          </a:xfrm>
        </p:spPr>
        <p:txBody>
          <a:bodyPr/>
          <a:lstStyle/>
          <a:p>
            <a:endParaRPr lang="en-GB" sz="1600" b="1" dirty="0"/>
          </a:p>
          <a:p>
            <a:r>
              <a:rPr lang="en-GB" b="1" dirty="0">
                <a:latin typeface="Inter" panose="020B0502030000000004" pitchFamily="34" charset="0"/>
                <a:ea typeface="Inter" panose="020B0502030000000004" pitchFamily="34" charset="0"/>
                <a:cs typeface="+mj-cs"/>
              </a:rPr>
              <a:t>To enable employers to sign up to the Guarantee we have created a simple proforma:</a:t>
            </a:r>
          </a:p>
          <a:p>
            <a:r>
              <a:rPr lang="en-GB" sz="1800" dirty="0">
                <a:latin typeface="Inter" panose="020B0502030000000004" pitchFamily="34" charset="0"/>
                <a:ea typeface="Inter" panose="020B0502030000000004" pitchFamily="34" charset="0"/>
                <a:cs typeface="+mj-cs"/>
              </a:rPr>
              <a:t>	- Covering a 12 month period, reviewed annually</a:t>
            </a:r>
          </a:p>
          <a:p>
            <a:r>
              <a:rPr lang="en-GB" sz="1800" dirty="0">
                <a:latin typeface="Inter" panose="020B0502030000000004" pitchFamily="34" charset="0"/>
                <a:ea typeface="Inter" panose="020B0502030000000004" pitchFamily="34" charset="0"/>
                <a:cs typeface="+mj-cs"/>
              </a:rPr>
              <a:t>	- Currently deliver and future commitments</a:t>
            </a:r>
          </a:p>
          <a:p>
            <a:r>
              <a:rPr lang="en-GB" sz="1800" dirty="0">
                <a:latin typeface="Inter" panose="020B0502030000000004" pitchFamily="34" charset="0"/>
                <a:ea typeface="Inter" panose="020B0502030000000004" pitchFamily="34" charset="0"/>
                <a:cs typeface="+mj-cs"/>
              </a:rPr>
              <a:t>	- It is not required to support all 5 Asks</a:t>
            </a:r>
          </a:p>
          <a:p>
            <a:endParaRPr lang="en-GB" sz="1600" b="1" dirty="0"/>
          </a:p>
          <a:p>
            <a:r>
              <a:rPr lang="en-GB" b="1" dirty="0">
                <a:latin typeface="Inter" panose="020B0502030000000004" pitchFamily="34" charset="0"/>
                <a:ea typeface="Inter" panose="020B0502030000000004" pitchFamily="34" charset="0"/>
                <a:cs typeface="+mj-cs"/>
              </a:rPr>
              <a:t>There is also a supporting Guidance Document</a:t>
            </a:r>
          </a:p>
        </p:txBody>
      </p:sp>
      <p:sp>
        <p:nvSpPr>
          <p:cNvPr id="5" name="Slide Number Placeholder 4">
            <a:extLst>
              <a:ext uri="{FF2B5EF4-FFF2-40B4-BE49-F238E27FC236}">
                <a16:creationId xmlns:a16="http://schemas.microsoft.com/office/drawing/2014/main" id="{F2B68DB8-0249-6543-930E-B1F421030432}"/>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4B0D799-F271-1F46-8ADD-35BD1D4355DE}" type="slidenum">
              <a:rPr kumimoji="0" lang="en-US" sz="1000" b="0" i="0" u="none" strike="noStrike" kern="1200" cap="none" spc="0" normalizeH="0" baseline="0" noProof="0" smtClean="0">
                <a:ln>
                  <a:noFill/>
                </a:ln>
                <a:solidFill>
                  <a:srgbClr val="142B53"/>
                </a:solidFill>
                <a:effectLst/>
                <a:uLnTx/>
                <a:uFillTx/>
                <a:latin typeface="Inter" panose="020B0502030000000004" pitchFamily="34" charset="0"/>
                <a:cs typeface="Open Sans" panose="020B06060305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a:ln>
                <a:noFill/>
              </a:ln>
              <a:solidFill>
                <a:srgbClr val="142B53"/>
              </a:solidFill>
              <a:effectLst/>
              <a:uLnTx/>
              <a:uFillTx/>
              <a:latin typeface="Inter" panose="020B0502030000000004" pitchFamily="34" charset="0"/>
              <a:cs typeface="Open Sans" panose="020B0606030504020204" pitchFamily="34" charset="0"/>
            </a:endParaRPr>
          </a:p>
        </p:txBody>
      </p:sp>
      <p:sp>
        <p:nvSpPr>
          <p:cNvPr id="6" name="Freeform 10">
            <a:extLst>
              <a:ext uri="{FF2B5EF4-FFF2-40B4-BE49-F238E27FC236}">
                <a16:creationId xmlns:a16="http://schemas.microsoft.com/office/drawing/2014/main" id="{DB16EB45-F72C-448A-8C24-1535FF8ACB3A}"/>
              </a:ext>
            </a:extLst>
          </p:cNvPr>
          <p:cNvSpPr>
            <a:spLocks noChangeAspect="1"/>
          </p:cNvSpPr>
          <p:nvPr/>
        </p:nvSpPr>
        <p:spPr>
          <a:xfrm>
            <a:off x="8402265" y="823356"/>
            <a:ext cx="3137715" cy="5149654"/>
          </a:xfrm>
          <a:custGeom>
            <a:avLst/>
            <a:gdLst>
              <a:gd name="connsiteX0" fmla="*/ 0 w 4700954"/>
              <a:gd name="connsiteY0" fmla="*/ 4214446 h 4214446"/>
              <a:gd name="connsiteX1" fmla="*/ 0 w 4700954"/>
              <a:gd name="connsiteY1" fmla="*/ 0 h 4214446"/>
              <a:gd name="connsiteX2" fmla="*/ 4700954 w 4700954"/>
              <a:gd name="connsiteY2" fmla="*/ 134815 h 4214446"/>
              <a:gd name="connsiteX3" fmla="*/ 4700954 w 4700954"/>
              <a:gd name="connsiteY3" fmla="*/ 4097215 h 4214446"/>
              <a:gd name="connsiteX4" fmla="*/ 0 w 4700954"/>
              <a:gd name="connsiteY4" fmla="*/ 4214446 h 42144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0954" h="4214446">
                <a:moveTo>
                  <a:pt x="0" y="4214446"/>
                </a:moveTo>
                <a:lnTo>
                  <a:pt x="0" y="0"/>
                </a:lnTo>
                <a:lnTo>
                  <a:pt x="4700954" y="134815"/>
                </a:lnTo>
                <a:lnTo>
                  <a:pt x="4700954" y="4097215"/>
                </a:lnTo>
                <a:lnTo>
                  <a:pt x="0" y="4214446"/>
                </a:lnTo>
                <a:close/>
              </a:path>
            </a:pathLst>
          </a:custGeom>
          <a:blipFill dpi="0" rotWithShape="1">
            <a:blip r:embed="rId3" cstate="screen">
              <a:extLst>
                <a:ext uri="{28A0092B-C50C-407E-A947-70E740481C1C}">
                  <a14:useLocalDpi xmlns:a14="http://schemas.microsoft.com/office/drawing/2010/main"/>
                </a:ext>
              </a:extLst>
            </a:blip>
            <a:srcRect/>
            <a:stretch>
              <a:fillRect l="-113857" r="-32325"/>
            </a:stretch>
          </a:blipFill>
          <a:ln w="152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7" name="Picture 6" descr="A picture containing calendar&#10;&#10;Description automatically generated">
            <a:extLst>
              <a:ext uri="{FF2B5EF4-FFF2-40B4-BE49-F238E27FC236}">
                <a16:creationId xmlns:a16="http://schemas.microsoft.com/office/drawing/2014/main" id="{E91C3BEF-4B5D-4D5F-9E27-CECA99055B0A}"/>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096000" y="241770"/>
            <a:ext cx="1729341" cy="1361743"/>
          </a:xfrm>
          <a:prstGeom prst="rect">
            <a:avLst/>
          </a:prstGeom>
          <a:noFill/>
          <a:ln>
            <a:noFill/>
          </a:ln>
        </p:spPr>
      </p:pic>
    </p:spTree>
    <p:extLst>
      <p:ext uri="{BB962C8B-B14F-4D97-AF65-F5344CB8AC3E}">
        <p14:creationId xmlns:p14="http://schemas.microsoft.com/office/powerpoint/2010/main" val="439404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400" dirty="0">
                <a:latin typeface="Open Sans" panose="020B0606030504020204" pitchFamily="34" charset="0"/>
                <a:ea typeface="Open Sans" panose="020B0606030504020204" pitchFamily="34" charset="0"/>
                <a:cs typeface="Open Sans" panose="020B0606030504020204" pitchFamily="34" charset="0"/>
              </a:rPr>
              <a:t>Progress to date</a:t>
            </a:r>
          </a:p>
        </p:txBody>
      </p:sp>
      <p:sp>
        <p:nvSpPr>
          <p:cNvPr id="3" name="Content Placeholder 2"/>
          <p:cNvSpPr>
            <a:spLocks noGrp="1"/>
          </p:cNvSpPr>
          <p:nvPr>
            <p:ph idx="1"/>
          </p:nvPr>
        </p:nvSpPr>
        <p:spPr/>
        <p:txBody>
          <a:bodyPr/>
          <a:lstStyle/>
          <a:p>
            <a:pPr marL="571500" lvl="0" indent="-571500">
              <a:buFont typeface="Arial" panose="020B0604020202020204" pitchFamily="34" charset="0"/>
              <a:buChar char="•"/>
            </a:pPr>
            <a:endParaRPr lang="en-GB" sz="3600" dirty="0"/>
          </a:p>
          <a:p>
            <a:pPr marL="571500" lvl="0" indent="-571500">
              <a:buFont typeface="Arial" panose="020B0604020202020204" pitchFamily="34" charset="0"/>
              <a:buChar char="•"/>
            </a:pPr>
            <a:r>
              <a:rPr lang="en-GB" sz="3600" dirty="0"/>
              <a:t>759 employers and 20,000 opportunities</a:t>
            </a:r>
          </a:p>
          <a:p>
            <a:pPr marL="571500" lvl="0" indent="-571500">
              <a:buFont typeface="Arial" panose="020B0604020202020204" pitchFamily="34" charset="0"/>
              <a:buChar char="•"/>
            </a:pPr>
            <a:r>
              <a:rPr lang="en-GB" sz="3600" dirty="0"/>
              <a:t>The Scottish Government was an early adopter</a:t>
            </a:r>
          </a:p>
          <a:p>
            <a:pPr marL="571500" lvl="0" indent="-571500">
              <a:buFont typeface="Arial" panose="020B0604020202020204" pitchFamily="34" charset="0"/>
              <a:buChar char="•"/>
            </a:pPr>
            <a:r>
              <a:rPr lang="en-GB" sz="3600" dirty="0"/>
              <a:t>No Wrong Door Approach </a:t>
            </a:r>
          </a:p>
          <a:p>
            <a:pPr marL="571500" lvl="0" indent="-571500">
              <a:buFont typeface="Arial" panose="020B0604020202020204" pitchFamily="34" charset="0"/>
              <a:buChar char="•"/>
            </a:pPr>
            <a:r>
              <a:rPr lang="en-GB" sz="3600" dirty="0"/>
              <a:t>Sector opportunity plans</a:t>
            </a:r>
          </a:p>
          <a:p>
            <a:endParaRPr lang="en-GB" dirty="0"/>
          </a:p>
          <a:p>
            <a:pPr lvl="1"/>
            <a:endParaRPr lang="en-GB" dirty="0"/>
          </a:p>
          <a:p>
            <a:pPr lvl="1"/>
            <a:endParaRPr lang="en-GB" dirty="0"/>
          </a:p>
        </p:txBody>
      </p:sp>
    </p:spTree>
    <p:extLst>
      <p:ext uri="{BB962C8B-B14F-4D97-AF65-F5344CB8AC3E}">
        <p14:creationId xmlns:p14="http://schemas.microsoft.com/office/powerpoint/2010/main" val="217493532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Get the Gen">
  <a:themeElements>
    <a:clrScheme name="YPG Colours">
      <a:dk1>
        <a:srgbClr val="2C2C2B"/>
      </a:dk1>
      <a:lt1>
        <a:srgbClr val="FFFFFF"/>
      </a:lt1>
      <a:dk2>
        <a:srgbClr val="142C54"/>
      </a:dk2>
      <a:lt2>
        <a:srgbClr val="F3F1EF"/>
      </a:lt2>
      <a:accent1>
        <a:srgbClr val="C8ABBA"/>
      </a:accent1>
      <a:accent2>
        <a:srgbClr val="F7C01B"/>
      </a:accent2>
      <a:accent3>
        <a:srgbClr val="6CC4DA"/>
      </a:accent3>
      <a:accent4>
        <a:srgbClr val="142B53"/>
      </a:accent4>
      <a:accent5>
        <a:srgbClr val="FFFFFF"/>
      </a:accent5>
      <a:accent6>
        <a:srgbClr val="FFFFFF"/>
      </a:accent6>
      <a:hlink>
        <a:srgbClr val="142B53"/>
      </a:hlink>
      <a:folHlink>
        <a:srgbClr val="6CC4D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t the Gen" id="{97D3092A-4334-D847-9101-1F5FCFF317BA}" vid="{2238B5C7-8A6C-DC4B-AB26-5CE44028A8A9}"/>
    </a:ext>
  </a:extLst>
</a:theme>
</file>

<file path=ppt/theme/theme3.xml><?xml version="1.0" encoding="utf-8"?>
<a:theme xmlns:a="http://schemas.openxmlformats.org/drawingml/2006/main" name="Facet">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FE8F556492FB2409B3B1066F4E16943" ma:contentTypeVersion="12" ma:contentTypeDescription="Create a new document." ma:contentTypeScope="" ma:versionID="3ffe810c1d4343eed4d4916929829a1e">
  <xsd:schema xmlns:xsd="http://www.w3.org/2001/XMLSchema" xmlns:xs="http://www.w3.org/2001/XMLSchema" xmlns:p="http://schemas.microsoft.com/office/2006/metadata/properties" xmlns:ns2="d4127354-1402-4f1d-ba7f-e03d5a775dfb" xmlns:ns3="051e2176-d33a-49d7-9ec7-03ef78e08925" targetNamespace="http://schemas.microsoft.com/office/2006/metadata/properties" ma:root="true" ma:fieldsID="224c361de73fb45c6ae65f8827b5de8b" ns2:_="" ns3:_="">
    <xsd:import namespace="d4127354-1402-4f1d-ba7f-e03d5a775dfb"/>
    <xsd:import namespace="051e2176-d33a-49d7-9ec7-03ef78e08925"/>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127354-1402-4f1d-ba7f-e03d5a775df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051e2176-d33a-49d7-9ec7-03ef78e08925"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58466BF-511A-443D-B4FA-A892A9249899}">
  <ds:schemaRefs>
    <ds:schemaRef ds:uri="http://schemas.microsoft.com/sharepoint/v3/contenttype/forms"/>
  </ds:schemaRefs>
</ds:datastoreItem>
</file>

<file path=customXml/itemProps2.xml><?xml version="1.0" encoding="utf-8"?>
<ds:datastoreItem xmlns:ds="http://schemas.openxmlformats.org/officeDocument/2006/customXml" ds:itemID="{68927CB6-7345-45E3-9292-B751D969D22F}">
  <ds:schemaRefs>
    <ds:schemaRef ds:uri="http://schemas.microsoft.com/office/2006/documentManagement/types"/>
    <ds:schemaRef ds:uri="d4127354-1402-4f1d-ba7f-e03d5a775dfb"/>
    <ds:schemaRef ds:uri="http://purl.org/dc/elements/1.1/"/>
    <ds:schemaRef ds:uri="http://schemas.microsoft.com/office/2006/metadata/properties"/>
    <ds:schemaRef ds:uri="http://purl.org/dc/terms/"/>
    <ds:schemaRef ds:uri="051e2176-d33a-49d7-9ec7-03ef78e08925"/>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590FC3F4-A373-42FD-9BAB-3F5871B1A2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4127354-1402-4f1d-ba7f-e03d5a775dfb"/>
    <ds:schemaRef ds:uri="051e2176-d33a-49d7-9ec7-03ef78e089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124</TotalTime>
  <Words>901</Words>
  <Application>Microsoft Office PowerPoint</Application>
  <PresentationFormat>Widescreen</PresentationFormat>
  <Paragraphs>103</Paragraphs>
  <Slides>13</Slides>
  <Notes>9</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13</vt:i4>
      </vt:variant>
    </vt:vector>
  </HeadingPairs>
  <TitlesOfParts>
    <vt:vector size="25" baseType="lpstr">
      <vt:lpstr>Arial</vt:lpstr>
      <vt:lpstr>Calibri</vt:lpstr>
      <vt:lpstr>Calibri Light</vt:lpstr>
      <vt:lpstr>Inter</vt:lpstr>
      <vt:lpstr>Open Sans</vt:lpstr>
      <vt:lpstr>Open Sans Light</vt:lpstr>
      <vt:lpstr>Trebuchet MS</vt:lpstr>
      <vt:lpstr>Wingdings</vt:lpstr>
      <vt:lpstr>Wingdings 3</vt:lpstr>
      <vt:lpstr>Office Theme</vt:lpstr>
      <vt:lpstr>Get the Gen</vt:lpstr>
      <vt:lpstr>Facet</vt:lpstr>
      <vt:lpstr>PowerPoint Presentation</vt:lpstr>
      <vt:lpstr>PowerPoint Presentation</vt:lpstr>
      <vt:lpstr>  Young Person’s Guarantee  Neil Pedersen Scottish Government Young Person’s Guarantee - Employer Engagement Team  </vt:lpstr>
      <vt:lpstr>The Ambition </vt:lpstr>
      <vt:lpstr>What is the Young Person’s Guarantee?</vt:lpstr>
      <vt:lpstr>Young Person’s Guarantee - Governance </vt:lpstr>
      <vt:lpstr>The 5 Asks </vt:lpstr>
      <vt:lpstr>Employer Sign Up Process  </vt:lpstr>
      <vt:lpstr>Progress to date</vt:lpstr>
      <vt:lpstr>PowerPoint Presentation</vt:lpstr>
      <vt:lpstr>Thank you</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Ahliyah Majid</dc:creator>
  <cp:lastModifiedBy>Roisin Sheehy</cp:lastModifiedBy>
  <cp:revision>20</cp:revision>
  <dcterms:created xsi:type="dcterms:W3CDTF">2018-01-24T16:19:57Z</dcterms:created>
  <dcterms:modified xsi:type="dcterms:W3CDTF">2022-11-22T11:21:48Z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0x0101003FE8F556492FB2409B3B1066F4E16943</vt:lpwstr>
  </property>
</Properties>
</file>