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4" r:id="rId4"/>
  </p:sldMasterIdLst>
  <p:notesMasterIdLst>
    <p:notesMasterId r:id="rId25"/>
  </p:notesMasterIdLst>
  <p:sldIdLst>
    <p:sldId id="291" r:id="rId5"/>
    <p:sldId id="281" r:id="rId6"/>
    <p:sldId id="256" r:id="rId7"/>
    <p:sldId id="257" r:id="rId8"/>
    <p:sldId id="258" r:id="rId9"/>
    <p:sldId id="259" r:id="rId10"/>
    <p:sldId id="293" r:id="rId11"/>
    <p:sldId id="285" r:id="rId12"/>
    <p:sldId id="286" r:id="rId13"/>
    <p:sldId id="287" r:id="rId14"/>
    <p:sldId id="28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94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B7293-953D-4303-B0B8-5766675683B6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DB11B-774E-49EA-BCD9-159BE4B74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0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4c82ad919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4c82ad919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8907c28dd3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8907c28dd3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b5579a4d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b5579a4d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88da6ba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88da6ba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Joining dots between different partners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Govt &amp; charities refer to Beam - simple online referral form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1D1C1D"/>
                </a:solidFill>
                <a:highlight>
                  <a:srgbClr val="FFFFFF"/>
                </a:highlight>
              </a:rPr>
              <a:t>Employers - EPs are really brought into hiring Beam Members and ringfence roles e.g. Pret have experience hiring rough sleepers, Bupa created midday shifts for our single parents</a:t>
            </a:r>
            <a:endParaRPr sz="1150">
              <a:solidFill>
                <a:srgbClr val="1D1C1D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1D1C1D"/>
                </a:solidFill>
                <a:highlight>
                  <a:srgbClr val="FFFFFF"/>
                </a:highlight>
              </a:rPr>
              <a:t>Sustainment - </a:t>
            </a:r>
            <a:r>
              <a:rPr lang="en" sz="1150">
                <a:solidFill>
                  <a:srgbClr val="1D1C1D"/>
                </a:solidFill>
                <a:highlight>
                  <a:srgbClr val="F8F8F8"/>
                </a:highlight>
              </a:rPr>
              <a:t>Provide 3 months of support when the M first starts with an EP so that if there are any issues, the caseworker can help the M</a:t>
            </a:r>
            <a:endParaRPr sz="1150">
              <a:solidFill>
                <a:srgbClr val="1D1C1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b5579a4d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b5579a4d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b5579a4d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b5579a4d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b5579a4d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fb5579a4d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b5579a4d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b5579a4d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b5579a4d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b5579a4d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8ce94062b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8ce94062b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c531b7a2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c531b7a2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40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3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30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2026-88FF-A22F-27CE-168E2C53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C4E49-8E6D-CEDF-D189-CA2542698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8791B-621A-0322-5E48-CF0B09AE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C137-E75A-B875-167F-18C37925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A9C17-44A7-6CD1-BC83-7F5AAF9FE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116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7405-570D-CC99-E5F6-A5001918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8B2F3-0061-1E96-4AB2-49001518C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6D29D-680E-78C3-ACC9-7C7632EC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60F5A-5D85-20AE-E6FD-4E2618E0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0A88D-01A7-C83F-83EA-E84537E1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932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4058B-D381-22E8-657D-6DC05186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28F1F-9A8C-C2A9-9CFA-A178D8A1C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30DD2-A21B-34A8-5BCB-ECBE6FE6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85D1A-11BA-FDFB-DD21-7A456F6B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91C45-A730-0BF6-2064-BE04768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260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7352-6EFD-AAFB-70D2-3AAC7AFD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2E079-29F9-862B-8C56-D4D6977F1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A58D0-F0B7-9900-32E6-D3E30A6B2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C658A-B78A-9BAE-436E-1280AA61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10225-111F-CE45-5667-BE9DF69C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BBF05-675A-476B-8213-7313B939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18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93BB-051D-09EC-C5D9-D9738DC4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AB5CC-4E9F-AC7D-550A-5EDBC47BA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6C91C-B9ED-C911-C5B6-AD09C6EF5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0DAD0-B58E-8267-6263-5DEFC0404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1CC4A-ABAB-FE08-EEFD-398FE9DC8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1FB84-09DA-2AFB-2C46-A736F87D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528A5-6D36-34EE-475E-65EF8AFFF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EAB47-3611-A65B-77A1-F5060AAC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958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5F8-7838-7A7B-E303-3406D604A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29570-C4F7-2CC9-76A8-BC0C202C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F9D1D-557E-40E8-5DAE-09158034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0D7B8-35D3-7C28-8979-D9C07231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220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5BCEB-8636-86D7-69AA-2172170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240E6-B89B-9714-5F29-BB9EAEC5B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B3DE7-B249-AEA4-D554-A3ABC61E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463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8C96-CEFF-F0F0-54B0-77F7E1CA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856C-620E-D49D-90A0-2E16FF396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66715-7F84-B218-E7E1-C9DCBDF3A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0415-FFB2-6B0D-545E-75985F24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88CCF-15F8-12BA-C36D-B48CE8EB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A915B-3287-26AB-78EA-09779FDE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2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763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8FD6-456D-CDA3-6A91-99BA5CC7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BE1D41-6A83-9DEC-BEDE-BEE83566E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63988-CED8-D52A-7148-CDE6FF6DA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07D82-AD89-FA34-2604-0E0F37D9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55B9C-06DA-0D14-D44F-51D14571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EC84E-5914-FED0-0CC3-926A90C4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511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8E5B-52B1-4914-E90D-8FBE44240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A9C5D-BEC0-8475-9014-0DC912A2B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8C842-9FFE-39D9-5506-B5BC1E3F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A899-1387-55FE-4DFA-F53EA7B7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B073F-6424-EB3D-C480-D91D226E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499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A3A23-0762-224B-CC2E-1A7FB0B3E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F3A0-7CE2-9E68-C456-53DBCFE68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7EE13-A9C7-C77F-9781-6D6F3826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09B96-0737-6A79-96E2-D77DE731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09DDD-3803-3161-A6A8-5389E7F7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733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612433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26201" y="6366165"/>
            <a:ext cx="994836" cy="395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258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868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-6200" y="-28000"/>
            <a:ext cx="12204400" cy="6914000"/>
          </a:xfrm>
          <a:prstGeom prst="rect">
            <a:avLst/>
          </a:prstGeom>
          <a:solidFill>
            <a:srgbClr val="1FB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157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/>
          <p:nvPr/>
        </p:nvSpPr>
        <p:spPr>
          <a:xfrm>
            <a:off x="-6200" y="-28000"/>
            <a:ext cx="12204400" cy="6914000"/>
          </a:xfrm>
          <a:prstGeom prst="rect">
            <a:avLst/>
          </a:prstGeom>
          <a:solidFill>
            <a:srgbClr val="FF30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8646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 1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/>
          <p:nvPr/>
        </p:nvSpPr>
        <p:spPr>
          <a:xfrm>
            <a:off x="-6200" y="-28000"/>
            <a:ext cx="12204400" cy="6914000"/>
          </a:xfrm>
          <a:prstGeom prst="rect">
            <a:avLst/>
          </a:prstGeom>
          <a:solidFill>
            <a:srgbClr val="FBD8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7667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">
  <p:cSld name="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406400" y="472500"/>
            <a:ext cx="7873600" cy="9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 i="0" u="none" strike="noStrike" cap="none"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None/>
              <a:defRPr sz="3467" i="0" u="none" strike="noStrike" cap="none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3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26201" y="6366165"/>
            <a:ext cx="994836" cy="395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239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399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00AC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/>
          <p:nvPr/>
        </p:nvSpPr>
        <p:spPr>
          <a:xfrm>
            <a:off x="10655367" y="6085900"/>
            <a:ext cx="1455600" cy="657200"/>
          </a:xfrm>
          <a:prstGeom prst="rect">
            <a:avLst/>
          </a:prstGeom>
          <a:solidFill>
            <a:srgbClr val="00AC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" name="Google Shape;29;p10"/>
          <p:cNvGrpSpPr/>
          <p:nvPr/>
        </p:nvGrpSpPr>
        <p:grpSpPr>
          <a:xfrm>
            <a:off x="10745863" y="6186677"/>
            <a:ext cx="1217596" cy="478793"/>
            <a:chOff x="523156" y="515775"/>
            <a:chExt cx="1215974" cy="478155"/>
          </a:xfrm>
        </p:grpSpPr>
        <p:pic>
          <p:nvPicPr>
            <p:cNvPr id="30" name="Google Shape;30;p10"/>
            <p:cNvPicPr preferRelativeResize="0"/>
            <p:nvPr/>
          </p:nvPicPr>
          <p:blipFill rotWithShape="1">
            <a:blip r:embed="rId2">
              <a:alphaModFix/>
            </a:blip>
            <a:srcRect t="69289"/>
            <a:stretch/>
          </p:blipFill>
          <p:spPr>
            <a:xfrm>
              <a:off x="523156" y="845505"/>
              <a:ext cx="1215974" cy="148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10"/>
            <p:cNvPicPr preferRelativeResize="0"/>
            <p:nvPr/>
          </p:nvPicPr>
          <p:blipFill rotWithShape="1">
            <a:blip r:embed="rId3">
              <a:alphaModFix/>
            </a:blip>
            <a:srcRect b="27023"/>
            <a:stretch/>
          </p:blipFill>
          <p:spPr>
            <a:xfrm>
              <a:off x="523156" y="515775"/>
              <a:ext cx="1215974" cy="3527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82513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4200"/>
              <a:buNone/>
              <a:defRPr sz="5600" b="1">
                <a:solidFill>
                  <a:srgbClr val="07175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ubTitle" idx="1"/>
          </p:nvPr>
        </p:nvSpPr>
        <p:spPr>
          <a:xfrm>
            <a:off x="415600" y="3383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300"/>
              <a:buFont typeface="Proxima Nova"/>
              <a:buNone/>
              <a:defRPr sz="3067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9901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3"/>
          <p:cNvSpPr txBox="1">
            <a:spLocks noGrp="1"/>
          </p:cNvSpPr>
          <p:nvPr>
            <p:ph type="title"/>
          </p:nvPr>
        </p:nvSpPr>
        <p:spPr>
          <a:xfrm>
            <a:off x="252733" y="6065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1"/>
          </p:nvPr>
        </p:nvSpPr>
        <p:spPr>
          <a:xfrm>
            <a:off x="415600" y="1151400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586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940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71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D334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/>
          <p:nvPr/>
        </p:nvSpPr>
        <p:spPr>
          <a:xfrm>
            <a:off x="10655367" y="6085900"/>
            <a:ext cx="1455600" cy="657200"/>
          </a:xfrm>
          <a:prstGeom prst="rect">
            <a:avLst/>
          </a:prstGeom>
          <a:solidFill>
            <a:srgbClr val="FFD3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1715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00AC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/>
          <p:nvPr/>
        </p:nvSpPr>
        <p:spPr>
          <a:xfrm>
            <a:off x="10655367" y="6085900"/>
            <a:ext cx="1455600" cy="657200"/>
          </a:xfrm>
          <a:prstGeom prst="rect">
            <a:avLst/>
          </a:prstGeom>
          <a:solidFill>
            <a:srgbClr val="00AC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17"/>
          <p:cNvGrpSpPr/>
          <p:nvPr/>
        </p:nvGrpSpPr>
        <p:grpSpPr>
          <a:xfrm>
            <a:off x="10745863" y="6186677"/>
            <a:ext cx="1217596" cy="478793"/>
            <a:chOff x="523156" y="515775"/>
            <a:chExt cx="1215974" cy="478155"/>
          </a:xfrm>
        </p:grpSpPr>
        <p:pic>
          <p:nvPicPr>
            <p:cNvPr id="49" name="Google Shape;49;p17"/>
            <p:cNvPicPr preferRelativeResize="0"/>
            <p:nvPr/>
          </p:nvPicPr>
          <p:blipFill rotWithShape="1">
            <a:blip r:embed="rId2">
              <a:alphaModFix/>
            </a:blip>
            <a:srcRect t="69289"/>
            <a:stretch/>
          </p:blipFill>
          <p:spPr>
            <a:xfrm>
              <a:off x="523156" y="845505"/>
              <a:ext cx="1215974" cy="148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17"/>
            <p:cNvPicPr preferRelativeResize="0"/>
            <p:nvPr/>
          </p:nvPicPr>
          <p:blipFill rotWithShape="1">
            <a:blip r:embed="rId3">
              <a:alphaModFix/>
            </a:blip>
            <a:srcRect b="27023"/>
            <a:stretch/>
          </p:blipFill>
          <p:spPr>
            <a:xfrm>
              <a:off x="523156" y="515775"/>
              <a:ext cx="1215974" cy="3527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42004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 1">
    <p:bg>
      <p:bgPr>
        <a:solidFill>
          <a:srgbClr val="00AC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/>
          <p:nvPr/>
        </p:nvSpPr>
        <p:spPr>
          <a:xfrm>
            <a:off x="10655367" y="6085900"/>
            <a:ext cx="1455600" cy="657200"/>
          </a:xfrm>
          <a:prstGeom prst="rect">
            <a:avLst/>
          </a:prstGeom>
          <a:solidFill>
            <a:srgbClr val="00AC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7859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15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">
  <p:cSld name="Custom Layout 1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" name="Google Shape;5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41736" y="6186999"/>
            <a:ext cx="1233929" cy="490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1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9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2 1">
  <p:cSld name="Custom Layout 1 2 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41736" y="6186999"/>
            <a:ext cx="1233929" cy="49063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1"/>
          <p:cNvSpPr/>
          <p:nvPr/>
        </p:nvSpPr>
        <p:spPr>
          <a:xfrm>
            <a:off x="0" y="-44967"/>
            <a:ext cx="12192000" cy="69028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1" name="Google Shape;6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41736" y="6186999"/>
            <a:ext cx="1233929" cy="490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353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/>
          <p:nvPr/>
        </p:nvSpPr>
        <p:spPr>
          <a:xfrm>
            <a:off x="9745067" y="5883767"/>
            <a:ext cx="2274000" cy="8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7343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 Layout 2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/>
          <p:nvPr/>
        </p:nvSpPr>
        <p:spPr>
          <a:xfrm>
            <a:off x="9745067" y="5883767"/>
            <a:ext cx="2274000" cy="8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3"/>
          <p:cNvSpPr/>
          <p:nvPr/>
        </p:nvSpPr>
        <p:spPr>
          <a:xfrm>
            <a:off x="0" y="-24400"/>
            <a:ext cx="9441600" cy="6906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3646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00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4898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/>
          <p:nvPr/>
        </p:nvSpPr>
        <p:spPr>
          <a:xfrm>
            <a:off x="100" y="5858672"/>
            <a:ext cx="12192000" cy="10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4" name="Google Shape;7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93971" y="6294058"/>
            <a:ext cx="1091796" cy="434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65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3">
  <p:cSld name="Custom Layout 1 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/>
          <p:nvPr/>
        </p:nvSpPr>
        <p:spPr>
          <a:xfrm>
            <a:off x="100" y="5858672"/>
            <a:ext cx="12192000" cy="10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" name="Google Shape;7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93971" y="6294058"/>
            <a:ext cx="1091796" cy="434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59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4">
  <p:cSld name="Custom Layout 1 4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/>
          <p:nvPr/>
        </p:nvSpPr>
        <p:spPr>
          <a:xfrm>
            <a:off x="100" y="5858672"/>
            <a:ext cx="12192000" cy="10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0" name="Google Shape;8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26201" y="6366165"/>
            <a:ext cx="994836" cy="39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1185" y="5858667"/>
            <a:ext cx="804868" cy="470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351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rgbClr val="FFD334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508000" y="44876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78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88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6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84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9B3B-2846-458E-8025-C721B83758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ECCA8-C7C2-410D-9DEB-728EDE7CE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44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66A39-DA4B-1CC9-17C1-BDDA942D14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3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45D86E-5B5E-2444-A506-9C53101B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0F693-EBB8-0C39-396B-DAC09F204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F724A-40C2-2E45-C5BC-6FB34FF28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05703-2012-43E7-9B1E-CE60CCBCF8B8}" type="datetimeFigureOut">
              <a:rPr lang="en-GB" smtClean="0"/>
              <a:t>16/11/2022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62F14-7DAD-6C57-B1F2-7E054755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2DC1E-41AB-612C-C372-8340E73FC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929CB-752A-4EF1-B4E4-41DB7F0273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1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 Semibold"/>
              <a:buNone/>
              <a:defRPr sz="2800">
                <a:solidFill>
                  <a:srgbClr val="071754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1800"/>
              <a:buFont typeface="Proxima Nova"/>
              <a:buChar char="●"/>
              <a:defRPr sz="180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71754"/>
              </a:buClr>
              <a:buSzPts val="1400"/>
              <a:buFont typeface="Proxima Nova"/>
              <a:buChar char="○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71754"/>
              </a:buClr>
              <a:buSzPts val="1400"/>
              <a:buFont typeface="Proxima Nova"/>
              <a:buChar char="■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71754"/>
              </a:buClr>
              <a:buSzPts val="1400"/>
              <a:buFont typeface="Proxima Nova"/>
              <a:buChar char="●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71754"/>
              </a:buClr>
              <a:buSzPts val="1400"/>
              <a:buFont typeface="Proxima Nova"/>
              <a:buChar char="○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71754"/>
              </a:buClr>
              <a:buSzPts val="1400"/>
              <a:buFont typeface="Proxima Nova"/>
              <a:buChar char="■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71754"/>
              </a:buClr>
              <a:buSzPts val="1400"/>
              <a:buFont typeface="Proxima Nova"/>
              <a:buChar char="●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71754"/>
              </a:buClr>
              <a:buSzPts val="1400"/>
              <a:buFont typeface="Proxima Nova"/>
              <a:buChar char="○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71754"/>
              </a:buClr>
              <a:buSzPts val="1400"/>
              <a:buFont typeface="Proxima Nova"/>
              <a:buChar char="■"/>
              <a:defRPr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270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1754"/>
              </a:buClr>
              <a:buSzPts val="2800"/>
              <a:buFont typeface="Proxima Nova"/>
              <a:buNone/>
              <a:defRPr sz="2800" b="1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4" name="Google Shape;34;p1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741736" y="6186999"/>
            <a:ext cx="1233929" cy="490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6765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7.png"/><Relationship Id="rId7" Type="http://schemas.openxmlformats.org/officeDocument/2006/relationships/image" Target="../media/image17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image" Target="../media/image21.jpg"/><Relationship Id="rId5" Type="http://schemas.openxmlformats.org/officeDocument/2006/relationships/image" Target="../media/image49.png"/><Relationship Id="rId10" Type="http://schemas.openxmlformats.org/officeDocument/2006/relationships/image" Target="../media/image20.jpg"/><Relationship Id="rId4" Type="http://schemas.openxmlformats.org/officeDocument/2006/relationships/image" Target="../media/image48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0975AFD-69C3-406C-9D47-911CD6FE3D37}"/>
              </a:ext>
            </a:extLst>
          </p:cNvPr>
          <p:cNvSpPr txBox="1">
            <a:spLocks/>
          </p:cNvSpPr>
          <p:nvPr/>
        </p:nvSpPr>
        <p:spPr>
          <a:xfrm>
            <a:off x="594610" y="1848466"/>
            <a:ext cx="11002780" cy="2071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Expanding opportunity, meeting demand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EE7E3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@LearnWorkUK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#EmpSkills22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D1B02F-467E-AB29-CED2-1D15B4516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250"/>
            <a:ext cx="4229100" cy="13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"/>
    </mc:Choice>
    <mc:Fallback xmlns="">
      <p:transition spd="slow" advTm="67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/>
          <p:nvPr/>
        </p:nvSpPr>
        <p:spPr>
          <a:xfrm>
            <a:off x="-3000" y="-9700"/>
            <a:ext cx="5996000" cy="68580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31"/>
          <p:cNvSpPr/>
          <p:nvPr/>
        </p:nvSpPr>
        <p:spPr>
          <a:xfrm>
            <a:off x="429800" y="2440967"/>
            <a:ext cx="3102800" cy="3102800"/>
          </a:xfrm>
          <a:prstGeom prst="ellipse">
            <a:avLst/>
          </a:prstGeom>
          <a:solidFill>
            <a:srgbClr val="FFD3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1"/>
          <p:cNvSpPr txBox="1"/>
          <p:nvPr/>
        </p:nvSpPr>
        <p:spPr>
          <a:xfrm>
            <a:off x="1796133" y="3158933"/>
            <a:ext cx="42948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br>
              <a:rPr lang="en" sz="44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44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Meet Joseval</a:t>
            </a:r>
            <a:endParaRPr sz="4400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5" name="Google Shape;1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400" y="1509034"/>
            <a:ext cx="3531499" cy="35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385" y="118301"/>
            <a:ext cx="10187239" cy="6039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4"/>
          <p:cNvPicPr preferRelativeResize="0"/>
          <p:nvPr/>
        </p:nvPicPr>
        <p:blipFill rotWithShape="1">
          <a:blip r:embed="rId3">
            <a:alphaModFix/>
          </a:blip>
          <a:srcRect r="28186"/>
          <a:stretch/>
        </p:blipFill>
        <p:spPr>
          <a:xfrm>
            <a:off x="2787467" y="203200"/>
            <a:ext cx="6617068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979" y="203200"/>
            <a:ext cx="3200044" cy="645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5"/>
          <p:cNvPicPr preferRelativeResize="0"/>
          <p:nvPr/>
        </p:nvPicPr>
        <p:blipFill rotWithShape="1">
          <a:blip r:embed="rId4">
            <a:alphaModFix/>
          </a:blip>
          <a:srcRect t="2407" b="2072"/>
          <a:stretch/>
        </p:blipFill>
        <p:spPr>
          <a:xfrm>
            <a:off x="4784233" y="1054734"/>
            <a:ext cx="2592600" cy="45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133" y="432967"/>
            <a:ext cx="1270000" cy="127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3" name="Google Shape;1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6467" y="190533"/>
            <a:ext cx="1849200" cy="184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4" name="Google Shape;17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800" y="1884749"/>
            <a:ext cx="1849200" cy="184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" name="Google Shape;17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933" y="3915700"/>
            <a:ext cx="2540000" cy="25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6" name="Google Shape;17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58067" y="3757533"/>
            <a:ext cx="1927600" cy="192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" name="Google Shape;17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89367" y="1908333"/>
            <a:ext cx="1849200" cy="184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8" name="Google Shape;17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79600" y="329201"/>
            <a:ext cx="4572000" cy="570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42200" y="4495800"/>
            <a:ext cx="2260800" cy="2260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/>
          <p:nvPr/>
        </p:nvSpPr>
        <p:spPr>
          <a:xfrm>
            <a:off x="0" y="396433"/>
            <a:ext cx="121920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067" kern="0">
                <a:solidFill>
                  <a:srgbClr val="1FB6FF"/>
                </a:solidFill>
                <a:latin typeface="Proxima Nova"/>
                <a:ea typeface="Proxima Nova"/>
                <a:cs typeface="Proxima Nova"/>
                <a:sym typeface="Proxima Nova"/>
              </a:rPr>
              <a:t>FOR SERVICE USERS</a:t>
            </a:r>
            <a:br>
              <a:rPr lang="en" sz="3467" kern="0">
                <a:solidFill>
                  <a:srgbClr val="071754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en" sz="3467" kern="0">
                <a:solidFill>
                  <a:srgbClr val="071754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 personal hub</a:t>
            </a:r>
            <a:endParaRPr sz="3467" kern="0">
              <a:solidFill>
                <a:srgbClr val="071754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85" name="Google Shape;185;p37"/>
          <p:cNvPicPr preferRelativeResize="0"/>
          <p:nvPr/>
        </p:nvPicPr>
        <p:blipFill rotWithShape="1">
          <a:blip r:embed="rId3">
            <a:alphaModFix/>
          </a:blip>
          <a:srcRect l="8535" r="4280"/>
          <a:stretch/>
        </p:blipFill>
        <p:spPr>
          <a:xfrm>
            <a:off x="3633334" y="1755417"/>
            <a:ext cx="2259111" cy="460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7"/>
          <p:cNvPicPr preferRelativeResize="0"/>
          <p:nvPr/>
        </p:nvPicPr>
        <p:blipFill rotWithShape="1">
          <a:blip r:embed="rId4">
            <a:alphaModFix/>
          </a:blip>
          <a:srcRect l="7647" t="1336" r="5839" b="1820"/>
          <a:stretch/>
        </p:blipFill>
        <p:spPr>
          <a:xfrm>
            <a:off x="6326467" y="1810851"/>
            <a:ext cx="2259099" cy="449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/>
          <p:nvPr/>
        </p:nvSpPr>
        <p:spPr>
          <a:xfrm>
            <a:off x="0" y="396433"/>
            <a:ext cx="121920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067" kern="0">
                <a:solidFill>
                  <a:srgbClr val="1FB6FF"/>
                </a:solidFill>
                <a:latin typeface="Proxima Nova"/>
                <a:ea typeface="Proxima Nova"/>
                <a:cs typeface="Proxima Nova"/>
                <a:sym typeface="Proxima Nova"/>
              </a:rPr>
              <a:t>FOR SERVICE USERS</a:t>
            </a:r>
            <a:br>
              <a:rPr lang="en" sz="3467" kern="0">
                <a:solidFill>
                  <a:srgbClr val="071754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</a:br>
            <a:r>
              <a:rPr lang="en" sz="3467" kern="0">
                <a:solidFill>
                  <a:srgbClr val="071754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 personal hub</a:t>
            </a:r>
            <a:endParaRPr sz="3467" kern="0">
              <a:solidFill>
                <a:srgbClr val="071754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92" name="Google Shape;1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762" y="1570017"/>
            <a:ext cx="2666255" cy="497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85" y="1570016"/>
            <a:ext cx="2666265" cy="4977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/>
          <p:nvPr/>
        </p:nvSpPr>
        <p:spPr>
          <a:xfrm>
            <a:off x="1096800" y="5126037"/>
            <a:ext cx="1823200" cy="1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2933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£26k</a:t>
            </a:r>
            <a:endParaRPr sz="2933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average salary </a:t>
            </a:r>
            <a:b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achieved for </a:t>
            </a:r>
            <a:endParaRPr sz="1467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Beam candidates</a:t>
            </a:r>
            <a:r>
              <a:rPr lang="en" sz="6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0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>
            <a:off x="1392127" y="4552341"/>
            <a:ext cx="478800" cy="478800"/>
          </a:xfrm>
          <a:prstGeom prst="ellipse">
            <a:avLst/>
          </a:prstGeom>
          <a:solidFill>
            <a:srgbClr val="FFD3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" name="Google Shape;2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599" y="4683471"/>
            <a:ext cx="418932" cy="41893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9"/>
          <p:cNvSpPr/>
          <p:nvPr/>
        </p:nvSpPr>
        <p:spPr>
          <a:xfrm>
            <a:off x="3322527" y="4552341"/>
            <a:ext cx="478800" cy="478800"/>
          </a:xfrm>
          <a:prstGeom prst="ellipse">
            <a:avLst/>
          </a:prstGeom>
          <a:solidFill>
            <a:srgbClr val="FFD3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/>
          <p:nvPr/>
        </p:nvSpPr>
        <p:spPr>
          <a:xfrm>
            <a:off x="2985633" y="5122068"/>
            <a:ext cx="1754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2933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5 years</a:t>
            </a:r>
            <a:br>
              <a:rPr lang="en" sz="1600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 txBox="1"/>
          <p:nvPr/>
        </p:nvSpPr>
        <p:spPr>
          <a:xfrm>
            <a:off x="3006532" y="5515637"/>
            <a:ext cx="158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average time out of work before Beam</a:t>
            </a:r>
            <a:r>
              <a:rPr lang="en" sz="1600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br>
              <a:rPr lang="en" sz="1600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" name="Google Shape;2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066" y="4604937"/>
            <a:ext cx="606548" cy="60963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9"/>
          <p:cNvSpPr txBox="1"/>
          <p:nvPr/>
        </p:nvSpPr>
        <p:spPr>
          <a:xfrm>
            <a:off x="1069849" y="3263419"/>
            <a:ext cx="18780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3333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81</a:t>
            </a:r>
            <a:r>
              <a:rPr lang="en" sz="2533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%</a:t>
            </a:r>
            <a:endParaRPr sz="2533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start</a:t>
            </a:r>
            <a:endParaRPr sz="1467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a job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1404428" y="2609984"/>
            <a:ext cx="482400" cy="482000"/>
          </a:xfrm>
          <a:prstGeom prst="ellipse">
            <a:avLst/>
          </a:prstGeom>
          <a:solidFill>
            <a:srgbClr val="FBD8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" name="Google Shape;207;p39"/>
          <p:cNvPicPr preferRelativeResize="0"/>
          <p:nvPr/>
        </p:nvPicPr>
        <p:blipFill rotWithShape="1">
          <a:blip r:embed="rId5">
            <a:alphaModFix/>
          </a:blip>
          <a:srcRect l="17484" t="16123" r="15084" b="16440"/>
          <a:stretch/>
        </p:blipFill>
        <p:spPr>
          <a:xfrm>
            <a:off x="1075301" y="2533683"/>
            <a:ext cx="748800" cy="7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9"/>
          <p:cNvSpPr txBox="1">
            <a:spLocks noGrp="1"/>
          </p:cNvSpPr>
          <p:nvPr>
            <p:ph type="title"/>
          </p:nvPr>
        </p:nvSpPr>
        <p:spPr>
          <a:xfrm>
            <a:off x="623667" y="629044"/>
            <a:ext cx="4543600" cy="15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200">
                <a:solidFill>
                  <a:srgbClr val="1FB6FF"/>
                </a:solidFill>
              </a:rPr>
              <a:t>IMPACT </a:t>
            </a:r>
            <a:br>
              <a:rPr lang="en"/>
            </a:br>
            <a:r>
              <a:rPr lang="en"/>
              <a:t>1,200+ lives changed to-date </a:t>
            </a:r>
            <a:endParaRPr/>
          </a:p>
          <a:p>
            <a:pPr algn="l"/>
            <a:endParaRPr sz="1600"/>
          </a:p>
        </p:txBody>
      </p:sp>
      <p:sp>
        <p:nvSpPr>
          <p:cNvPr id="209" name="Google Shape;209;p39"/>
          <p:cNvSpPr txBox="1"/>
          <p:nvPr/>
        </p:nvSpPr>
        <p:spPr>
          <a:xfrm>
            <a:off x="2985649" y="3259535"/>
            <a:ext cx="18780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3333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83</a:t>
            </a:r>
            <a:r>
              <a:rPr lang="en" sz="2533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%</a:t>
            </a:r>
            <a:endParaRPr sz="2533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sustain employment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39"/>
          <p:cNvSpPr/>
          <p:nvPr/>
        </p:nvSpPr>
        <p:spPr>
          <a:xfrm>
            <a:off x="3320228" y="2606100"/>
            <a:ext cx="482400" cy="482000"/>
          </a:xfrm>
          <a:prstGeom prst="ellipse">
            <a:avLst/>
          </a:prstGeom>
          <a:solidFill>
            <a:srgbClr val="FBD8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1" name="Google Shape;211;p39"/>
          <p:cNvPicPr preferRelativeResize="0"/>
          <p:nvPr/>
        </p:nvPicPr>
        <p:blipFill rotWithShape="1">
          <a:blip r:embed="rId6">
            <a:alphaModFix/>
          </a:blip>
          <a:srcRect b="36764"/>
          <a:stretch/>
        </p:blipFill>
        <p:spPr>
          <a:xfrm>
            <a:off x="3049149" y="2662224"/>
            <a:ext cx="788400" cy="49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9"/>
          <p:cNvPicPr preferRelativeResize="0"/>
          <p:nvPr/>
        </p:nvPicPr>
        <p:blipFill rotWithShape="1">
          <a:blip r:embed="rId7">
            <a:alphaModFix/>
          </a:blip>
          <a:srcRect l="18808" t="28665" r="19724" b="19639"/>
          <a:stretch/>
        </p:blipFill>
        <p:spPr>
          <a:xfrm>
            <a:off x="6006441" y="-6287"/>
            <a:ext cx="4257752" cy="346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9"/>
          <p:cNvPicPr preferRelativeResize="0"/>
          <p:nvPr/>
        </p:nvPicPr>
        <p:blipFill rotWithShape="1">
          <a:blip r:embed="rId8">
            <a:alphaModFix/>
          </a:blip>
          <a:srcRect l="26111" t="6850" r="1576" b="-562"/>
          <a:stretch/>
        </p:blipFill>
        <p:spPr>
          <a:xfrm>
            <a:off x="7953395" y="3428380"/>
            <a:ext cx="4237947" cy="344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9"/>
          <p:cNvPicPr preferRelativeResize="0"/>
          <p:nvPr/>
        </p:nvPicPr>
        <p:blipFill rotWithShape="1">
          <a:blip r:embed="rId9">
            <a:alphaModFix/>
          </a:blip>
          <a:srcRect l="11827" t="1100" r="28284" b="2327"/>
          <a:stretch/>
        </p:blipFill>
        <p:spPr>
          <a:xfrm>
            <a:off x="6006442" y="5157879"/>
            <a:ext cx="1922103" cy="170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 rotWithShape="1">
          <a:blip r:embed="rId10">
            <a:alphaModFix/>
          </a:blip>
          <a:srcRect l="11787" r="21196" b="4897"/>
          <a:stretch/>
        </p:blipFill>
        <p:spPr>
          <a:xfrm>
            <a:off x="6006433" y="3428379"/>
            <a:ext cx="1919400" cy="170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9"/>
          <p:cNvPicPr preferRelativeResize="0"/>
          <p:nvPr/>
        </p:nvPicPr>
        <p:blipFill rotWithShape="1">
          <a:blip r:embed="rId11">
            <a:alphaModFix/>
          </a:blip>
          <a:srcRect l="6492" t="7578" r="9839" b="41759"/>
          <a:stretch/>
        </p:blipFill>
        <p:spPr>
          <a:xfrm>
            <a:off x="10283411" y="-6287"/>
            <a:ext cx="1913676" cy="175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9"/>
          <p:cNvPicPr preferRelativeResize="0"/>
          <p:nvPr/>
        </p:nvPicPr>
        <p:blipFill rotWithShape="1">
          <a:blip r:embed="rId12">
            <a:alphaModFix/>
          </a:blip>
          <a:srcRect t="19664" r="852" b="18846"/>
          <a:stretch/>
        </p:blipFill>
        <p:spPr>
          <a:xfrm>
            <a:off x="10283397" y="1722907"/>
            <a:ext cx="1918136" cy="168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/>
          <p:nvPr/>
        </p:nvSpPr>
        <p:spPr>
          <a:xfrm>
            <a:off x="-3000" y="-9700"/>
            <a:ext cx="5996000" cy="68580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>
            <a:off x="429800" y="2440967"/>
            <a:ext cx="3102800" cy="3102800"/>
          </a:xfrm>
          <a:prstGeom prst="ellipse">
            <a:avLst/>
          </a:prstGeom>
          <a:solidFill>
            <a:srgbClr val="FFD3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40"/>
          <p:cNvSpPr txBox="1"/>
          <p:nvPr/>
        </p:nvSpPr>
        <p:spPr>
          <a:xfrm>
            <a:off x="6765600" y="820667"/>
            <a:ext cx="4000000" cy="199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2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“I wanted to thank all my supporters for giving me the funds to do the course and to study something </a:t>
            </a:r>
            <a:r>
              <a:rPr lang="en" sz="2267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I’ve wanted to do my whole life</a:t>
            </a:r>
            <a:r>
              <a:rPr lang="en" sz="22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.”</a:t>
            </a:r>
            <a:endParaRPr sz="2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5" name="Google Shape;2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1469" y="4187700"/>
            <a:ext cx="3412567" cy="255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8434" y="370880"/>
            <a:ext cx="4063668" cy="54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D1B02F-467E-AB29-CED2-1D15B4516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250"/>
            <a:ext cx="4229100" cy="13215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FB975D-AD11-0301-DB91-9513C3B10C34}"/>
              </a:ext>
            </a:extLst>
          </p:cNvPr>
          <p:cNvSpPr/>
          <p:nvPr/>
        </p:nvSpPr>
        <p:spPr>
          <a:xfrm>
            <a:off x="264110" y="1584186"/>
            <a:ext cx="1166377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 2 | Devolution of employment and skills: Joining up support locally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264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Chair: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Kathryn Jellings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Head of Employment, 3CS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E7E3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 Khanna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Director of Operations, Twin Training;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 Barker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Co-Founder &amp; COO, BEAM;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Clare Boden-Hatton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Director of Operations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Employment and Skills, West Midlands Combined Authority</a:t>
            </a:r>
          </a:p>
        </p:txBody>
      </p:sp>
    </p:spTree>
    <p:extLst>
      <p:ext uri="{BB962C8B-B14F-4D97-AF65-F5344CB8AC3E}">
        <p14:creationId xmlns:p14="http://schemas.microsoft.com/office/powerpoint/2010/main" val="3872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"/>
    </mc:Choice>
    <mc:Fallback xmlns="">
      <p:transition spd="slow" advTm="67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D1B02F-467E-AB29-CED2-1D15B4516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250"/>
            <a:ext cx="4229100" cy="13215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FB975D-AD11-0301-DB91-9513C3B10C34}"/>
              </a:ext>
            </a:extLst>
          </p:cNvPr>
          <p:cNvSpPr/>
          <p:nvPr/>
        </p:nvSpPr>
        <p:spPr>
          <a:xfrm>
            <a:off x="264110" y="1584186"/>
            <a:ext cx="1166377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 2 | Devolution of employment and skills: Joining up support locally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264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Chair: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Kathryn Jellings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Head of Employment, 3CS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E7E3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 Khanna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Director of Operations, Twin Training;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 Barker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Co-Founder &amp; COO, BEAM;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Clare Boden-Hatton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Director of Operations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Employment and Skills, West Midlands Combined Authority</a:t>
            </a:r>
          </a:p>
        </p:txBody>
      </p:sp>
    </p:spTree>
    <p:extLst>
      <p:ext uri="{BB962C8B-B14F-4D97-AF65-F5344CB8AC3E}">
        <p14:creationId xmlns:p14="http://schemas.microsoft.com/office/powerpoint/2010/main" val="14674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"/>
    </mc:Choice>
    <mc:Fallback xmlns="">
      <p:transition spd="slow" advTm="67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D1B02F-467E-AB29-CED2-1D15B4516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250"/>
            <a:ext cx="4229100" cy="1321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9C7FF-D883-9285-EA03-73068C6F791A}"/>
              </a:ext>
            </a:extLst>
          </p:cNvPr>
          <p:cNvSpPr txBox="1"/>
          <p:nvPr/>
        </p:nvSpPr>
        <p:spPr>
          <a:xfrm>
            <a:off x="3048000" y="2046007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learningandwork.org.uk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@LearnWorkUK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#EmpSkills22</a:t>
            </a:r>
          </a:p>
        </p:txBody>
      </p:sp>
    </p:spTree>
    <p:extLst>
      <p:ext uri="{BB962C8B-B14F-4D97-AF65-F5344CB8AC3E}">
        <p14:creationId xmlns:p14="http://schemas.microsoft.com/office/powerpoint/2010/main" val="25771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"/>
    </mc:Choice>
    <mc:Fallback xmlns="">
      <p:transition spd="slow" advTm="67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9A798-FA96-CE59-8294-16605C18C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071" y="1122363"/>
            <a:ext cx="10703858" cy="2929684"/>
          </a:xfrm>
        </p:spPr>
        <p:txBody>
          <a:bodyPr>
            <a:noAutofit/>
          </a:bodyPr>
          <a:lstStyle/>
          <a:p>
            <a:r>
              <a:rPr lang="en-GB" sz="3600" b="1" dirty="0"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Devolution of Employment and Skills:</a:t>
            </a:r>
            <a:br>
              <a:rPr lang="en-GB" sz="3600" b="1" dirty="0"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600" b="1" dirty="0"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 Great Opportunity to Embrace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C1846E-0105-5492-531B-6455F40B14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sz="2000" dirty="0">
                <a:solidFill>
                  <a:srgbClr val="7C26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Frontline Perspective from Twin Employment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112645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02140F-CDD3-4428-C53D-0836E4BF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7C2682"/>
                </a:solidFill>
                <a:latin typeface="Montserrat" panose="00000500000000000000" pitchFamily="50" charset="0"/>
              </a:rPr>
              <a:t>A few words 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A3FF3-266B-C528-0A39-58E569CA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931"/>
            <a:ext cx="7968341" cy="5046414"/>
          </a:xfrm>
        </p:spPr>
        <p:txBody>
          <a:bodyPr wrap="square">
            <a:noAutofit/>
          </a:bodyPr>
          <a:lstStyle/>
          <a:p>
            <a:pPr marL="540000" indent="-54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7C2682"/>
              </a:buClr>
              <a:buFont typeface="Wingdings 3" panose="05040102010807070707" pitchFamily="18" charset="2"/>
              <a:buChar char="Ò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support jobseekers, individual learners and international students to achieve career success…</a:t>
            </a:r>
          </a:p>
          <a:p>
            <a:pPr marL="540000" indent="0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7C2682"/>
              </a:buClr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…through education, training, travel, and work experience</a:t>
            </a:r>
          </a:p>
          <a:p>
            <a:pPr marL="540000" indent="-540000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7C2682"/>
              </a:buClr>
              <a:buFont typeface="Wingdings 3" panose="05040102010807070707" pitchFamily="18" charset="2"/>
              <a:buChar char="Ò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work with DWP, DfE, MoJ, MCAs, local authorities, universities, colleges and third sector organisations</a:t>
            </a:r>
          </a:p>
          <a:p>
            <a:pPr marL="540000" indent="-540000">
              <a:lnSpc>
                <a:spcPct val="130000"/>
              </a:lnSpc>
              <a:spcBef>
                <a:spcPts val="0"/>
              </a:spcBef>
              <a:spcAft>
                <a:spcPts val="2400"/>
              </a:spcAft>
              <a:buClr>
                <a:srgbClr val="7C2682"/>
              </a:buClr>
              <a:buFont typeface="Wingdings 3" panose="05040102010807070707" pitchFamily="18" charset="2"/>
              <a:buChar char="Ò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the acquisition of 3SC and an 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apprenticeship provider, Twin will further 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devolved opportunities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2059" r="14046" b="1146"/>
          <a:stretch/>
        </p:blipFill>
        <p:spPr>
          <a:xfrm>
            <a:off x="9027460" y="413657"/>
            <a:ext cx="4598894" cy="4614262"/>
          </a:xfrm>
          <a:prstGeom prst="diamond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56" y="3894024"/>
            <a:ext cx="2641142" cy="24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3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F67803-1D34-8984-6C0B-5DFFE76C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600" b="1" dirty="0">
                <a:solidFill>
                  <a:srgbClr val="7C2682"/>
                </a:solidFill>
                <a:latin typeface="Montserrat" panose="00000500000000000000" pitchFamily="50" charset="0"/>
              </a:rPr>
              <a:t>Realising opportunities in </a:t>
            </a:r>
            <a:br>
              <a:rPr lang="en-GB" sz="3600" b="1" dirty="0">
                <a:solidFill>
                  <a:srgbClr val="7C2682"/>
                </a:solidFill>
                <a:latin typeface="Montserrat" panose="00000500000000000000" pitchFamily="50" charset="0"/>
              </a:rPr>
            </a:br>
            <a:r>
              <a:rPr lang="en-GB" sz="3600" b="1" dirty="0">
                <a:solidFill>
                  <a:srgbClr val="7C2682"/>
                </a:solidFill>
                <a:latin typeface="Montserrat" panose="00000500000000000000" pitchFamily="50" charset="0"/>
              </a:rPr>
              <a:t>the new devolution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A2EA9-0614-E1BE-4161-7BAB78E01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543" y="1825625"/>
            <a:ext cx="9056914" cy="4351338"/>
          </a:xfrm>
        </p:spPr>
        <p:txBody>
          <a:bodyPr>
            <a:noAutofit/>
          </a:bodyPr>
          <a:lstStyle/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7C2682"/>
              </a:buClr>
              <a:buFont typeface="Wingdings 3" panose="05040102010807070707" pitchFamily="18" charset="2"/>
              <a:buChar char="´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Localised employer engagement =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job outcomes </a:t>
            </a:r>
            <a:br>
              <a:rPr lang="el-G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skills enhancement 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7C2682"/>
              </a:buClr>
              <a:buFont typeface="Wingdings 3" panose="05040102010807070707" pitchFamily="18" charset="2"/>
              <a:buChar char="´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 engagement with SMEs and 3rd Sector </a:t>
            </a:r>
            <a:endParaRPr lang="en-GB" sz="20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7C2682"/>
              </a:buClr>
              <a:buFont typeface="Wingdings 3" panose="05040102010807070707" pitchFamily="18" charset="2"/>
              <a:buChar char="´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inclusive provision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line with metro mayor priorities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7C2682"/>
              </a:buClr>
              <a:buFont typeface="Wingdings 3" panose="05040102010807070707" pitchFamily="18" charset="2"/>
              <a:buChar char="´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Growth in upskilling with short courses to quickly meet </a:t>
            </a:r>
            <a:br>
              <a:rPr lang="el-G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employer and learner demand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7C2682"/>
              </a:buClr>
              <a:buFont typeface="Wingdings 3" panose="05040102010807070707" pitchFamily="18" charset="2"/>
              <a:buChar char="´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Closer working with commissioners (MCAs and LAs) offers 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flexibility and innovation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delivery 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7C2682"/>
              </a:buClr>
              <a:buFont typeface="Wingdings 3" panose="05040102010807070707" pitchFamily="18" charset="2"/>
              <a:buChar char="´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 scope for join-up of employment &amp; skills delivery</a:t>
            </a:r>
          </a:p>
        </p:txBody>
      </p:sp>
    </p:spTree>
    <p:extLst>
      <p:ext uri="{BB962C8B-B14F-4D97-AF65-F5344CB8AC3E}">
        <p14:creationId xmlns:p14="http://schemas.microsoft.com/office/powerpoint/2010/main" val="24354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E14E08-511A-E9E0-1365-BF0659050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7C2682"/>
                </a:solidFill>
                <a:latin typeface="Montserrat" panose="00000500000000000000" pitchFamily="50" charset="0"/>
              </a:rPr>
              <a:t>It’s only just begun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BF0BF-D1C8-AD02-3361-FAE630AC2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735"/>
            <a:ext cx="10515600" cy="5265119"/>
          </a:xfrm>
        </p:spPr>
        <p:txBody>
          <a:bodyPr>
            <a:noAutofit/>
          </a:bodyPr>
          <a:lstStyle/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Clr>
                <a:srgbClr val="7C2682"/>
              </a:buClr>
              <a:buSzPct val="80000"/>
              <a:buFont typeface="Wingdings 2" panose="05020102010507070707" pitchFamily="18" charset="2"/>
              <a:buChar char="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Expanding skills bootcamp delivery to 5 regions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 dirty="0">
                <a:solidFill>
                  <a:srgbClr val="7C26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West Midlands, East Midlands, London, South East &amp; East England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Clr>
                <a:srgbClr val="7C2682"/>
              </a:buClr>
              <a:buSzPct val="80000"/>
              <a:buFont typeface="Wingdings 2" panose="05020102010507070707" pitchFamily="18" charset="2"/>
              <a:buChar char="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Ready to be part of Multiply and UKSPF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Clr>
                <a:srgbClr val="7C2682"/>
              </a:buClr>
              <a:buSzPct val="80000"/>
              <a:buFont typeface="Wingdings 2" panose="05020102010507070707" pitchFamily="18" charset="2"/>
              <a:buChar char="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Turing Scheme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 dirty="0">
                <a:solidFill>
                  <a:srgbClr val="7C26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 not yet fully recognised by all</a:t>
            </a:r>
            <a:endParaRPr lang="en-GB" sz="2000" dirty="0">
              <a:solidFill>
                <a:srgbClr val="7C268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Clr>
                <a:srgbClr val="7C2682"/>
              </a:buClr>
              <a:buSzPct val="80000"/>
              <a:buFont typeface="Wingdings 2" panose="05020102010507070707" pitchFamily="18" charset="2"/>
              <a:buChar char="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scope for programme join-up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 dirty="0">
                <a:solidFill>
                  <a:srgbClr val="7C26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e.g. Neurodiversity Strategy Coaching, for more learner progression and meeting employer needs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Clr>
                <a:srgbClr val="7C2682"/>
              </a:buClr>
              <a:buSzPct val="80000"/>
              <a:buFont typeface="Wingdings 2" panose="05020102010507070707" pitchFamily="18" charset="2"/>
              <a:buChar char="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Responding to Mayors’ Employment &amp; Skills Strategies and LSIPs</a:t>
            </a:r>
          </a:p>
          <a:p>
            <a:pPr marL="432000" indent="-432000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Clr>
                <a:srgbClr val="7C2682"/>
              </a:buClr>
              <a:buSzPct val="80000"/>
              <a:buFont typeface="Wingdings 2" panose="05020102010507070707" pitchFamily="18" charset="2"/>
              <a:buChar char="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County deals and levelling-up help drive local economic </a:t>
            </a:r>
            <a:b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while staying inclusive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00225" y="400900"/>
            <a:ext cx="3080674" cy="3332900"/>
            <a:chOff x="8608714" y="400900"/>
            <a:chExt cx="3672185" cy="39728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853" y="400900"/>
              <a:ext cx="2501909" cy="14247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853" y="2987436"/>
              <a:ext cx="2501909" cy="13863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714" y="1767323"/>
              <a:ext cx="3672185" cy="1278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6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D1B02F-467E-AB29-CED2-1D15B4516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250"/>
            <a:ext cx="4229100" cy="13215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FB975D-AD11-0301-DB91-9513C3B10C34}"/>
              </a:ext>
            </a:extLst>
          </p:cNvPr>
          <p:cNvSpPr/>
          <p:nvPr/>
        </p:nvSpPr>
        <p:spPr>
          <a:xfrm>
            <a:off x="264110" y="1584186"/>
            <a:ext cx="1166377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 2 | Devolution of employment and skills: Joining up support locally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264C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Chair: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Kathryn Jellings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7E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Head of Employment, 3CS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E7E3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 Khanna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Director of Operations, Twin Training;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 Barker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Co-Founder &amp; COO, BEAM;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Clare Boden-Hatton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Director of Operations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4C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Employment and Skills, West Midlands Combined Authority</a:t>
            </a:r>
          </a:p>
        </p:txBody>
      </p:sp>
    </p:spTree>
    <p:extLst>
      <p:ext uri="{BB962C8B-B14F-4D97-AF65-F5344CB8AC3E}">
        <p14:creationId xmlns:p14="http://schemas.microsoft.com/office/powerpoint/2010/main" val="486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1"/>
    </mc:Choice>
    <mc:Fallback xmlns="">
      <p:transition spd="slow" advTm="671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30"/>
          <p:cNvGrpSpPr/>
          <p:nvPr/>
        </p:nvGrpSpPr>
        <p:grpSpPr>
          <a:xfrm>
            <a:off x="1122868" y="1"/>
            <a:ext cx="5445417" cy="6858295"/>
            <a:chOff x="842150" y="0"/>
            <a:chExt cx="4084063" cy="5143721"/>
          </a:xfrm>
        </p:grpSpPr>
        <p:pic>
          <p:nvPicPr>
            <p:cNvPr id="90" name="Google Shape;90;p30"/>
            <p:cNvPicPr preferRelativeResize="0"/>
            <p:nvPr/>
          </p:nvPicPr>
          <p:blipFill rotWithShape="1">
            <a:blip r:embed="rId3">
              <a:alphaModFix/>
            </a:blip>
            <a:srcRect l="23546" t="27189" r="16887" b="17127"/>
            <a:stretch/>
          </p:blipFill>
          <p:spPr>
            <a:xfrm>
              <a:off x="842157" y="1"/>
              <a:ext cx="2688805" cy="2571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30"/>
            <p:cNvPicPr preferRelativeResize="0"/>
            <p:nvPr/>
          </p:nvPicPr>
          <p:blipFill rotWithShape="1">
            <a:blip r:embed="rId4">
              <a:alphaModFix/>
            </a:blip>
            <a:srcRect l="14493" r="15390" b="1400"/>
            <a:stretch/>
          </p:blipFill>
          <p:spPr>
            <a:xfrm>
              <a:off x="2227098" y="2611389"/>
              <a:ext cx="2699115" cy="253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30"/>
            <p:cNvPicPr preferRelativeResize="0"/>
            <p:nvPr/>
          </p:nvPicPr>
          <p:blipFill rotWithShape="1">
            <a:blip r:embed="rId5">
              <a:alphaModFix/>
            </a:blip>
            <a:srcRect l="11827" t="1100" r="28284" b="2327"/>
            <a:stretch/>
          </p:blipFill>
          <p:spPr>
            <a:xfrm>
              <a:off x="842150" y="3900425"/>
              <a:ext cx="1349175" cy="1243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30"/>
            <p:cNvPicPr preferRelativeResize="0"/>
            <p:nvPr/>
          </p:nvPicPr>
          <p:blipFill rotWithShape="1">
            <a:blip r:embed="rId6">
              <a:alphaModFix/>
            </a:blip>
            <a:srcRect l="11787" r="21196" b="6182"/>
            <a:stretch/>
          </p:blipFill>
          <p:spPr>
            <a:xfrm>
              <a:off x="3568757" y="1308560"/>
              <a:ext cx="1347260" cy="1263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30"/>
            <p:cNvPicPr preferRelativeResize="0"/>
            <p:nvPr/>
          </p:nvPicPr>
          <p:blipFill rotWithShape="1">
            <a:blip r:embed="rId7">
              <a:alphaModFix/>
            </a:blip>
            <a:srcRect l="6492" t="7578" r="9839" b="41759"/>
            <a:stretch/>
          </p:blipFill>
          <p:spPr>
            <a:xfrm>
              <a:off x="3568875" y="0"/>
              <a:ext cx="1347024" cy="1269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30"/>
            <p:cNvPicPr preferRelativeResize="0"/>
            <p:nvPr/>
          </p:nvPicPr>
          <p:blipFill rotWithShape="1">
            <a:blip r:embed="rId8">
              <a:alphaModFix/>
            </a:blip>
            <a:srcRect l="10700" r="28261"/>
            <a:stretch/>
          </p:blipFill>
          <p:spPr>
            <a:xfrm>
              <a:off x="842150" y="2611400"/>
              <a:ext cx="1349174" cy="1243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" name="Google Shape;96;p30"/>
          <p:cNvSpPr txBox="1"/>
          <p:nvPr/>
        </p:nvSpPr>
        <p:spPr>
          <a:xfrm>
            <a:off x="6982533" y="2553900"/>
            <a:ext cx="5236000" cy="12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071754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Devolution Breakout</a:t>
            </a:r>
            <a:endParaRPr sz="3200" kern="0">
              <a:solidFill>
                <a:srgbClr val="071754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endParaRPr sz="1333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1467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November 2022</a:t>
            </a:r>
            <a:endParaRPr sz="1467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7" name="Google Shape;9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57480" y="2019485"/>
            <a:ext cx="1601571" cy="636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3"/>
          <p:cNvSpPr txBox="1">
            <a:spLocks noGrp="1"/>
          </p:cNvSpPr>
          <p:nvPr>
            <p:ph type="title" idx="4294967295"/>
          </p:nvPr>
        </p:nvSpPr>
        <p:spPr>
          <a:xfrm>
            <a:off x="67" y="682433"/>
            <a:ext cx="12192000" cy="89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333" b="0">
                <a:solidFill>
                  <a:srgbClr val="1FB6FF"/>
                </a:solidFill>
              </a:rPr>
              <a:t>HOW IT WORKS</a:t>
            </a:r>
            <a:endParaRPr/>
          </a:p>
          <a:p>
            <a:pPr algn="ctr">
              <a:lnSpc>
                <a:spcPct val="90000"/>
              </a:lnSpc>
            </a:pPr>
            <a:r>
              <a:rPr lang="en"/>
              <a:t>A collaborative approach</a:t>
            </a:r>
            <a:endParaRPr/>
          </a:p>
        </p:txBody>
      </p:sp>
      <p:sp>
        <p:nvSpPr>
          <p:cNvPr id="116" name="Google Shape;116;p33"/>
          <p:cNvSpPr/>
          <p:nvPr/>
        </p:nvSpPr>
        <p:spPr>
          <a:xfrm>
            <a:off x="67" y="2757735"/>
            <a:ext cx="12192000" cy="2308000"/>
          </a:xfrm>
          <a:prstGeom prst="rect">
            <a:avLst/>
          </a:prstGeom>
          <a:solidFill>
            <a:srgbClr val="F5F5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 txBox="1"/>
          <p:nvPr/>
        </p:nvSpPr>
        <p:spPr>
          <a:xfrm>
            <a:off x="867400" y="3627985"/>
            <a:ext cx="22732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Partners </a:t>
            </a:r>
            <a:endParaRPr sz="2000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refer</a:t>
            </a:r>
            <a:endParaRPr sz="2000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33"/>
          <p:cNvSpPr txBox="1"/>
          <p:nvPr/>
        </p:nvSpPr>
        <p:spPr>
          <a:xfrm>
            <a:off x="10054399" y="3689677"/>
            <a:ext cx="19928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Companies hire</a:t>
            </a:r>
            <a:endParaRPr sz="2000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33"/>
          <p:cNvSpPr txBox="1"/>
          <p:nvPr/>
        </p:nvSpPr>
        <p:spPr>
          <a:xfrm>
            <a:off x="3295584" y="3627985"/>
            <a:ext cx="19928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Beam </a:t>
            </a:r>
            <a:endParaRPr sz="2000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supports</a:t>
            </a:r>
            <a:endParaRPr sz="2000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33"/>
          <p:cNvSpPr txBox="1"/>
          <p:nvPr/>
        </p:nvSpPr>
        <p:spPr>
          <a:xfrm>
            <a:off x="5441400" y="3613161"/>
            <a:ext cx="22732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Communities engage </a:t>
            </a:r>
            <a:endParaRPr sz="2000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33"/>
          <p:cNvSpPr txBox="1"/>
          <p:nvPr/>
        </p:nvSpPr>
        <p:spPr>
          <a:xfrm>
            <a:off x="7770000" y="3627994"/>
            <a:ext cx="21736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Training </a:t>
            </a:r>
            <a:endParaRPr sz="2000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2000" b="1" kern="0">
                <a:solidFill>
                  <a:srgbClr val="071754"/>
                </a:solidFill>
                <a:latin typeface="Proxima Nova"/>
                <a:ea typeface="Proxima Nova"/>
                <a:cs typeface="Proxima Nova"/>
                <a:sym typeface="Proxima Nova"/>
              </a:rPr>
              <a:t>upskills</a:t>
            </a:r>
            <a:endParaRPr sz="2000" b="1" kern="0">
              <a:solidFill>
                <a:srgbClr val="07175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2" name="Google Shape;122;p33"/>
          <p:cNvCxnSpPr/>
          <p:nvPr/>
        </p:nvCxnSpPr>
        <p:spPr>
          <a:xfrm rot="10800000">
            <a:off x="853437" y="2757681"/>
            <a:ext cx="0" cy="2308113"/>
          </a:xfrm>
          <a:prstGeom prst="straightConnector1">
            <a:avLst/>
          </a:prstGeom>
          <a:noFill/>
          <a:ln w="9525" cap="flat" cmpd="sng">
            <a:solidFill>
              <a:srgbClr val="1FB6FF"/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123" name="Google Shape;123;p33"/>
          <p:cNvCxnSpPr/>
          <p:nvPr/>
        </p:nvCxnSpPr>
        <p:spPr>
          <a:xfrm rot="10800000">
            <a:off x="3154611" y="2757681"/>
            <a:ext cx="0" cy="2308113"/>
          </a:xfrm>
          <a:prstGeom prst="straightConnector1">
            <a:avLst/>
          </a:prstGeom>
          <a:noFill/>
          <a:ln w="9525" cap="flat" cmpd="sng">
            <a:solidFill>
              <a:srgbClr val="1FB6FF"/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124" name="Google Shape;124;p33"/>
          <p:cNvCxnSpPr/>
          <p:nvPr/>
        </p:nvCxnSpPr>
        <p:spPr>
          <a:xfrm rot="10800000">
            <a:off x="5429404" y="2757681"/>
            <a:ext cx="0" cy="2308113"/>
          </a:xfrm>
          <a:prstGeom prst="straightConnector1">
            <a:avLst/>
          </a:prstGeom>
          <a:noFill/>
          <a:ln w="9525" cap="flat" cmpd="sng">
            <a:solidFill>
              <a:srgbClr val="1FB6FF"/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125" name="Google Shape;125;p33"/>
          <p:cNvCxnSpPr/>
          <p:nvPr/>
        </p:nvCxnSpPr>
        <p:spPr>
          <a:xfrm rot="10800000">
            <a:off x="7726611" y="2757681"/>
            <a:ext cx="0" cy="2308113"/>
          </a:xfrm>
          <a:prstGeom prst="straightConnector1">
            <a:avLst/>
          </a:prstGeom>
          <a:noFill/>
          <a:ln w="9525" cap="flat" cmpd="sng">
            <a:solidFill>
              <a:srgbClr val="1FB6FF"/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126" name="Google Shape;126;p33"/>
          <p:cNvCxnSpPr/>
          <p:nvPr/>
        </p:nvCxnSpPr>
        <p:spPr>
          <a:xfrm rot="10800000">
            <a:off x="9999015" y="2765489"/>
            <a:ext cx="0" cy="2308113"/>
          </a:xfrm>
          <a:prstGeom prst="straightConnector1">
            <a:avLst/>
          </a:prstGeom>
          <a:noFill/>
          <a:ln w="9525" cap="flat" cmpd="sng">
            <a:solidFill>
              <a:srgbClr val="1FB6FF"/>
            </a:solidFill>
            <a:prstDash val="dot"/>
            <a:round/>
            <a:headEnd type="oval" w="med" len="med"/>
            <a:tailEnd type="none" w="med" len="med"/>
          </a:ln>
        </p:spPr>
      </p:cxnSp>
      <p:pic>
        <p:nvPicPr>
          <p:cNvPr id="127" name="Google Shape;127;p33"/>
          <p:cNvPicPr preferRelativeResize="0"/>
          <p:nvPr/>
        </p:nvPicPr>
        <p:blipFill rotWithShape="1">
          <a:blip r:embed="rId3">
            <a:alphaModFix/>
          </a:blip>
          <a:srcRect l="19168" r="17189" b="5078"/>
          <a:stretch/>
        </p:blipFill>
        <p:spPr>
          <a:xfrm>
            <a:off x="3823836" y="2333884"/>
            <a:ext cx="898000" cy="892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8" name="Google Shape;128;p33"/>
          <p:cNvGrpSpPr/>
          <p:nvPr/>
        </p:nvGrpSpPr>
        <p:grpSpPr>
          <a:xfrm>
            <a:off x="6009650" y="2341851"/>
            <a:ext cx="1007001" cy="876087"/>
            <a:chOff x="5348442" y="3198716"/>
            <a:chExt cx="920814" cy="792600"/>
          </a:xfrm>
        </p:grpSpPr>
        <p:pic>
          <p:nvPicPr>
            <p:cNvPr id="129" name="Google Shape;129;p33"/>
            <p:cNvPicPr preferRelativeResize="0"/>
            <p:nvPr/>
          </p:nvPicPr>
          <p:blipFill rotWithShape="1">
            <a:blip r:embed="rId4">
              <a:alphaModFix/>
            </a:blip>
            <a:srcRect l="17168" r="9678" b="27745"/>
            <a:stretch/>
          </p:blipFill>
          <p:spPr>
            <a:xfrm>
              <a:off x="5467056" y="3198716"/>
              <a:ext cx="802200" cy="7926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130" name="Google Shape;130;p33"/>
            <p:cNvGrpSpPr/>
            <p:nvPr/>
          </p:nvGrpSpPr>
          <p:grpSpPr>
            <a:xfrm>
              <a:off x="5348442" y="3484483"/>
              <a:ext cx="381788" cy="256241"/>
              <a:chOff x="5312742" y="3632421"/>
              <a:chExt cx="381788" cy="256241"/>
            </a:xfrm>
          </p:grpSpPr>
          <p:pic>
            <p:nvPicPr>
              <p:cNvPr id="131" name="Google Shape;131;p33"/>
              <p:cNvPicPr preferRelativeResize="0"/>
              <p:nvPr/>
            </p:nvPicPr>
            <p:blipFill>
              <a:blip r:embed="rId5">
                <a:alphaModFix amt="93000"/>
              </a:blip>
              <a:stretch>
                <a:fillRect/>
              </a:stretch>
            </p:blipFill>
            <p:spPr>
              <a:xfrm rot="213948">
                <a:off x="5332151" y="3659946"/>
                <a:ext cx="345650" cy="2181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2" name="Google Shape;132;p33"/>
              <p:cNvSpPr/>
              <p:nvPr/>
            </p:nvSpPr>
            <p:spPr>
              <a:xfrm rot="17047">
                <a:off x="5325123" y="3634975"/>
                <a:ext cx="363004" cy="2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3"/>
              <p:cNvSpPr/>
              <p:nvPr/>
            </p:nvSpPr>
            <p:spPr>
              <a:xfrm rot="5417189">
                <a:off x="5562528" y="3753100"/>
                <a:ext cx="240003" cy="2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3"/>
              <p:cNvSpPr/>
              <p:nvPr/>
            </p:nvSpPr>
            <p:spPr>
              <a:xfrm rot="5417189">
                <a:off x="5204741" y="3741021"/>
                <a:ext cx="240003" cy="2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" name="Google Shape;135;p33"/>
            <p:cNvGrpSpPr/>
            <p:nvPr/>
          </p:nvGrpSpPr>
          <p:grpSpPr>
            <a:xfrm>
              <a:off x="5372117" y="3433818"/>
              <a:ext cx="506947" cy="50236"/>
              <a:chOff x="5343542" y="3585625"/>
              <a:chExt cx="506947" cy="50236"/>
            </a:xfrm>
          </p:grpSpPr>
          <p:pic>
            <p:nvPicPr>
              <p:cNvPr id="136" name="Google Shape;136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343542" y="3585625"/>
                <a:ext cx="90955" cy="42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" name="Google Shape;137;p3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60022">
                <a:off x="5435252" y="3595390"/>
                <a:ext cx="315765" cy="377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33"/>
              <p:cNvPicPr preferRelativeResize="0"/>
              <p:nvPr/>
            </p:nvPicPr>
            <p:blipFill rotWithShape="1">
              <a:blip r:embed="rId7">
                <a:alphaModFix/>
              </a:blip>
              <a:srcRect l="95940" t="459" b="-429"/>
              <a:stretch/>
            </p:blipFill>
            <p:spPr>
              <a:xfrm rot="58224">
                <a:off x="5745310" y="3596160"/>
                <a:ext cx="104857" cy="377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39" name="Google Shape;139;p33"/>
          <p:cNvPicPr preferRelativeResize="0"/>
          <p:nvPr/>
        </p:nvPicPr>
        <p:blipFill rotWithShape="1">
          <a:blip r:embed="rId5">
            <a:alphaModFix/>
          </a:blip>
          <a:srcRect l="201" t="-249" r="30267" b="8006"/>
          <a:stretch/>
        </p:blipFill>
        <p:spPr>
          <a:xfrm>
            <a:off x="1565976" y="2333884"/>
            <a:ext cx="896800" cy="89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0" name="Google Shape;140;p33"/>
          <p:cNvPicPr preferRelativeResize="0"/>
          <p:nvPr/>
        </p:nvPicPr>
        <p:blipFill rotWithShape="1">
          <a:blip r:embed="rId8">
            <a:alphaModFix/>
          </a:blip>
          <a:srcRect l="35501" t="30217" r="20723" b="14307"/>
          <a:stretch/>
        </p:blipFill>
        <p:spPr>
          <a:xfrm>
            <a:off x="8422076" y="2353284"/>
            <a:ext cx="898000" cy="853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1" name="Google Shape;141;p33"/>
          <p:cNvGrpSpPr/>
          <p:nvPr/>
        </p:nvGrpSpPr>
        <p:grpSpPr>
          <a:xfrm>
            <a:off x="603601" y="4928014"/>
            <a:ext cx="500967" cy="542141"/>
            <a:chOff x="553971" y="3512625"/>
            <a:chExt cx="297604" cy="307499"/>
          </a:xfrm>
        </p:grpSpPr>
        <p:sp>
          <p:nvSpPr>
            <p:cNvPr id="142" name="Google Shape;142;p33"/>
            <p:cNvSpPr/>
            <p:nvPr/>
          </p:nvSpPr>
          <p:spPr>
            <a:xfrm>
              <a:off x="553975" y="3512625"/>
              <a:ext cx="297600" cy="297600"/>
            </a:xfrm>
            <a:prstGeom prst="ellipse">
              <a:avLst/>
            </a:prstGeom>
            <a:solidFill>
              <a:srgbClr val="1FB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3"/>
            <p:cNvSpPr txBox="1"/>
            <p:nvPr/>
          </p:nvSpPr>
          <p:spPr>
            <a:xfrm>
              <a:off x="553971" y="3522524"/>
              <a:ext cx="2976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</a:pPr>
              <a:r>
                <a:rPr lang="en" sz="1600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01</a:t>
              </a: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33"/>
          <p:cNvGrpSpPr/>
          <p:nvPr/>
        </p:nvGrpSpPr>
        <p:grpSpPr>
          <a:xfrm>
            <a:off x="2885934" y="4928014"/>
            <a:ext cx="500967" cy="542141"/>
            <a:chOff x="553971" y="3512625"/>
            <a:chExt cx="297604" cy="307499"/>
          </a:xfrm>
        </p:grpSpPr>
        <p:sp>
          <p:nvSpPr>
            <p:cNvPr id="145" name="Google Shape;145;p33"/>
            <p:cNvSpPr/>
            <p:nvPr/>
          </p:nvSpPr>
          <p:spPr>
            <a:xfrm>
              <a:off x="553975" y="3512625"/>
              <a:ext cx="297600" cy="297600"/>
            </a:xfrm>
            <a:prstGeom prst="ellipse">
              <a:avLst/>
            </a:prstGeom>
            <a:solidFill>
              <a:srgbClr val="1FB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3"/>
            <p:cNvSpPr txBox="1"/>
            <p:nvPr/>
          </p:nvSpPr>
          <p:spPr>
            <a:xfrm>
              <a:off x="553971" y="3522524"/>
              <a:ext cx="2976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</a:pPr>
              <a:r>
                <a:rPr lang="en" sz="1600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02</a:t>
              </a: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33"/>
          <p:cNvGrpSpPr/>
          <p:nvPr/>
        </p:nvGrpSpPr>
        <p:grpSpPr>
          <a:xfrm>
            <a:off x="5168267" y="4928014"/>
            <a:ext cx="500967" cy="542141"/>
            <a:chOff x="553971" y="3512625"/>
            <a:chExt cx="297604" cy="307499"/>
          </a:xfrm>
        </p:grpSpPr>
        <p:sp>
          <p:nvSpPr>
            <p:cNvPr id="148" name="Google Shape;148;p33"/>
            <p:cNvSpPr/>
            <p:nvPr/>
          </p:nvSpPr>
          <p:spPr>
            <a:xfrm>
              <a:off x="553975" y="3512625"/>
              <a:ext cx="297600" cy="297600"/>
            </a:xfrm>
            <a:prstGeom prst="ellipse">
              <a:avLst/>
            </a:prstGeom>
            <a:solidFill>
              <a:srgbClr val="1FB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3"/>
            <p:cNvSpPr txBox="1"/>
            <p:nvPr/>
          </p:nvSpPr>
          <p:spPr>
            <a:xfrm>
              <a:off x="553971" y="3522524"/>
              <a:ext cx="2976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</a:pPr>
              <a:r>
                <a:rPr lang="en" sz="1600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03</a:t>
              </a: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33"/>
          <p:cNvGrpSpPr/>
          <p:nvPr/>
        </p:nvGrpSpPr>
        <p:grpSpPr>
          <a:xfrm>
            <a:off x="7450601" y="4928014"/>
            <a:ext cx="500967" cy="542141"/>
            <a:chOff x="553971" y="3512625"/>
            <a:chExt cx="297604" cy="307499"/>
          </a:xfrm>
        </p:grpSpPr>
        <p:sp>
          <p:nvSpPr>
            <p:cNvPr id="151" name="Google Shape;151;p33"/>
            <p:cNvSpPr/>
            <p:nvPr/>
          </p:nvSpPr>
          <p:spPr>
            <a:xfrm>
              <a:off x="553975" y="3512625"/>
              <a:ext cx="297600" cy="297600"/>
            </a:xfrm>
            <a:prstGeom prst="ellipse">
              <a:avLst/>
            </a:prstGeom>
            <a:solidFill>
              <a:srgbClr val="1FB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3"/>
            <p:cNvSpPr txBox="1"/>
            <p:nvPr/>
          </p:nvSpPr>
          <p:spPr>
            <a:xfrm>
              <a:off x="553971" y="3522524"/>
              <a:ext cx="2976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</a:pPr>
              <a:r>
                <a:rPr lang="en" sz="1600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04</a:t>
              </a: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33"/>
          <p:cNvGrpSpPr/>
          <p:nvPr/>
        </p:nvGrpSpPr>
        <p:grpSpPr>
          <a:xfrm>
            <a:off x="9732934" y="4928014"/>
            <a:ext cx="500967" cy="542141"/>
            <a:chOff x="553971" y="3512625"/>
            <a:chExt cx="297604" cy="307499"/>
          </a:xfrm>
        </p:grpSpPr>
        <p:sp>
          <p:nvSpPr>
            <p:cNvPr id="154" name="Google Shape;154;p33"/>
            <p:cNvSpPr/>
            <p:nvPr/>
          </p:nvSpPr>
          <p:spPr>
            <a:xfrm>
              <a:off x="553975" y="3512625"/>
              <a:ext cx="297600" cy="297600"/>
            </a:xfrm>
            <a:prstGeom prst="ellipse">
              <a:avLst/>
            </a:prstGeom>
            <a:solidFill>
              <a:srgbClr val="1FB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3"/>
            <p:cNvSpPr txBox="1"/>
            <p:nvPr/>
          </p:nvSpPr>
          <p:spPr>
            <a:xfrm>
              <a:off x="553971" y="3522524"/>
              <a:ext cx="2976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</a:pPr>
              <a:r>
                <a:rPr lang="en" sz="1600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05</a:t>
              </a:r>
              <a:endParaRPr sz="16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6" name="Google Shape;156;p33"/>
          <p:cNvPicPr preferRelativeResize="0"/>
          <p:nvPr/>
        </p:nvPicPr>
        <p:blipFill rotWithShape="1">
          <a:blip r:embed="rId9">
            <a:alphaModFix/>
          </a:blip>
          <a:srcRect l="33111" t="16471" r="31035" b="35338"/>
          <a:stretch/>
        </p:blipFill>
        <p:spPr>
          <a:xfrm>
            <a:off x="10643833" y="2333900"/>
            <a:ext cx="871200" cy="892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624</Words>
  <Application>Microsoft Office PowerPoint</Application>
  <PresentationFormat>Widescreen</PresentationFormat>
  <Paragraphs>88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Montserrat</vt:lpstr>
      <vt:lpstr>Open Sans</vt:lpstr>
      <vt:lpstr>Proxima Nova</vt:lpstr>
      <vt:lpstr>Proxima Nova Semibold</vt:lpstr>
      <vt:lpstr>Wingdings 2</vt:lpstr>
      <vt:lpstr>Wingdings 3</vt:lpstr>
      <vt:lpstr>1_Office Theme</vt:lpstr>
      <vt:lpstr>Office Theme</vt:lpstr>
      <vt:lpstr>Simple Light</vt:lpstr>
      <vt:lpstr>1_Simple Light</vt:lpstr>
      <vt:lpstr>PowerPoint Presentation</vt:lpstr>
      <vt:lpstr>PowerPoint Presentation</vt:lpstr>
      <vt:lpstr>Devolution of Employment and Skills: A Great Opportunity to Embrace </vt:lpstr>
      <vt:lpstr>A few words about us</vt:lpstr>
      <vt:lpstr>Realising opportunities in  the new devolution landscape</vt:lpstr>
      <vt:lpstr>It’s only just begun</vt:lpstr>
      <vt:lpstr>PowerPoint Presentation</vt:lpstr>
      <vt:lpstr>PowerPoint Presentation</vt:lpstr>
      <vt:lpstr>HOW IT WORKS A collaborative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 1,200+ lives changed to-date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Sheehy</dc:creator>
  <cp:lastModifiedBy>Roisin Sheehy</cp:lastModifiedBy>
  <cp:revision>3</cp:revision>
  <dcterms:created xsi:type="dcterms:W3CDTF">2022-11-16T16:09:35Z</dcterms:created>
  <dcterms:modified xsi:type="dcterms:W3CDTF">2022-11-16T17:29:27Z</dcterms:modified>
</cp:coreProperties>
</file>