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89" r:id="rId5"/>
    <p:sldMasterId id="2147483697" r:id="rId6"/>
  </p:sldMasterIdLst>
  <p:notesMasterIdLst>
    <p:notesMasterId r:id="rId24"/>
  </p:notesMasterIdLst>
  <p:sldIdLst>
    <p:sldId id="291" r:id="rId7"/>
    <p:sldId id="430" r:id="rId8"/>
    <p:sldId id="256" r:id="rId9"/>
    <p:sldId id="412" r:id="rId10"/>
    <p:sldId id="428" r:id="rId11"/>
    <p:sldId id="429" r:id="rId12"/>
    <p:sldId id="281" r:id="rId13"/>
    <p:sldId id="309" r:id="rId14"/>
    <p:sldId id="306" r:id="rId15"/>
    <p:sldId id="310" r:id="rId16"/>
    <p:sldId id="289" r:id="rId17"/>
    <p:sldId id="307" r:id="rId18"/>
    <p:sldId id="308" r:id="rId19"/>
    <p:sldId id="302" r:id="rId20"/>
    <p:sldId id="311" r:id="rId21"/>
    <p:sldId id="312" r:id="rId22"/>
    <p:sldId id="28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E3B"/>
    <a:srgbClr val="264C59"/>
    <a:srgbClr val="0052A0"/>
    <a:srgbClr val="9F20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BE1277-31B3-4DE2-95F5-B8CD294FCC19}" v="27" dt="2019-07-05T09:56:42.4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isin Sheehy" userId="3805295e-2340-4779-bf86-696006b324ea" providerId="ADAL" clId="{92BE1277-31B3-4DE2-95F5-B8CD294FCC19}"/>
    <pc:docChg chg="undo redo custSel addSld delSld modSld sldOrd">
      <pc:chgData name="Roisin Sheehy" userId="3805295e-2340-4779-bf86-696006b324ea" providerId="ADAL" clId="{92BE1277-31B3-4DE2-95F5-B8CD294FCC19}" dt="2019-07-08T09:20:54.123" v="247" actId="1076"/>
      <pc:docMkLst>
        <pc:docMk/>
      </pc:docMkLst>
      <pc:sldChg chg="addSp delSp modSp">
        <pc:chgData name="Roisin Sheehy" userId="3805295e-2340-4779-bf86-696006b324ea" providerId="ADAL" clId="{92BE1277-31B3-4DE2-95F5-B8CD294FCC19}" dt="2019-07-08T09:20:54.123" v="247" actId="1076"/>
        <pc:sldMkLst>
          <pc:docMk/>
          <pc:sldMk cId="894758645" sldId="267"/>
        </pc:sldMkLst>
        <pc:spChg chg="del">
          <ac:chgData name="Roisin Sheehy" userId="3805295e-2340-4779-bf86-696006b324ea" providerId="ADAL" clId="{92BE1277-31B3-4DE2-95F5-B8CD294FCC19}" dt="2019-07-05T09:39:41.483" v="0" actId="478"/>
          <ac:spMkLst>
            <pc:docMk/>
            <pc:sldMk cId="894758645" sldId="267"/>
            <ac:spMk id="2" creationId="{00000000-0000-0000-0000-000000000000}"/>
          </ac:spMkLst>
        </pc:spChg>
        <pc:spChg chg="add del mod">
          <ac:chgData name="Roisin Sheehy" userId="3805295e-2340-4779-bf86-696006b324ea" providerId="ADAL" clId="{92BE1277-31B3-4DE2-95F5-B8CD294FCC19}" dt="2019-07-05T09:39:44.703" v="6" actId="478"/>
          <ac:spMkLst>
            <pc:docMk/>
            <pc:sldMk cId="894758645" sldId="267"/>
            <ac:spMk id="5" creationId="{19F56493-9AD4-4427-A3CC-39DB6260CAFF}"/>
          </ac:spMkLst>
        </pc:spChg>
        <pc:spChg chg="add mod">
          <ac:chgData name="Roisin Sheehy" userId="3805295e-2340-4779-bf86-696006b324ea" providerId="ADAL" clId="{92BE1277-31B3-4DE2-95F5-B8CD294FCC19}" dt="2019-07-08T09:20:54.123" v="247" actId="1076"/>
          <ac:spMkLst>
            <pc:docMk/>
            <pc:sldMk cId="894758645" sldId="267"/>
            <ac:spMk id="7" creationId="{6F0084FC-3E7E-458C-8AB7-8888CECB20E7}"/>
          </ac:spMkLst>
        </pc:spChg>
        <pc:spChg chg="add del mod">
          <ac:chgData name="Roisin Sheehy" userId="3805295e-2340-4779-bf86-696006b324ea" providerId="ADAL" clId="{92BE1277-31B3-4DE2-95F5-B8CD294FCC19}" dt="2019-07-05T09:43:45.456" v="62" actId="478"/>
          <ac:spMkLst>
            <pc:docMk/>
            <pc:sldMk cId="894758645" sldId="267"/>
            <ac:spMk id="8" creationId="{5AD766EF-0A85-4D4A-A954-C8A1FB14040F}"/>
          </ac:spMkLst>
        </pc:spChg>
        <pc:picChg chg="del">
          <ac:chgData name="Roisin Sheehy" userId="3805295e-2340-4779-bf86-696006b324ea" providerId="ADAL" clId="{92BE1277-31B3-4DE2-95F5-B8CD294FCC19}" dt="2019-07-05T09:39:41.796" v="1" actId="478"/>
          <ac:picMkLst>
            <pc:docMk/>
            <pc:sldMk cId="894758645" sldId="267"/>
            <ac:picMk id="4" creationId="{BA8DF3DE-B7EA-4BF4-B65C-F89DEBDE5AA7}"/>
          </ac:picMkLst>
        </pc:picChg>
        <pc:picChg chg="del">
          <ac:chgData name="Roisin Sheehy" userId="3805295e-2340-4779-bf86-696006b324ea" providerId="ADAL" clId="{92BE1277-31B3-4DE2-95F5-B8CD294FCC19}" dt="2019-07-05T09:39:43.272" v="5" actId="478"/>
          <ac:picMkLst>
            <pc:docMk/>
            <pc:sldMk cId="894758645" sldId="267"/>
            <ac:picMk id="6" creationId="{7EA74984-75AC-4C0A-BE0A-BEE0393D8FB4}"/>
          </ac:picMkLst>
        </pc:picChg>
        <pc:picChg chg="del">
          <ac:chgData name="Roisin Sheehy" userId="3805295e-2340-4779-bf86-696006b324ea" providerId="ADAL" clId="{92BE1277-31B3-4DE2-95F5-B8CD294FCC19}" dt="2019-07-05T09:39:42.030" v="2" actId="478"/>
          <ac:picMkLst>
            <pc:docMk/>
            <pc:sldMk cId="894758645" sldId="267"/>
            <ac:picMk id="226" creationId="{C08EC78B-6430-4AAB-BA70-5860AE2CEB95}"/>
          </ac:picMkLst>
        </pc:picChg>
        <pc:picChg chg="del">
          <ac:chgData name="Roisin Sheehy" userId="3805295e-2340-4779-bf86-696006b324ea" providerId="ADAL" clId="{92BE1277-31B3-4DE2-95F5-B8CD294FCC19}" dt="2019-07-05T09:39:42.311" v="3" actId="478"/>
          <ac:picMkLst>
            <pc:docMk/>
            <pc:sldMk cId="894758645" sldId="267"/>
            <ac:picMk id="230" creationId="{770F9904-4890-4768-BA0B-9CFB69A14A1C}"/>
          </ac:picMkLst>
        </pc:picChg>
        <pc:picChg chg="del">
          <ac:chgData name="Roisin Sheehy" userId="3805295e-2340-4779-bf86-696006b324ea" providerId="ADAL" clId="{92BE1277-31B3-4DE2-95F5-B8CD294FCC19}" dt="2019-07-05T09:39:42.971" v="4" actId="478"/>
          <ac:picMkLst>
            <pc:docMk/>
            <pc:sldMk cId="894758645" sldId="267"/>
            <ac:picMk id="233" creationId="{3E9F018D-0292-4290-8398-CD20DB069303}"/>
          </ac:picMkLst>
        </pc:picChg>
      </pc:sldChg>
      <pc:sldChg chg="addSp modSp add">
        <pc:chgData name="Roisin Sheehy" userId="3805295e-2340-4779-bf86-696006b324ea" providerId="ADAL" clId="{92BE1277-31B3-4DE2-95F5-B8CD294FCC19}" dt="2019-07-05T09:58:45.926" v="228" actId="1076"/>
        <pc:sldMkLst>
          <pc:docMk/>
          <pc:sldMk cId="3007304478" sldId="271"/>
        </pc:sldMkLst>
        <pc:spChg chg="add mod">
          <ac:chgData name="Roisin Sheehy" userId="3805295e-2340-4779-bf86-696006b324ea" providerId="ADAL" clId="{92BE1277-31B3-4DE2-95F5-B8CD294FCC19}" dt="2019-07-05T09:58:45.926" v="228" actId="1076"/>
          <ac:spMkLst>
            <pc:docMk/>
            <pc:sldMk cId="3007304478" sldId="271"/>
            <ac:spMk id="2" creationId="{1C04AB8A-6EB0-4353-97CE-87BD37504C7A}"/>
          </ac:spMkLst>
        </pc:spChg>
        <pc:spChg chg="mod">
          <ac:chgData name="Roisin Sheehy" userId="3805295e-2340-4779-bf86-696006b324ea" providerId="ADAL" clId="{92BE1277-31B3-4DE2-95F5-B8CD294FCC19}" dt="2019-07-05T09:58:43.551" v="227" actId="1076"/>
          <ac:spMkLst>
            <pc:docMk/>
            <pc:sldMk cId="3007304478" sldId="271"/>
            <ac:spMk id="7" creationId="{6F0084FC-3E7E-458C-8AB7-8888CECB20E7}"/>
          </ac:spMkLst>
        </pc:spChg>
      </pc:sldChg>
      <pc:sldChg chg="modSp add">
        <pc:chgData name="Roisin Sheehy" userId="3805295e-2340-4779-bf86-696006b324ea" providerId="ADAL" clId="{92BE1277-31B3-4DE2-95F5-B8CD294FCC19}" dt="2019-07-05T09:58:13.176" v="222" actId="20577"/>
        <pc:sldMkLst>
          <pc:docMk/>
          <pc:sldMk cId="3143617398" sldId="272"/>
        </pc:sldMkLst>
        <pc:spChg chg="mod">
          <ac:chgData name="Roisin Sheehy" userId="3805295e-2340-4779-bf86-696006b324ea" providerId="ADAL" clId="{92BE1277-31B3-4DE2-95F5-B8CD294FCC19}" dt="2019-07-05T09:58:10.348" v="221" actId="1076"/>
          <ac:spMkLst>
            <pc:docMk/>
            <pc:sldMk cId="3143617398" sldId="272"/>
            <ac:spMk id="2" creationId="{1C04AB8A-6EB0-4353-97CE-87BD37504C7A}"/>
          </ac:spMkLst>
        </pc:spChg>
        <pc:spChg chg="mod">
          <ac:chgData name="Roisin Sheehy" userId="3805295e-2340-4779-bf86-696006b324ea" providerId="ADAL" clId="{92BE1277-31B3-4DE2-95F5-B8CD294FCC19}" dt="2019-07-05T09:58:13.176" v="222" actId="20577"/>
          <ac:spMkLst>
            <pc:docMk/>
            <pc:sldMk cId="3143617398" sldId="272"/>
            <ac:spMk id="7" creationId="{6F0084FC-3E7E-458C-8AB7-8888CECB20E7}"/>
          </ac:spMkLst>
        </pc:spChg>
      </pc:sldChg>
      <pc:sldChg chg="modSp add">
        <pc:chgData name="Roisin Sheehy" userId="3805295e-2340-4779-bf86-696006b324ea" providerId="ADAL" clId="{92BE1277-31B3-4DE2-95F5-B8CD294FCC19}" dt="2019-07-08T09:20:29.547" v="238" actId="255"/>
        <pc:sldMkLst>
          <pc:docMk/>
          <pc:sldMk cId="516273267" sldId="273"/>
        </pc:sldMkLst>
        <pc:spChg chg="mod">
          <ac:chgData name="Roisin Sheehy" userId="3805295e-2340-4779-bf86-696006b324ea" providerId="ADAL" clId="{92BE1277-31B3-4DE2-95F5-B8CD294FCC19}" dt="2019-07-08T09:20:29.547" v="238" actId="255"/>
          <ac:spMkLst>
            <pc:docMk/>
            <pc:sldMk cId="516273267" sldId="273"/>
            <ac:spMk id="7" creationId="{6F0084FC-3E7E-458C-8AB7-8888CECB20E7}"/>
          </ac:spMkLst>
        </pc:spChg>
      </pc:sldChg>
      <pc:sldChg chg="modSp add ord">
        <pc:chgData name="Roisin Sheehy" userId="3805295e-2340-4779-bf86-696006b324ea" providerId="ADAL" clId="{92BE1277-31B3-4DE2-95F5-B8CD294FCC19}" dt="2019-07-08T09:20:22.995" v="237" actId="255"/>
        <pc:sldMkLst>
          <pc:docMk/>
          <pc:sldMk cId="617079691" sldId="274"/>
        </pc:sldMkLst>
        <pc:spChg chg="mod">
          <ac:chgData name="Roisin Sheehy" userId="3805295e-2340-4779-bf86-696006b324ea" providerId="ADAL" clId="{92BE1277-31B3-4DE2-95F5-B8CD294FCC19}" dt="2019-07-08T09:20:22.995" v="237" actId="255"/>
          <ac:spMkLst>
            <pc:docMk/>
            <pc:sldMk cId="617079691" sldId="274"/>
            <ac:spMk id="7" creationId="{6F0084FC-3E7E-458C-8AB7-8888CECB20E7}"/>
          </ac:spMkLst>
        </pc:spChg>
      </pc:sldChg>
    </pc:docChg>
  </pc:docChgLst>
  <pc:docChgLst>
    <pc:chgData name="Roisin Sheehy" userId="3805295e-2340-4779-bf86-696006b324ea" providerId="ADAL" clId="{70AB1580-26CB-4B5C-8BA9-F5071A569AF6}"/>
    <pc:docChg chg="undo custSel modSld">
      <pc:chgData name="Roisin Sheehy" userId="3805295e-2340-4779-bf86-696006b324ea" providerId="ADAL" clId="{70AB1580-26CB-4B5C-8BA9-F5071A569AF6}" dt="2019-07-05T09:36:50.495" v="1332" actId="1076"/>
      <pc:docMkLst>
        <pc:docMk/>
      </pc:docMkLst>
      <pc:sldChg chg="addSp delSp modSp">
        <pc:chgData name="Roisin Sheehy" userId="3805295e-2340-4779-bf86-696006b324ea" providerId="ADAL" clId="{70AB1580-26CB-4B5C-8BA9-F5071A569AF6}" dt="2019-07-05T08:53:19.028" v="183" actId="478"/>
        <pc:sldMkLst>
          <pc:docMk/>
          <pc:sldMk cId="206343689" sldId="256"/>
        </pc:sldMkLst>
        <pc:spChg chg="add del">
          <ac:chgData name="Roisin Sheehy" userId="3805295e-2340-4779-bf86-696006b324ea" providerId="ADAL" clId="{70AB1580-26CB-4B5C-8BA9-F5071A569AF6}" dt="2019-07-05T08:47:28.433" v="73"/>
          <ac:spMkLst>
            <pc:docMk/>
            <pc:sldMk cId="206343689" sldId="256"/>
            <ac:spMk id="2" creationId="{7425E2F8-D2D9-4214-A5EA-95375ABAEE05}"/>
          </ac:spMkLst>
        </pc:spChg>
        <pc:spChg chg="add del mod">
          <ac:chgData name="Roisin Sheehy" userId="3805295e-2340-4779-bf86-696006b324ea" providerId="ADAL" clId="{70AB1580-26CB-4B5C-8BA9-F5071A569AF6}" dt="2019-07-05T08:53:18.544" v="182" actId="478"/>
          <ac:spMkLst>
            <pc:docMk/>
            <pc:sldMk cId="206343689" sldId="256"/>
            <ac:spMk id="3" creationId="{634D0CE8-0A28-4950-BD57-F1D286AE9C61}"/>
          </ac:spMkLst>
        </pc:spChg>
        <pc:spChg chg="add mod">
          <ac:chgData name="Roisin Sheehy" userId="3805295e-2340-4779-bf86-696006b324ea" providerId="ADAL" clId="{70AB1580-26CB-4B5C-8BA9-F5071A569AF6}" dt="2019-07-05T08:48:18.802" v="112" actId="1076"/>
          <ac:spMkLst>
            <pc:docMk/>
            <pc:sldMk cId="206343689" sldId="256"/>
            <ac:spMk id="4" creationId="{1A9F6DBA-DDA3-4598-8247-48B3E8E2735A}"/>
          </ac:spMkLst>
        </pc:spChg>
        <pc:spChg chg="mod">
          <ac:chgData name="Roisin Sheehy" userId="3805295e-2340-4779-bf86-696006b324ea" providerId="ADAL" clId="{70AB1580-26CB-4B5C-8BA9-F5071A569AF6}" dt="2019-07-05T08:47:22.868" v="71" actId="1076"/>
          <ac:spMkLst>
            <pc:docMk/>
            <pc:sldMk cId="206343689" sldId="256"/>
            <ac:spMk id="6" creationId="{50975AFD-69C3-406C-9D47-911CD6FE3D37}"/>
          </ac:spMkLst>
        </pc:spChg>
        <pc:spChg chg="add del mod">
          <ac:chgData name="Roisin Sheehy" userId="3805295e-2340-4779-bf86-696006b324ea" providerId="ADAL" clId="{70AB1580-26CB-4B5C-8BA9-F5071A569AF6}" dt="2019-07-05T08:53:19.028" v="183" actId="478"/>
          <ac:spMkLst>
            <pc:docMk/>
            <pc:sldMk cId="206343689" sldId="256"/>
            <ac:spMk id="7" creationId="{9012D34D-7671-4808-9151-1DE491AFF9AA}"/>
          </ac:spMkLst>
        </pc:spChg>
      </pc:sldChg>
      <pc:sldChg chg="modSp">
        <pc:chgData name="Roisin Sheehy" userId="3805295e-2340-4779-bf86-696006b324ea" providerId="ADAL" clId="{70AB1580-26CB-4B5C-8BA9-F5071A569AF6}" dt="2019-07-05T09:22:05.312" v="922" actId="20577"/>
        <pc:sldMkLst>
          <pc:docMk/>
          <pc:sldMk cId="3456601059" sldId="262"/>
        </pc:sldMkLst>
        <pc:spChg chg="mod">
          <ac:chgData name="Roisin Sheehy" userId="3805295e-2340-4779-bf86-696006b324ea" providerId="ADAL" clId="{70AB1580-26CB-4B5C-8BA9-F5071A569AF6}" dt="2019-07-05T09:22:05.312" v="922" actId="20577"/>
          <ac:spMkLst>
            <pc:docMk/>
            <pc:sldMk cId="3456601059" sldId="262"/>
            <ac:spMk id="2" creationId="{00000000-0000-0000-0000-000000000000}"/>
          </ac:spMkLst>
        </pc:spChg>
      </pc:sldChg>
      <pc:sldChg chg="addSp delSp modSp">
        <pc:chgData name="Roisin Sheehy" userId="3805295e-2340-4779-bf86-696006b324ea" providerId="ADAL" clId="{70AB1580-26CB-4B5C-8BA9-F5071A569AF6}" dt="2019-07-05T08:51:01.686" v="153" actId="1076"/>
        <pc:sldMkLst>
          <pc:docMk/>
          <pc:sldMk cId="3211741836" sldId="266"/>
        </pc:sldMkLst>
        <pc:spChg chg="mod">
          <ac:chgData name="Roisin Sheehy" userId="3805295e-2340-4779-bf86-696006b324ea" providerId="ADAL" clId="{70AB1580-26CB-4B5C-8BA9-F5071A569AF6}" dt="2019-07-05T08:51:01.686" v="153" actId="1076"/>
          <ac:spMkLst>
            <pc:docMk/>
            <pc:sldMk cId="3211741836" sldId="266"/>
            <ac:spMk id="13" creationId="{2E879C69-0329-4355-A13D-E55671EB38A5}"/>
          </ac:spMkLst>
        </pc:spChg>
        <pc:spChg chg="add del mod">
          <ac:chgData name="Roisin Sheehy" userId="3805295e-2340-4779-bf86-696006b324ea" providerId="ADAL" clId="{70AB1580-26CB-4B5C-8BA9-F5071A569AF6}" dt="2019-07-05T08:50:49.956" v="150" actId="478"/>
          <ac:spMkLst>
            <pc:docMk/>
            <pc:sldMk cId="3211741836" sldId="266"/>
            <ac:spMk id="14" creationId="{EA03FC58-1993-4401-AA98-370960C617DB}"/>
          </ac:spMkLst>
        </pc:spChg>
        <pc:spChg chg="add del mod">
          <ac:chgData name="Roisin Sheehy" userId="3805295e-2340-4779-bf86-696006b324ea" providerId="ADAL" clId="{70AB1580-26CB-4B5C-8BA9-F5071A569AF6}" dt="2019-07-05T08:50:48.631" v="149" actId="478"/>
          <ac:spMkLst>
            <pc:docMk/>
            <pc:sldMk cId="3211741836" sldId="266"/>
            <ac:spMk id="15" creationId="{A51DE773-C4A8-47EA-A14C-E22DFE5D6295}"/>
          </ac:spMkLst>
        </pc:spChg>
        <pc:spChg chg="add del mod">
          <ac:chgData name="Roisin Sheehy" userId="3805295e-2340-4779-bf86-696006b324ea" providerId="ADAL" clId="{70AB1580-26CB-4B5C-8BA9-F5071A569AF6}" dt="2019-07-05T08:50:26.538" v="146" actId="478"/>
          <ac:spMkLst>
            <pc:docMk/>
            <pc:sldMk cId="3211741836" sldId="266"/>
            <ac:spMk id="16" creationId="{55FC90E0-A9B8-4AB6-BCF4-F6C3E5172D75}"/>
          </ac:spMkLst>
        </pc:spChg>
        <pc:spChg chg="add del mod">
          <ac:chgData name="Roisin Sheehy" userId="3805295e-2340-4779-bf86-696006b324ea" providerId="ADAL" clId="{70AB1580-26CB-4B5C-8BA9-F5071A569AF6}" dt="2019-07-05T08:50:26.100" v="145" actId="478"/>
          <ac:spMkLst>
            <pc:docMk/>
            <pc:sldMk cId="3211741836" sldId="266"/>
            <ac:spMk id="17" creationId="{12464197-D98A-426F-AE7D-2F65D2241C28}"/>
          </ac:spMkLst>
        </pc:spChg>
        <pc:spChg chg="mod">
          <ac:chgData name="Roisin Sheehy" userId="3805295e-2340-4779-bf86-696006b324ea" providerId="ADAL" clId="{70AB1580-26CB-4B5C-8BA9-F5071A569AF6}" dt="2019-07-05T08:51:00.046" v="152" actId="1076"/>
          <ac:spMkLst>
            <pc:docMk/>
            <pc:sldMk cId="3211741836" sldId="266"/>
            <ac:spMk id="18" creationId="{B1454264-8B36-4A5F-A21D-8189E58BF8A8}"/>
          </ac:spMkLst>
        </pc:spChg>
        <pc:spChg chg="del mod">
          <ac:chgData name="Roisin Sheehy" userId="3805295e-2340-4779-bf86-696006b324ea" providerId="ADAL" clId="{70AB1580-26CB-4B5C-8BA9-F5071A569AF6}" dt="2019-07-05T08:50:50.291" v="151" actId="478"/>
          <ac:spMkLst>
            <pc:docMk/>
            <pc:sldMk cId="3211741836" sldId="266"/>
            <ac:spMk id="19" creationId="{4F96247E-0587-4900-804D-B1600AF93C77}"/>
          </ac:spMkLst>
        </pc:spChg>
        <pc:spChg chg="del">
          <ac:chgData name="Roisin Sheehy" userId="3805295e-2340-4779-bf86-696006b324ea" providerId="ADAL" clId="{70AB1580-26CB-4B5C-8BA9-F5071A569AF6}" dt="2019-07-05T08:48:50.469" v="121" actId="478"/>
          <ac:spMkLst>
            <pc:docMk/>
            <pc:sldMk cId="3211741836" sldId="266"/>
            <ac:spMk id="20" creationId="{D4B77A8B-4EAE-48B0-A057-3D1B5AB981A1}"/>
          </ac:spMkLst>
        </pc:spChg>
        <pc:spChg chg="del mod">
          <ac:chgData name="Roisin Sheehy" userId="3805295e-2340-4779-bf86-696006b324ea" providerId="ADAL" clId="{70AB1580-26CB-4B5C-8BA9-F5071A569AF6}" dt="2019-07-05T08:48:49.548" v="120" actId="478"/>
          <ac:spMkLst>
            <pc:docMk/>
            <pc:sldMk cId="3211741836" sldId="266"/>
            <ac:spMk id="21" creationId="{6A00BCE6-CF4B-4ECA-BBD3-92323D337BD4}"/>
          </ac:spMkLst>
        </pc:spChg>
        <pc:spChg chg="del mod">
          <ac:chgData name="Roisin Sheehy" userId="3805295e-2340-4779-bf86-696006b324ea" providerId="ADAL" clId="{70AB1580-26CB-4B5C-8BA9-F5071A569AF6}" dt="2019-07-05T08:48:48.579" v="119" actId="478"/>
          <ac:spMkLst>
            <pc:docMk/>
            <pc:sldMk cId="3211741836" sldId="266"/>
            <ac:spMk id="22" creationId="{7E6D26AF-9408-409A-B751-4C458EFB1100}"/>
          </ac:spMkLst>
        </pc:spChg>
        <pc:spChg chg="del">
          <ac:chgData name="Roisin Sheehy" userId="3805295e-2340-4779-bf86-696006b324ea" providerId="ADAL" clId="{70AB1580-26CB-4B5C-8BA9-F5071A569AF6}" dt="2019-07-05T08:48:50.830" v="122" actId="478"/>
          <ac:spMkLst>
            <pc:docMk/>
            <pc:sldMk cId="3211741836" sldId="266"/>
            <ac:spMk id="23" creationId="{72C4DB94-24D2-4077-91BD-9C2E93DF1DC4}"/>
          </ac:spMkLst>
        </pc:spChg>
        <pc:picChg chg="del mod">
          <ac:chgData name="Roisin Sheehy" userId="3805295e-2340-4779-bf86-696006b324ea" providerId="ADAL" clId="{70AB1580-26CB-4B5C-8BA9-F5071A569AF6}" dt="2019-07-05T08:49:49.795" v="137" actId="478"/>
          <ac:picMkLst>
            <pc:docMk/>
            <pc:sldMk cId="3211741836" sldId="266"/>
            <ac:picMk id="8" creationId="{558930D5-768A-491D-AFAE-DEE526CA037D}"/>
          </ac:picMkLst>
        </pc:picChg>
        <pc:picChg chg="del">
          <ac:chgData name="Roisin Sheehy" userId="3805295e-2340-4779-bf86-696006b324ea" providerId="ADAL" clId="{70AB1580-26CB-4B5C-8BA9-F5071A569AF6}" dt="2019-07-05T08:48:25.858" v="113" actId="478"/>
          <ac:picMkLst>
            <pc:docMk/>
            <pc:sldMk cId="3211741836" sldId="266"/>
            <ac:picMk id="12" creationId="{5C143E5E-9ECA-4E67-9DEB-FDDF5ADE844A}"/>
          </ac:picMkLst>
        </pc:picChg>
      </pc:sldChg>
      <pc:sldChg chg="addSp delSp modSp">
        <pc:chgData name="Roisin Sheehy" userId="3805295e-2340-4779-bf86-696006b324ea" providerId="ADAL" clId="{70AB1580-26CB-4B5C-8BA9-F5071A569AF6}" dt="2019-07-05T09:34:52.043" v="1297" actId="1076"/>
        <pc:sldMkLst>
          <pc:docMk/>
          <pc:sldMk cId="894758645" sldId="267"/>
        </pc:sldMkLst>
        <pc:spChg chg="mod">
          <ac:chgData name="Roisin Sheehy" userId="3805295e-2340-4779-bf86-696006b324ea" providerId="ADAL" clId="{70AB1580-26CB-4B5C-8BA9-F5071A569AF6}" dt="2019-07-05T09:05:24.901" v="348" actId="1076"/>
          <ac:spMkLst>
            <pc:docMk/>
            <pc:sldMk cId="894758645" sldId="267"/>
            <ac:spMk id="2" creationId="{00000000-0000-0000-0000-000000000000}"/>
          </ac:spMkLst>
        </pc:spChg>
        <pc:picChg chg="add mod">
          <ac:chgData name="Roisin Sheehy" userId="3805295e-2340-4779-bf86-696006b324ea" providerId="ADAL" clId="{70AB1580-26CB-4B5C-8BA9-F5071A569AF6}" dt="2019-07-05T09:05:30.917" v="362" actId="1036"/>
          <ac:picMkLst>
            <pc:docMk/>
            <pc:sldMk cId="894758645" sldId="267"/>
            <ac:picMk id="4" creationId="{BA8DF3DE-B7EA-4BF4-B65C-F89DEBDE5AA7}"/>
          </ac:picMkLst>
        </pc:picChg>
        <pc:picChg chg="add mod">
          <ac:chgData name="Roisin Sheehy" userId="3805295e-2340-4779-bf86-696006b324ea" providerId="ADAL" clId="{70AB1580-26CB-4B5C-8BA9-F5071A569AF6}" dt="2019-07-05T09:34:52.043" v="1297" actId="1076"/>
          <ac:picMkLst>
            <pc:docMk/>
            <pc:sldMk cId="894758645" sldId="267"/>
            <ac:picMk id="6" creationId="{7EA74984-75AC-4C0A-BE0A-BEE0393D8FB4}"/>
          </ac:picMkLst>
        </pc:picChg>
        <pc:picChg chg="mod">
          <ac:chgData name="Roisin Sheehy" userId="3805295e-2340-4779-bf86-696006b324ea" providerId="ADAL" clId="{70AB1580-26CB-4B5C-8BA9-F5071A569AF6}" dt="2019-07-05T09:05:30.917" v="362" actId="1036"/>
          <ac:picMkLst>
            <pc:docMk/>
            <pc:sldMk cId="894758645" sldId="267"/>
            <ac:picMk id="226" creationId="{C08EC78B-6430-4AAB-BA70-5860AE2CEB95}"/>
          </ac:picMkLst>
        </pc:picChg>
        <pc:picChg chg="del">
          <ac:chgData name="Roisin Sheehy" userId="3805295e-2340-4779-bf86-696006b324ea" providerId="ADAL" clId="{70AB1580-26CB-4B5C-8BA9-F5071A569AF6}" dt="2019-07-05T08:54:37.636" v="197" actId="478"/>
          <ac:picMkLst>
            <pc:docMk/>
            <pc:sldMk cId="894758645" sldId="267"/>
            <ac:picMk id="228" creationId="{40562B6B-1831-4ACE-8B76-C029E5522731}"/>
          </ac:picMkLst>
        </pc:picChg>
        <pc:picChg chg="mod">
          <ac:chgData name="Roisin Sheehy" userId="3805295e-2340-4779-bf86-696006b324ea" providerId="ADAL" clId="{70AB1580-26CB-4B5C-8BA9-F5071A569AF6}" dt="2019-07-05T09:05:30.917" v="362" actId="1036"/>
          <ac:picMkLst>
            <pc:docMk/>
            <pc:sldMk cId="894758645" sldId="267"/>
            <ac:picMk id="230" creationId="{770F9904-4890-4768-BA0B-9CFB69A14A1C}"/>
          </ac:picMkLst>
        </pc:picChg>
        <pc:picChg chg="del">
          <ac:chgData name="Roisin Sheehy" userId="3805295e-2340-4779-bf86-696006b324ea" providerId="ADAL" clId="{70AB1580-26CB-4B5C-8BA9-F5071A569AF6}" dt="2019-07-05T08:54:37.087" v="196" actId="478"/>
          <ac:picMkLst>
            <pc:docMk/>
            <pc:sldMk cId="894758645" sldId="267"/>
            <ac:picMk id="231" creationId="{6E9CF21C-D182-4537-9E55-BD0D62D0A965}"/>
          </ac:picMkLst>
        </pc:picChg>
        <pc:picChg chg="mod">
          <ac:chgData name="Roisin Sheehy" userId="3805295e-2340-4779-bf86-696006b324ea" providerId="ADAL" clId="{70AB1580-26CB-4B5C-8BA9-F5071A569AF6}" dt="2019-07-05T09:05:30.917" v="362" actId="1036"/>
          <ac:picMkLst>
            <pc:docMk/>
            <pc:sldMk cId="894758645" sldId="267"/>
            <ac:picMk id="233" creationId="{3E9F018D-0292-4290-8398-CD20DB069303}"/>
          </ac:picMkLst>
        </pc:picChg>
      </pc:sldChg>
    </pc:docChg>
  </pc:docChgLst>
  <pc:docChgLst>
    <pc:chgData name="Mintra Sadler" userId="2e57e5b4-fc7b-4585-b458-0dd182ec351d" providerId="ADAL" clId="{F3078A89-A9CD-4CD7-9F43-AA5A7E658352}"/>
    <pc:docChg chg="undo custSel delSld modSld modMainMaster">
      <pc:chgData name="Mintra Sadler" userId="2e57e5b4-fc7b-4585-b458-0dd182ec351d" providerId="ADAL" clId="{F3078A89-A9CD-4CD7-9F43-AA5A7E658352}" dt="2019-07-03T13:30:15.753" v="56" actId="14100"/>
      <pc:docMkLst>
        <pc:docMk/>
      </pc:docMkLst>
      <pc:sldChg chg="delSp">
        <pc:chgData name="Mintra Sadler" userId="2e57e5b4-fc7b-4585-b458-0dd182ec351d" providerId="ADAL" clId="{F3078A89-A9CD-4CD7-9F43-AA5A7E658352}" dt="2019-06-27T15:44:29.262" v="6" actId="478"/>
        <pc:sldMkLst>
          <pc:docMk/>
          <pc:sldMk cId="206343689" sldId="256"/>
        </pc:sldMkLst>
        <pc:picChg chg="del">
          <ac:chgData name="Mintra Sadler" userId="2e57e5b4-fc7b-4585-b458-0dd182ec351d" providerId="ADAL" clId="{F3078A89-A9CD-4CD7-9F43-AA5A7E658352}" dt="2019-06-27T15:44:29.262" v="6" actId="478"/>
          <ac:picMkLst>
            <pc:docMk/>
            <pc:sldMk cId="206343689" sldId="256"/>
            <ac:picMk id="5" creationId="{95417E52-FEE5-451E-BD9C-98B8745CF1F4}"/>
          </ac:picMkLst>
        </pc:picChg>
      </pc:sldChg>
      <pc:sldChg chg="delSp">
        <pc:chgData name="Mintra Sadler" userId="2e57e5b4-fc7b-4585-b458-0dd182ec351d" providerId="ADAL" clId="{F3078A89-A9CD-4CD7-9F43-AA5A7E658352}" dt="2019-06-27T15:45:27.794" v="19" actId="478"/>
        <pc:sldMkLst>
          <pc:docMk/>
          <pc:sldMk cId="3456601059" sldId="262"/>
        </pc:sldMkLst>
        <pc:picChg chg="del">
          <ac:chgData name="Mintra Sadler" userId="2e57e5b4-fc7b-4585-b458-0dd182ec351d" providerId="ADAL" clId="{F3078A89-A9CD-4CD7-9F43-AA5A7E658352}" dt="2019-06-27T15:45:27.794" v="19" actId="478"/>
          <ac:picMkLst>
            <pc:docMk/>
            <pc:sldMk cId="3456601059" sldId="262"/>
            <ac:picMk id="3" creationId="{78ECCCE8-67D9-4F9D-A850-91564CD2555D}"/>
          </ac:picMkLst>
        </pc:picChg>
      </pc:sldChg>
      <pc:sldChg chg="delSp">
        <pc:chgData name="Mintra Sadler" userId="2e57e5b4-fc7b-4585-b458-0dd182ec351d" providerId="ADAL" clId="{F3078A89-A9CD-4CD7-9F43-AA5A7E658352}" dt="2019-06-27T15:44:37.310" v="8" actId="478"/>
        <pc:sldMkLst>
          <pc:docMk/>
          <pc:sldMk cId="3211741836" sldId="266"/>
        </pc:sldMkLst>
        <pc:picChg chg="del">
          <ac:chgData name="Mintra Sadler" userId="2e57e5b4-fc7b-4585-b458-0dd182ec351d" providerId="ADAL" clId="{F3078A89-A9CD-4CD7-9F43-AA5A7E658352}" dt="2019-06-27T15:44:35.444" v="7" actId="478"/>
          <ac:picMkLst>
            <pc:docMk/>
            <pc:sldMk cId="3211741836" sldId="266"/>
            <ac:picMk id="9" creationId="{1C18A8A5-220D-4B57-9F19-E8513BEA806F}"/>
          </ac:picMkLst>
        </pc:picChg>
        <pc:picChg chg="del">
          <ac:chgData name="Mintra Sadler" userId="2e57e5b4-fc7b-4585-b458-0dd182ec351d" providerId="ADAL" clId="{F3078A89-A9CD-4CD7-9F43-AA5A7E658352}" dt="2019-06-27T15:44:37.310" v="8" actId="478"/>
          <ac:picMkLst>
            <pc:docMk/>
            <pc:sldMk cId="3211741836" sldId="266"/>
            <ac:picMk id="10" creationId="{1FD8A57F-E3C0-45C9-A0BA-1F449945199F}"/>
          </ac:picMkLst>
        </pc:picChg>
      </pc:sldChg>
      <pc:sldChg chg="delSp">
        <pc:chgData name="Mintra Sadler" userId="2e57e5b4-fc7b-4585-b458-0dd182ec351d" providerId="ADAL" clId="{F3078A89-A9CD-4CD7-9F43-AA5A7E658352}" dt="2019-06-27T15:44:42.697" v="10" actId="478"/>
        <pc:sldMkLst>
          <pc:docMk/>
          <pc:sldMk cId="894758645" sldId="267"/>
        </pc:sldMkLst>
        <pc:spChg chg="del">
          <ac:chgData name="Mintra Sadler" userId="2e57e5b4-fc7b-4585-b458-0dd182ec351d" providerId="ADAL" clId="{F3078A89-A9CD-4CD7-9F43-AA5A7E658352}" dt="2019-06-27T15:44:42.697" v="10" actId="478"/>
          <ac:spMkLst>
            <pc:docMk/>
            <pc:sldMk cId="894758645" sldId="267"/>
            <ac:spMk id="235" creationId="{176F1C38-21EF-4AF4-9EE2-29A28D3104F5}"/>
          </ac:spMkLst>
        </pc:spChg>
        <pc:picChg chg="del">
          <ac:chgData name="Mintra Sadler" userId="2e57e5b4-fc7b-4585-b458-0dd182ec351d" providerId="ADAL" clId="{F3078A89-A9CD-4CD7-9F43-AA5A7E658352}" dt="2019-06-27T15:44:40.961" v="9" actId="478"/>
          <ac:picMkLst>
            <pc:docMk/>
            <pc:sldMk cId="894758645" sldId="267"/>
            <ac:picMk id="8" creationId="{6A1CC45B-1327-45FD-A39F-6F420B690404}"/>
          </ac:picMkLst>
        </pc:picChg>
      </pc:sldChg>
      <pc:sldMasterChg chg="addSp delSp modSp">
        <pc:chgData name="Mintra Sadler" userId="2e57e5b4-fc7b-4585-b458-0dd182ec351d" providerId="ADAL" clId="{F3078A89-A9CD-4CD7-9F43-AA5A7E658352}" dt="2019-06-27T15:44:18.070" v="5" actId="1076"/>
        <pc:sldMasterMkLst>
          <pc:docMk/>
          <pc:sldMasterMk cId="2145986471" sldId="2147483648"/>
        </pc:sldMasterMkLst>
        <pc:picChg chg="del">
          <ac:chgData name="Mintra Sadler" userId="2e57e5b4-fc7b-4585-b458-0dd182ec351d" providerId="ADAL" clId="{F3078A89-A9CD-4CD7-9F43-AA5A7E658352}" dt="2019-06-27T15:44:09.622" v="2" actId="478"/>
          <ac:picMkLst>
            <pc:docMk/>
            <pc:sldMasterMk cId="2145986471" sldId="2147483648"/>
            <ac:picMk id="2" creationId="{266B59E6-882C-45DE-8238-3219156196B6}"/>
          </ac:picMkLst>
        </pc:picChg>
        <pc:picChg chg="del">
          <ac:chgData name="Mintra Sadler" userId="2e57e5b4-fc7b-4585-b458-0dd182ec351d" providerId="ADAL" clId="{F3078A89-A9CD-4CD7-9F43-AA5A7E658352}" dt="2019-06-27T15:44:13.555" v="4" actId="478"/>
          <ac:picMkLst>
            <pc:docMk/>
            <pc:sldMasterMk cId="2145986471" sldId="2147483648"/>
            <ac:picMk id="3" creationId="{F117EC7B-24E9-4E12-9F0E-12CD57994621}"/>
          </ac:picMkLst>
        </pc:picChg>
        <pc:picChg chg="add mod">
          <ac:chgData name="Mintra Sadler" userId="2e57e5b4-fc7b-4585-b458-0dd182ec351d" providerId="ADAL" clId="{F3078A89-A9CD-4CD7-9F43-AA5A7E658352}" dt="2019-06-27T15:44:18.070" v="5" actId="1076"/>
          <ac:picMkLst>
            <pc:docMk/>
            <pc:sldMasterMk cId="2145986471" sldId="2147483648"/>
            <ac:picMk id="5" creationId="{35F13DDF-48A5-4F79-8694-5C250E65D63B}"/>
          </ac:picMkLst>
        </pc:pic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07414698162721"/>
          <c:y val="2.8125000000000001E-2"/>
          <c:w val="0.46182168635170606"/>
          <c:h val="0.87003125000000003"/>
        </c:manualLayout>
      </c:layout>
      <c:barChart>
        <c:barDir val="bar"/>
        <c:grouping val="clustered"/>
        <c:varyColors val="0"/>
        <c:ser>
          <c:idx val="0"/>
          <c:order val="0"/>
          <c:tx>
            <c:strRef>
              <c:f>Sheet1!$B$1</c:f>
              <c:strCache>
                <c:ptCount val="1"/>
                <c:pt idx="0">
                  <c:v>Series 1</c:v>
                </c:pt>
              </c:strCache>
            </c:strRef>
          </c:tx>
          <c:spPr>
            <a:solidFill>
              <a:srgbClr val="EE7E3B"/>
            </a:solidFill>
            <a:ln>
              <a:noFill/>
            </a:ln>
            <a:effectLst/>
          </c:spPr>
          <c:invertIfNegative val="0"/>
          <c:dPt>
            <c:idx val="0"/>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4-47B0-4D5B-B5F5-848FD3E2EA2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Don't know</c:v>
                </c:pt>
                <c:pt idx="1">
                  <c:v>No, and we don't expect to require green skills in the future</c:v>
                </c:pt>
                <c:pt idx="2">
                  <c:v>No, but we expect to require green skills in the future</c:v>
                </c:pt>
                <c:pt idx="3">
                  <c:v>Yes, we require green skills</c:v>
                </c:pt>
              </c:strCache>
            </c:strRef>
          </c:cat>
          <c:val>
            <c:numRef>
              <c:f>Sheet1!$B$2:$B$5</c:f>
              <c:numCache>
                <c:formatCode>0%</c:formatCode>
                <c:ptCount val="4"/>
                <c:pt idx="0">
                  <c:v>0.04</c:v>
                </c:pt>
                <c:pt idx="1">
                  <c:v>0.37</c:v>
                </c:pt>
                <c:pt idx="2">
                  <c:v>0.33</c:v>
                </c:pt>
                <c:pt idx="3">
                  <c:v>0.26</c:v>
                </c:pt>
              </c:numCache>
            </c:numRef>
          </c:val>
          <c:extLst>
            <c:ext xmlns:c16="http://schemas.microsoft.com/office/drawing/2014/chart" uri="{C3380CC4-5D6E-409C-BE32-E72D297353CC}">
              <c16:uniqueId val="{00000000-47B0-4D5B-B5F5-848FD3E2EA26}"/>
            </c:ext>
          </c:extLst>
        </c:ser>
        <c:dLbls>
          <c:showLegendKey val="0"/>
          <c:showVal val="0"/>
          <c:showCatName val="0"/>
          <c:showSerName val="0"/>
          <c:showPercent val="0"/>
          <c:showBubbleSize val="0"/>
        </c:dLbls>
        <c:gapWidth val="182"/>
        <c:axId val="2062294768"/>
        <c:axId val="2062297680"/>
      </c:barChart>
      <c:catAx>
        <c:axId val="2062294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crossAx val="2062297680"/>
        <c:crosses val="autoZero"/>
        <c:auto val="1"/>
        <c:lblAlgn val="ctr"/>
        <c:lblOffset val="100"/>
        <c:noMultiLvlLbl val="0"/>
      </c:catAx>
      <c:valAx>
        <c:axId val="20622976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crossAx val="2062294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aseline="0">
          <a:latin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Employers</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c:v>
                </c:pt>
                <c:pt idx="1">
                  <c:v>Strongly disagree</c:v>
                </c:pt>
                <c:pt idx="2">
                  <c:v>Disagree</c:v>
                </c:pt>
                <c:pt idx="3">
                  <c:v>Agree</c:v>
                </c:pt>
                <c:pt idx="4">
                  <c:v>Strongly agree</c:v>
                </c:pt>
              </c:strCache>
            </c:strRef>
          </c:cat>
          <c:val>
            <c:numRef>
              <c:f>Sheet1!$B$2:$B$6</c:f>
              <c:numCache>
                <c:formatCode>0%</c:formatCode>
                <c:ptCount val="5"/>
                <c:pt idx="0">
                  <c:v>7.0000000000000007E-2</c:v>
                </c:pt>
                <c:pt idx="1">
                  <c:v>0.08</c:v>
                </c:pt>
                <c:pt idx="2">
                  <c:v>0.14000000000000001</c:v>
                </c:pt>
                <c:pt idx="3">
                  <c:v>0.44</c:v>
                </c:pt>
                <c:pt idx="4">
                  <c:v>0.26</c:v>
                </c:pt>
              </c:numCache>
            </c:numRef>
          </c:val>
          <c:extLst>
            <c:ext xmlns:c16="http://schemas.microsoft.com/office/drawing/2014/chart" uri="{C3380CC4-5D6E-409C-BE32-E72D297353CC}">
              <c16:uniqueId val="{00000000-E193-4181-844E-6047115676AC}"/>
            </c:ext>
          </c:extLst>
        </c:ser>
        <c:ser>
          <c:idx val="1"/>
          <c:order val="1"/>
          <c:tx>
            <c:strRef>
              <c:f>Sheet1!$C$1</c:f>
              <c:strCache>
                <c:ptCount val="1"/>
                <c:pt idx="0">
                  <c:v>Young people</c:v>
                </c:pt>
              </c:strCache>
            </c:strRef>
          </c:tx>
          <c:spPr>
            <a:solidFill>
              <a:srgbClr val="EE7E3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c:v>
                </c:pt>
                <c:pt idx="1">
                  <c:v>Strongly disagree</c:v>
                </c:pt>
                <c:pt idx="2">
                  <c:v>Disagree</c:v>
                </c:pt>
                <c:pt idx="3">
                  <c:v>Agree</c:v>
                </c:pt>
                <c:pt idx="4">
                  <c:v>Strongly agree</c:v>
                </c:pt>
              </c:strCache>
            </c:strRef>
          </c:cat>
          <c:val>
            <c:numRef>
              <c:f>Sheet1!$C$2:$C$6</c:f>
              <c:numCache>
                <c:formatCode>0%</c:formatCode>
                <c:ptCount val="5"/>
                <c:pt idx="0">
                  <c:v>0.28000000000000003</c:v>
                </c:pt>
                <c:pt idx="1">
                  <c:v>0.02</c:v>
                </c:pt>
                <c:pt idx="2">
                  <c:v>7.0000000000000007E-2</c:v>
                </c:pt>
                <c:pt idx="3">
                  <c:v>0.47</c:v>
                </c:pt>
                <c:pt idx="4">
                  <c:v>0.16</c:v>
                </c:pt>
              </c:numCache>
            </c:numRef>
          </c:val>
          <c:extLst>
            <c:ext xmlns:c16="http://schemas.microsoft.com/office/drawing/2014/chart" uri="{C3380CC4-5D6E-409C-BE32-E72D297353CC}">
              <c16:uniqueId val="{00000004-E193-4181-844E-6047115676AC}"/>
            </c:ext>
          </c:extLst>
        </c:ser>
        <c:dLbls>
          <c:showLegendKey val="0"/>
          <c:showVal val="0"/>
          <c:showCatName val="0"/>
          <c:showSerName val="0"/>
          <c:showPercent val="0"/>
          <c:showBubbleSize val="0"/>
        </c:dLbls>
        <c:gapWidth val="182"/>
        <c:axId val="423997584"/>
        <c:axId val="424009232"/>
      </c:barChart>
      <c:catAx>
        <c:axId val="423997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crossAx val="424009232"/>
        <c:crosses val="autoZero"/>
        <c:auto val="1"/>
        <c:lblAlgn val="ctr"/>
        <c:lblOffset val="100"/>
        <c:noMultiLvlLbl val="0"/>
      </c:catAx>
      <c:valAx>
        <c:axId val="4240092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crossAx val="42399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aseline="0">
          <a:latin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474608-9B3F-430B-9C7B-EAFB3339CD75}" type="datetimeFigureOut">
              <a:rPr lang="en-GB" smtClean="0"/>
              <a:t>16/11/2022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145C2-8452-4854-B0F5-621CBE12DCB1}" type="slidenum">
              <a:rPr lang="en-GB" smtClean="0"/>
              <a:t>‹#›</a:t>
            </a:fld>
            <a:endParaRPr lang="en-GB"/>
          </a:p>
        </p:txBody>
      </p:sp>
    </p:spTree>
    <p:extLst>
      <p:ext uri="{BB962C8B-B14F-4D97-AF65-F5344CB8AC3E}">
        <p14:creationId xmlns:p14="http://schemas.microsoft.com/office/powerpoint/2010/main" val="956976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AF7CC-C339-47C4-9F75-9A8DECD6DCF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312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average, moving from a non-green to a green job is associated with a wage boost of around £1.40 an hour, much larger, in absolute terms, than the one experienced by occupational changers overall. </a:t>
            </a:r>
          </a:p>
          <a:p>
            <a:endParaRPr lang="en-GB" dirty="0"/>
          </a:p>
          <a:p>
            <a:r>
              <a:rPr lang="en-GB" dirty="0"/>
              <a:t>The few workers who move from a brown to a green job experience the largest wage increase in relative terms (18 per cent on average). </a:t>
            </a:r>
          </a:p>
          <a:p>
            <a:endParaRPr lang="en-GB" dirty="0"/>
          </a:p>
          <a:p>
            <a:r>
              <a:rPr lang="en-GB" dirty="0"/>
              <a:t>These workers are typically more highly educated and are employed in occupations with more emphasis on non-routine analytical and personal tasks, and their starting hourly wages were considerably higher than the wages received by an average brown job worker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C4B31-AAF2-4AD6-9563-90B60B3D8F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8857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the first of these, we could do worse than look to the past: several case studies have shown that transitions out of industry were most successful when done via coordinated policy initiatives, significant skills investments and an unrelenting focus on good jobs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the second, there’s much that can be done to help firms access new technology and train their staff to adapt new tech and indeed new tasks</a:t>
            </a:r>
          </a:p>
          <a:p>
            <a:endParaRPr lang="en-GB" dirty="0"/>
          </a:p>
          <a:p>
            <a:r>
              <a:rPr lang="en-GB" dirty="0"/>
              <a:t>And on the third, we know there’s much we can do to train up people for new jobs via better coordinated collaboration between educators, government and businesses – indeed coordinating policy at both the national and local levels as well as harnessing the power of apprenticeships.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C4B31-AAF2-4AD6-9563-90B60B3D8F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7051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C4B31-AAF2-4AD6-9563-90B60B3D8F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4093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800" b="0" i="0" u="none" strike="noStrike" baseline="0" dirty="0">
              <a:latin typeface="OpenSans-Regular"/>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AF7CC-C339-47C4-9F75-9A8DECD6DCF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798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AF7CC-C339-47C4-9F75-9A8DECD6DCF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367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Calibri" panose="020F0502020204030204" pitchFamily="34" charset="0"/>
            </a:endParaRPr>
          </a:p>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AF7CC-C339-47C4-9F75-9A8DECD6DCF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0092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C4B31-AAF2-4AD6-9563-90B60B3D8F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6870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Now some think the transition will bring with it significant amounts of job destruction – rehashing the 1980s, and the trauma that deindustrialisation and unemployment brought to specific groups of people and places. </a:t>
            </a:r>
          </a:p>
          <a:p>
            <a:endParaRPr lang="en-GB" dirty="0"/>
          </a:p>
          <a:p>
            <a:r>
              <a:rPr lang="en-GB" dirty="0"/>
              <a:t>For others, the net zero transition is the next great hope: with the promise of green job growth revitalising left-behind places, and indeed many left-behind workers.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C4B31-AAF2-4AD6-9563-90B60B3D8F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0899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thinking about brown jobs, we find a small number of occupations – representing a small share of employment – at risk of decline</a:t>
            </a:r>
          </a:p>
          <a:p>
            <a:endParaRPr lang="en-GB" dirty="0"/>
          </a:p>
          <a:p>
            <a:r>
              <a:rPr lang="en-GB" dirty="0"/>
              <a:t>However, we find that the large majority of ‘brown’ jobs will still be needed in future; but they will need to change the technologies and/or tasks that they deploy – so for example lorry drivers and ship builders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it comes to green jobs, we find that some relatively new occupations, for example wind turbine engineers and heat pump installers will need to grow in numbers</a:t>
            </a:r>
          </a:p>
          <a:p>
            <a:endParaRPr lang="en-GB" dirty="0"/>
          </a:p>
          <a:p>
            <a:r>
              <a:rPr lang="en-GB" dirty="0"/>
              <a:t>But also that a wide range of pre-existing occupations will see some change in the types of work they do – for example operations managers taking on environmental sustainability work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C4B31-AAF2-4AD6-9563-90B60B3D8F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3940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understand how workers and firms will experience change, we take stock of the core differences between green and brown jobs</a:t>
            </a:r>
          </a:p>
          <a:p>
            <a:endParaRPr lang="en-GB" dirty="0"/>
          </a:p>
          <a:p>
            <a:pPr marL="0" indent="0">
              <a:buNone/>
            </a:pPr>
            <a:r>
              <a:rPr lang="en-GB" sz="1200" dirty="0">
                <a:solidFill>
                  <a:schemeClr val="tx1"/>
                </a:solidFill>
              </a:rPr>
              <a:t>Green jobs are concentrated among workers who are male, White, graduates and highly paid.</a:t>
            </a:r>
          </a:p>
          <a:p>
            <a:pPr marL="0" indent="0">
              <a:buNone/>
            </a:pPr>
            <a:r>
              <a:rPr lang="en-GB" sz="1200" dirty="0">
                <a:solidFill>
                  <a:schemeClr val="tx1"/>
                </a:solidFill>
              </a:rPr>
              <a:t>Brown jobs are also concentrated among men, but tend to be prominent among those at low-to-mid pay levels, and with low-to-mid-level qualifications.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geography, we find that green jobs are for the most part overrepresented in London and the South East, whereas brown jobs are concentrated in specific parts of the north of England (16 per cent of all employment in Barrow in Furness, compared to 4% in the UK overall) as well as in Newport in Wales (10 per cent of employment) and Aberdeen (9 p recent). </a:t>
            </a:r>
          </a:p>
          <a:p>
            <a:pPr marL="0" indent="0">
              <a:buNone/>
            </a:pPr>
            <a:endParaRPr lang="en-GB" sz="1200" dirty="0">
              <a:solidFill>
                <a:schemeClr val="tx1"/>
              </a:solidFill>
            </a:endParaRPr>
          </a:p>
          <a:p>
            <a:pPr marL="0" indent="0">
              <a:buNone/>
            </a:pPr>
            <a:endParaRPr lang="en-GB" sz="1200" dirty="0">
              <a:solidFill>
                <a:schemeClr val="tx1"/>
              </a:solidFill>
            </a:endParaRPr>
          </a:p>
          <a:p>
            <a:pPr marL="0" indent="0">
              <a:buNone/>
            </a:pPr>
            <a:r>
              <a:rPr lang="en-GB" sz="1200" dirty="0">
                <a:solidFill>
                  <a:schemeClr val="tx1"/>
                </a:solidFill>
              </a:rPr>
              <a:t>And finally, green and brown jobs tend to centre on very different types of tasks.  Non-routine analytical and personal tasks are more commonly performed in green jobs. Non-routine physical, and routine-manual tasks are more prevalent in brown jobs.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C4B31-AAF2-4AD6-9563-90B60B3D8F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8105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Workers moving from non-green, and to a lesser extent brown occupations, have represented a growing proportion of those starting green jobs.</a:t>
            </a:r>
          </a:p>
          <a:p>
            <a:endParaRPr lang="en-GB" dirty="0"/>
          </a:p>
          <a:p>
            <a:r>
              <a:rPr lang="en-GB" dirty="0"/>
              <a:t>This need not be bad news: if green jobs are accessible and attractive to non-green workers, despite their different task content, we might expect that over the coming years, the existing workforce will be able to fill in gaps in the demand for green workers more rapidly than new cohorts of young people can do (as they represent a bigger pool).</a:t>
            </a:r>
          </a:p>
          <a:p>
            <a:endParaRPr lang="en-GB" dirty="0"/>
          </a:p>
          <a:p>
            <a:r>
              <a:rPr lang="en-GB" dirty="0"/>
              <a:t>But – workers will need support and training. the distance between the tasks required in green jobs vs brown jobs is higher than average, making natural job moves less likely.</a:t>
            </a:r>
          </a:p>
          <a:p>
            <a:endParaRPr lang="en-GB" dirty="0"/>
          </a:p>
          <a:p>
            <a:r>
              <a:rPr lang="en-GB" dirty="0"/>
              <a:t>At the same time, stagnating job mobility, an ageing workforce and potential skill gaps among current workers may stifle the growth of green sectors and hamper their future productivity, meaning that firms in green sectors may need to do more to attract younger workers just leaving education and/or to train their existing workforce.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C4B31-AAF2-4AD6-9563-90B60B3D8F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1316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779B3B-2846-458E-8025-C721B83758EF}" type="datetimeFigureOut">
              <a:rPr lang="en-GB" smtClean="0"/>
              <a:t>16/11/2022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4ECCA8-C7C2-410D-9DEB-728EDE7CEDD6}" type="slidenum">
              <a:rPr lang="en-GB" smtClean="0"/>
              <a:t>‹#›</a:t>
            </a:fld>
            <a:endParaRPr lang="en-GB"/>
          </a:p>
        </p:txBody>
      </p:sp>
    </p:spTree>
    <p:extLst>
      <p:ext uri="{BB962C8B-B14F-4D97-AF65-F5344CB8AC3E}">
        <p14:creationId xmlns:p14="http://schemas.microsoft.com/office/powerpoint/2010/main" val="721742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79B3B-2846-458E-8025-C721B83758EF}" type="datetimeFigureOut">
              <a:rPr lang="en-GB" smtClean="0"/>
              <a:t>16/11/2022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4ECCA8-C7C2-410D-9DEB-728EDE7CEDD6}" type="slidenum">
              <a:rPr lang="en-GB" smtClean="0"/>
              <a:t>‹#›</a:t>
            </a:fld>
            <a:endParaRPr lang="en-GB"/>
          </a:p>
        </p:txBody>
      </p:sp>
    </p:spTree>
    <p:extLst>
      <p:ext uri="{BB962C8B-B14F-4D97-AF65-F5344CB8AC3E}">
        <p14:creationId xmlns:p14="http://schemas.microsoft.com/office/powerpoint/2010/main" val="266348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79B3B-2846-458E-8025-C721B83758EF}" type="datetimeFigureOut">
              <a:rPr lang="en-GB" smtClean="0"/>
              <a:t>16/11/2022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4ECCA8-C7C2-410D-9DEB-728EDE7CEDD6}" type="slidenum">
              <a:rPr lang="en-GB" smtClean="0"/>
              <a:t>‹#›</a:t>
            </a:fld>
            <a:endParaRPr lang="en-GB"/>
          </a:p>
        </p:txBody>
      </p:sp>
    </p:spTree>
    <p:extLst>
      <p:ext uri="{BB962C8B-B14F-4D97-AF65-F5344CB8AC3E}">
        <p14:creationId xmlns:p14="http://schemas.microsoft.com/office/powerpoint/2010/main" val="1617460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73863E-6382-41D9-8C7F-529D2E6D2DC5}"/>
              </a:ext>
            </a:extLst>
          </p:cNvPr>
          <p:cNvSpPr>
            <a:spLocks noGrp="1"/>
          </p:cNvSpPr>
          <p:nvPr>
            <p:ph type="sldNum" sz="quarter" idx="10"/>
          </p:nvPr>
        </p:nvSpPr>
        <p:spPr>
          <a:xfrm>
            <a:off x="11392291" y="6456735"/>
            <a:ext cx="383474" cy="365125"/>
          </a:xfrm>
        </p:spPr>
        <p:txBody>
          <a:bodyPr/>
          <a:lstStyle/>
          <a:p>
            <a:fld id="{C3ECFBA8-1A78-4DE8-AAF4-D28470819D10}" type="slidenum">
              <a:rPr lang="en-GB" smtClean="0"/>
              <a:pPr/>
              <a:t>‹#›</a:t>
            </a:fld>
            <a:endParaRPr lang="en-GB" dirty="0"/>
          </a:p>
        </p:txBody>
      </p:sp>
      <p:sp>
        <p:nvSpPr>
          <p:cNvPr id="4" name="Footer Placeholder 3">
            <a:extLst>
              <a:ext uri="{FF2B5EF4-FFF2-40B4-BE49-F238E27FC236}">
                <a16:creationId xmlns:a16="http://schemas.microsoft.com/office/drawing/2014/main" id="{5C2BBE5A-37B7-4127-8545-5B4CB0BE1F89}"/>
              </a:ext>
            </a:extLst>
          </p:cNvPr>
          <p:cNvSpPr>
            <a:spLocks noGrp="1"/>
          </p:cNvSpPr>
          <p:nvPr>
            <p:ph type="ftr" sz="quarter" idx="11"/>
          </p:nvPr>
        </p:nvSpPr>
        <p:spPr>
          <a:xfrm>
            <a:off x="8944495" y="6456735"/>
            <a:ext cx="2447796" cy="365125"/>
          </a:xfrm>
        </p:spPr>
        <p:txBody>
          <a:bodyPr/>
          <a:lstStyle/>
          <a:p>
            <a:r>
              <a:rPr lang="en-GB"/>
              <a:t>economy2030.resolutionfoundation.org</a:t>
            </a:r>
            <a:endParaRPr lang="en-GB" dirty="0"/>
          </a:p>
        </p:txBody>
      </p:sp>
      <p:sp>
        <p:nvSpPr>
          <p:cNvPr id="5" name="Text Placeholder 11">
            <a:extLst>
              <a:ext uri="{FF2B5EF4-FFF2-40B4-BE49-F238E27FC236}">
                <a16:creationId xmlns:a16="http://schemas.microsoft.com/office/drawing/2014/main" id="{A0572E6B-1033-4D1E-936D-648B952B67DF}"/>
              </a:ext>
            </a:extLst>
          </p:cNvPr>
          <p:cNvSpPr>
            <a:spLocks noGrp="1"/>
          </p:cNvSpPr>
          <p:nvPr>
            <p:ph type="body" sz="quarter" idx="12" hasCustomPrompt="1"/>
          </p:nvPr>
        </p:nvSpPr>
        <p:spPr>
          <a:xfrm>
            <a:off x="685800" y="1584152"/>
            <a:ext cx="10226675" cy="650930"/>
          </a:xfrm>
          <a:prstGeom prst="rect">
            <a:avLst/>
          </a:prstGeom>
        </p:spPr>
        <p:txBody>
          <a:bodyPr anchor="b"/>
          <a:lstStyle>
            <a:lvl1pPr marL="0" indent="0">
              <a:buNone/>
              <a:defRPr sz="4400" i="0">
                <a:solidFill>
                  <a:schemeClr val="tx2"/>
                </a:solidFill>
                <a:latin typeface="Adelle" panose="00000500000000000000" pitchFamily="50" charset="0"/>
              </a:defRPr>
            </a:lvl1pPr>
          </a:lstStyle>
          <a:p>
            <a:pPr lvl="0"/>
            <a:r>
              <a:rPr lang="en-US" dirty="0"/>
              <a:t>Placeholder</a:t>
            </a:r>
          </a:p>
        </p:txBody>
      </p:sp>
      <p:sp>
        <p:nvSpPr>
          <p:cNvPr id="6" name="Text Placeholder 14">
            <a:extLst>
              <a:ext uri="{FF2B5EF4-FFF2-40B4-BE49-F238E27FC236}">
                <a16:creationId xmlns:a16="http://schemas.microsoft.com/office/drawing/2014/main" id="{4DCA30BF-AB08-4FF6-9D79-F3E828868488}"/>
              </a:ext>
            </a:extLst>
          </p:cNvPr>
          <p:cNvSpPr>
            <a:spLocks noGrp="1"/>
          </p:cNvSpPr>
          <p:nvPr>
            <p:ph type="body" sz="quarter" idx="13" hasCustomPrompt="1"/>
          </p:nvPr>
        </p:nvSpPr>
        <p:spPr>
          <a:xfrm>
            <a:off x="685800" y="3215233"/>
            <a:ext cx="10226352" cy="1645507"/>
          </a:xfrm>
          <a:prstGeom prst="rect">
            <a:avLst/>
          </a:prstGeom>
        </p:spPr>
        <p:txBody>
          <a:bodyPr/>
          <a:lstStyle>
            <a:lvl1pPr marL="0" indent="0">
              <a:buNone/>
              <a:defRPr sz="2800">
                <a:solidFill>
                  <a:schemeClr val="tx1"/>
                </a:solidFill>
                <a:latin typeface="Adelle Sans Lt" panose="02000503000000020004" pitchFamily="50" charset="0"/>
              </a:defRPr>
            </a:lvl1pPr>
          </a:lstStyle>
          <a:p>
            <a:pPr lvl="0"/>
            <a:r>
              <a:rPr lang="en-GB" dirty="0"/>
              <a:t>Placeholder</a:t>
            </a:r>
          </a:p>
        </p:txBody>
      </p:sp>
      <p:sp>
        <p:nvSpPr>
          <p:cNvPr id="7" name="Text Placeholder 11">
            <a:extLst>
              <a:ext uri="{FF2B5EF4-FFF2-40B4-BE49-F238E27FC236}">
                <a16:creationId xmlns:a16="http://schemas.microsoft.com/office/drawing/2014/main" id="{E0ED635F-7A42-4084-BCB4-CA2B8250A917}"/>
              </a:ext>
            </a:extLst>
          </p:cNvPr>
          <p:cNvSpPr>
            <a:spLocks noGrp="1"/>
          </p:cNvSpPr>
          <p:nvPr>
            <p:ph type="body" sz="quarter" idx="14" hasCustomPrompt="1"/>
          </p:nvPr>
        </p:nvSpPr>
        <p:spPr>
          <a:xfrm>
            <a:off x="685800" y="2329067"/>
            <a:ext cx="10226675" cy="650930"/>
          </a:xfrm>
          <a:prstGeom prst="rect">
            <a:avLst/>
          </a:prstGeom>
        </p:spPr>
        <p:txBody>
          <a:bodyPr anchor="b"/>
          <a:lstStyle>
            <a:lvl1pPr marL="0" indent="0">
              <a:buNone/>
              <a:defRPr i="0">
                <a:solidFill>
                  <a:schemeClr val="tx1"/>
                </a:solidFill>
                <a:latin typeface="Adelle Sans Lt" panose="02000503000000020004" pitchFamily="50" charset="0"/>
              </a:defRPr>
            </a:lvl1pPr>
          </a:lstStyle>
          <a:p>
            <a:pPr lvl="0"/>
            <a:r>
              <a:rPr lang="en-US" dirty="0"/>
              <a:t>Placeholder</a:t>
            </a:r>
          </a:p>
        </p:txBody>
      </p:sp>
    </p:spTree>
    <p:extLst>
      <p:ext uri="{BB962C8B-B14F-4D97-AF65-F5344CB8AC3E}">
        <p14:creationId xmlns:p14="http://schemas.microsoft.com/office/powerpoint/2010/main" val="4276574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slide (with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815453-6E52-401E-89C7-0A4CB690D9CF}"/>
              </a:ext>
            </a:extLst>
          </p:cNvPr>
          <p:cNvSpPr>
            <a:spLocks noGrp="1"/>
          </p:cNvSpPr>
          <p:nvPr>
            <p:ph type="sldNum" sz="quarter" idx="10"/>
          </p:nvPr>
        </p:nvSpPr>
        <p:spPr/>
        <p:txBody>
          <a:bodyPr/>
          <a:lstStyle/>
          <a:p>
            <a:fld id="{C3ECFBA8-1A78-4DE8-AAF4-D28470819D10}" type="slidenum">
              <a:rPr lang="en-GB" smtClean="0"/>
              <a:pPr/>
              <a:t>‹#›</a:t>
            </a:fld>
            <a:endParaRPr lang="en-GB" dirty="0"/>
          </a:p>
        </p:txBody>
      </p:sp>
      <p:sp>
        <p:nvSpPr>
          <p:cNvPr id="4" name="Footer Placeholder 3">
            <a:extLst>
              <a:ext uri="{FF2B5EF4-FFF2-40B4-BE49-F238E27FC236}">
                <a16:creationId xmlns:a16="http://schemas.microsoft.com/office/drawing/2014/main" id="{C075907F-E8EE-4FE4-A651-B46A598B6C93}"/>
              </a:ext>
            </a:extLst>
          </p:cNvPr>
          <p:cNvSpPr>
            <a:spLocks noGrp="1"/>
          </p:cNvSpPr>
          <p:nvPr>
            <p:ph type="ftr" sz="quarter" idx="11"/>
          </p:nvPr>
        </p:nvSpPr>
        <p:spPr/>
        <p:txBody>
          <a:bodyPr/>
          <a:lstStyle/>
          <a:p>
            <a:r>
              <a:rPr lang="en-GB"/>
              <a:t>economy2030.resolutionfoundation.org</a:t>
            </a:r>
            <a:endParaRPr lang="en-GB" dirty="0"/>
          </a:p>
        </p:txBody>
      </p:sp>
      <p:sp>
        <p:nvSpPr>
          <p:cNvPr id="5" name="Picture Placeholder 32">
            <a:extLst>
              <a:ext uri="{FF2B5EF4-FFF2-40B4-BE49-F238E27FC236}">
                <a16:creationId xmlns:a16="http://schemas.microsoft.com/office/drawing/2014/main" id="{3EB5B2A0-C48B-4433-BECA-7B093C646D07}"/>
              </a:ext>
            </a:extLst>
          </p:cNvPr>
          <p:cNvSpPr>
            <a:spLocks noGrp="1"/>
          </p:cNvSpPr>
          <p:nvPr>
            <p:ph type="pic" sz="quarter" idx="15"/>
          </p:nvPr>
        </p:nvSpPr>
        <p:spPr>
          <a:xfrm>
            <a:off x="0" y="7987"/>
            <a:ext cx="6096000" cy="6858000"/>
          </a:xfrm>
          <a:prstGeom prst="rect">
            <a:avLst/>
          </a:prstGeom>
        </p:spPr>
        <p:txBody>
          <a:bodyPr/>
          <a:lstStyle>
            <a:lvl1pPr>
              <a:defRPr baseline="0">
                <a:latin typeface="Trebuchet MS" panose="020B0603020202020204" pitchFamily="34" charset="0"/>
              </a:defRPr>
            </a:lvl1pPr>
          </a:lstStyle>
          <a:p>
            <a:r>
              <a:rPr lang="en-US"/>
              <a:t>Click icon to add picture</a:t>
            </a:r>
            <a:endParaRPr lang="en-GB"/>
          </a:p>
        </p:txBody>
      </p:sp>
      <p:sp>
        <p:nvSpPr>
          <p:cNvPr id="6" name="Text Placeholder 2">
            <a:extLst>
              <a:ext uri="{FF2B5EF4-FFF2-40B4-BE49-F238E27FC236}">
                <a16:creationId xmlns:a16="http://schemas.microsoft.com/office/drawing/2014/main" id="{C3EBB65A-FD66-4A91-829D-4EB4F6EB4129}"/>
              </a:ext>
            </a:extLst>
          </p:cNvPr>
          <p:cNvSpPr>
            <a:spLocks noGrp="1"/>
          </p:cNvSpPr>
          <p:nvPr>
            <p:ph type="body" sz="quarter" idx="16" hasCustomPrompt="1"/>
          </p:nvPr>
        </p:nvSpPr>
        <p:spPr>
          <a:xfrm>
            <a:off x="6240016" y="1872768"/>
            <a:ext cx="5739711" cy="722938"/>
          </a:xfrm>
          <a:prstGeom prst="rect">
            <a:avLst/>
          </a:prstGeom>
        </p:spPr>
        <p:txBody>
          <a:bodyPr anchor="t"/>
          <a:lstStyle>
            <a:lvl1pPr marL="0" indent="0">
              <a:buNone/>
              <a:defRPr sz="4400" b="0" i="0" baseline="0">
                <a:solidFill>
                  <a:schemeClr val="tx2"/>
                </a:solidFill>
                <a:latin typeface="Adelle" panose="00000500000000000000" pitchFamily="50" charset="0"/>
              </a:defRPr>
            </a:lvl1pPr>
          </a:lstStyle>
          <a:p>
            <a:pPr lvl="0"/>
            <a:r>
              <a:rPr lang="en-GB" dirty="0"/>
              <a:t>Placeholder</a:t>
            </a:r>
          </a:p>
        </p:txBody>
      </p:sp>
      <p:sp>
        <p:nvSpPr>
          <p:cNvPr id="7" name="Text Placeholder 11">
            <a:extLst>
              <a:ext uri="{FF2B5EF4-FFF2-40B4-BE49-F238E27FC236}">
                <a16:creationId xmlns:a16="http://schemas.microsoft.com/office/drawing/2014/main" id="{996803B6-F9F2-46C9-AA5A-D8CF3B65A9CE}"/>
              </a:ext>
            </a:extLst>
          </p:cNvPr>
          <p:cNvSpPr>
            <a:spLocks noGrp="1"/>
          </p:cNvSpPr>
          <p:nvPr>
            <p:ph type="body" sz="quarter" idx="17" hasCustomPrompt="1"/>
          </p:nvPr>
        </p:nvSpPr>
        <p:spPr>
          <a:xfrm>
            <a:off x="6236830" y="2631721"/>
            <a:ext cx="5739712" cy="650930"/>
          </a:xfrm>
          <a:prstGeom prst="rect">
            <a:avLst/>
          </a:prstGeom>
        </p:spPr>
        <p:txBody>
          <a:bodyPr anchor="b"/>
          <a:lstStyle>
            <a:lvl1pPr marL="0" indent="0">
              <a:buNone/>
              <a:defRPr i="0">
                <a:solidFill>
                  <a:schemeClr val="tx1"/>
                </a:solidFill>
                <a:latin typeface="+mn-lt"/>
              </a:defRPr>
            </a:lvl1pPr>
          </a:lstStyle>
          <a:p>
            <a:pPr lvl="0"/>
            <a:r>
              <a:rPr lang="en-US"/>
              <a:t>Placeholder</a:t>
            </a:r>
          </a:p>
        </p:txBody>
      </p:sp>
      <p:sp>
        <p:nvSpPr>
          <p:cNvPr id="8" name="Text Placeholder 14">
            <a:extLst>
              <a:ext uri="{FF2B5EF4-FFF2-40B4-BE49-F238E27FC236}">
                <a16:creationId xmlns:a16="http://schemas.microsoft.com/office/drawing/2014/main" id="{1B76CA0D-AB35-42A9-91AD-A51C8171E222}"/>
              </a:ext>
            </a:extLst>
          </p:cNvPr>
          <p:cNvSpPr>
            <a:spLocks noGrp="1"/>
          </p:cNvSpPr>
          <p:nvPr>
            <p:ph type="body" sz="quarter" idx="12" hasCustomPrompt="1"/>
          </p:nvPr>
        </p:nvSpPr>
        <p:spPr>
          <a:xfrm>
            <a:off x="6236830" y="3645024"/>
            <a:ext cx="5739712" cy="1645507"/>
          </a:xfrm>
          <a:prstGeom prst="rect">
            <a:avLst/>
          </a:prstGeom>
        </p:spPr>
        <p:txBody>
          <a:bodyPr/>
          <a:lstStyle>
            <a:lvl1pPr marL="0" indent="0">
              <a:buNone/>
              <a:defRPr sz="2800">
                <a:solidFill>
                  <a:schemeClr val="tx1"/>
                </a:solidFill>
                <a:latin typeface="+mn-lt"/>
              </a:defRPr>
            </a:lvl1pPr>
          </a:lstStyle>
          <a:p>
            <a:pPr lvl="0"/>
            <a:r>
              <a:rPr lang="en-GB"/>
              <a:t>Placeholder</a:t>
            </a:r>
          </a:p>
        </p:txBody>
      </p:sp>
    </p:spTree>
    <p:extLst>
      <p:ext uri="{BB962C8B-B14F-4D97-AF65-F5344CB8AC3E}">
        <p14:creationId xmlns:p14="http://schemas.microsoft.com/office/powerpoint/2010/main" val="2008929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73B08E4-7CBB-4645-8FF7-24123991D83C}"/>
              </a:ext>
            </a:extLst>
          </p:cNvPr>
          <p:cNvSpPr>
            <a:spLocks noGrp="1"/>
          </p:cNvSpPr>
          <p:nvPr>
            <p:ph type="sldNum" sz="quarter" idx="10"/>
          </p:nvPr>
        </p:nvSpPr>
        <p:spPr/>
        <p:txBody>
          <a:bodyPr/>
          <a:lstStyle/>
          <a:p>
            <a:fld id="{C3ECFBA8-1A78-4DE8-AAF4-D28470819D10}" type="slidenum">
              <a:rPr lang="en-GB" smtClean="0"/>
              <a:pPr/>
              <a:t>‹#›</a:t>
            </a:fld>
            <a:endParaRPr lang="en-GB" dirty="0"/>
          </a:p>
        </p:txBody>
      </p:sp>
      <p:sp>
        <p:nvSpPr>
          <p:cNvPr id="4" name="Footer Placeholder 3">
            <a:extLst>
              <a:ext uri="{FF2B5EF4-FFF2-40B4-BE49-F238E27FC236}">
                <a16:creationId xmlns:a16="http://schemas.microsoft.com/office/drawing/2014/main" id="{FFB13216-654A-4EEB-B526-AE0270AA9248}"/>
              </a:ext>
            </a:extLst>
          </p:cNvPr>
          <p:cNvSpPr>
            <a:spLocks noGrp="1"/>
          </p:cNvSpPr>
          <p:nvPr>
            <p:ph type="ftr" sz="quarter" idx="11"/>
          </p:nvPr>
        </p:nvSpPr>
        <p:spPr/>
        <p:txBody>
          <a:bodyPr/>
          <a:lstStyle/>
          <a:p>
            <a:r>
              <a:rPr lang="en-GB"/>
              <a:t>economy2030.resolutionfoundation.org</a:t>
            </a:r>
            <a:endParaRPr lang="en-GB" dirty="0"/>
          </a:p>
        </p:txBody>
      </p:sp>
      <p:sp>
        <p:nvSpPr>
          <p:cNvPr id="5" name="Picture Placeholder 32">
            <a:extLst>
              <a:ext uri="{FF2B5EF4-FFF2-40B4-BE49-F238E27FC236}">
                <a16:creationId xmlns:a16="http://schemas.microsoft.com/office/drawing/2014/main" id="{AE4C1E0A-B63B-4EAC-BE65-B4A46B3C3EC3}"/>
              </a:ext>
            </a:extLst>
          </p:cNvPr>
          <p:cNvSpPr>
            <a:spLocks noGrp="1"/>
          </p:cNvSpPr>
          <p:nvPr>
            <p:ph type="pic" sz="quarter" idx="15"/>
          </p:nvPr>
        </p:nvSpPr>
        <p:spPr>
          <a:xfrm>
            <a:off x="0" y="0"/>
            <a:ext cx="12192000" cy="6858000"/>
          </a:xfrm>
          <a:prstGeom prst="rect">
            <a:avLst/>
          </a:prstGeom>
        </p:spPr>
        <p:txBody>
          <a:bodyPr/>
          <a:lstStyle>
            <a:lvl1pPr>
              <a:defRPr baseline="0">
                <a:latin typeface="Trebuchet MS" panose="020B0603020202020204" pitchFamily="34" charset="0"/>
              </a:defRPr>
            </a:lvl1pPr>
          </a:lstStyle>
          <a:p>
            <a:r>
              <a:rPr lang="en-US"/>
              <a:t>Click icon to add picture</a:t>
            </a:r>
            <a:endParaRPr lang="en-GB"/>
          </a:p>
        </p:txBody>
      </p:sp>
    </p:spTree>
    <p:extLst>
      <p:ext uri="{BB962C8B-B14F-4D97-AF65-F5344CB8AC3E}">
        <p14:creationId xmlns:p14="http://schemas.microsoft.com/office/powerpoint/2010/main" val="2251541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E68E6B-2FE5-44D3-BD93-9CAA1CD083D5}"/>
              </a:ext>
            </a:extLst>
          </p:cNvPr>
          <p:cNvSpPr>
            <a:spLocks noGrp="1"/>
          </p:cNvSpPr>
          <p:nvPr>
            <p:ph type="sldNum" sz="quarter" idx="10"/>
          </p:nvPr>
        </p:nvSpPr>
        <p:spPr/>
        <p:txBody>
          <a:bodyPr/>
          <a:lstStyle/>
          <a:p>
            <a:fld id="{C3ECFBA8-1A78-4DE8-AAF4-D28470819D10}" type="slidenum">
              <a:rPr lang="en-GB" smtClean="0"/>
              <a:pPr/>
              <a:t>‹#›</a:t>
            </a:fld>
            <a:endParaRPr lang="en-GB" dirty="0"/>
          </a:p>
        </p:txBody>
      </p:sp>
      <p:sp>
        <p:nvSpPr>
          <p:cNvPr id="4" name="Footer Placeholder 3">
            <a:extLst>
              <a:ext uri="{FF2B5EF4-FFF2-40B4-BE49-F238E27FC236}">
                <a16:creationId xmlns:a16="http://schemas.microsoft.com/office/drawing/2014/main" id="{9699F3DA-A9BA-4F4A-8857-BCAD9152E748}"/>
              </a:ext>
            </a:extLst>
          </p:cNvPr>
          <p:cNvSpPr>
            <a:spLocks noGrp="1"/>
          </p:cNvSpPr>
          <p:nvPr>
            <p:ph type="ftr" sz="quarter" idx="11"/>
          </p:nvPr>
        </p:nvSpPr>
        <p:spPr/>
        <p:txBody>
          <a:bodyPr/>
          <a:lstStyle/>
          <a:p>
            <a:r>
              <a:rPr lang="en-GB"/>
              <a:t>economy2030.resolutionfoundation.org</a:t>
            </a:r>
            <a:endParaRPr lang="en-GB" dirty="0"/>
          </a:p>
        </p:txBody>
      </p:sp>
      <p:sp>
        <p:nvSpPr>
          <p:cNvPr id="5" name="Content Placeholder 2">
            <a:extLst>
              <a:ext uri="{FF2B5EF4-FFF2-40B4-BE49-F238E27FC236}">
                <a16:creationId xmlns:a16="http://schemas.microsoft.com/office/drawing/2014/main" id="{759A4DDD-35CD-4D25-BDF3-38DB75C78A2B}"/>
              </a:ext>
            </a:extLst>
          </p:cNvPr>
          <p:cNvSpPr>
            <a:spLocks noGrp="1"/>
          </p:cNvSpPr>
          <p:nvPr>
            <p:ph idx="1" hasCustomPrompt="1"/>
          </p:nvPr>
        </p:nvSpPr>
        <p:spPr>
          <a:xfrm>
            <a:off x="263351" y="1390650"/>
            <a:ext cx="9680749" cy="4965698"/>
          </a:xfrm>
          <a:prstGeom prst="rect">
            <a:avLst/>
          </a:prstGeom>
        </p:spPr>
        <p:txBody>
          <a:bodyPr/>
          <a:lstStyle>
            <a:lvl1pPr marL="342900" indent="-342900">
              <a:buClr>
                <a:schemeClr val="tx1"/>
              </a:buClr>
              <a:buFont typeface="Arial" panose="020B0604020202020204" pitchFamily="34" charset="0"/>
              <a:buChar char="•"/>
              <a:defRPr>
                <a:solidFill>
                  <a:schemeClr val="tx1"/>
                </a:solidFill>
                <a:latin typeface="+mn-lt"/>
              </a:defRPr>
            </a:lvl1pPr>
            <a:lvl2pPr marL="742950" indent="-285750">
              <a:buClr>
                <a:srgbClr val="699595"/>
              </a:buClr>
              <a:buFont typeface="Arial" panose="020B0604020202020204" pitchFamily="34" charset="0"/>
              <a:buChar char="•"/>
              <a:defRPr>
                <a:solidFill>
                  <a:srgbClr val="333334"/>
                </a:solidFill>
                <a:latin typeface="Trebuchet MS" panose="020B0603020202020204" pitchFamily="34" charset="0"/>
              </a:defRPr>
            </a:lvl2pPr>
            <a:lvl3pPr marL="1143000" indent="-228600">
              <a:buClr>
                <a:srgbClr val="699595"/>
              </a:buClr>
              <a:buFont typeface="Arial" panose="020B0604020202020204" pitchFamily="34" charset="0"/>
              <a:buChar char="•"/>
              <a:defRPr>
                <a:solidFill>
                  <a:srgbClr val="333334"/>
                </a:solidFill>
                <a:latin typeface="Trebuchet MS" panose="020B0603020202020204" pitchFamily="34" charset="0"/>
              </a:defRPr>
            </a:lvl3pPr>
            <a:lvl4pPr marL="1600200" indent="-228600">
              <a:buClr>
                <a:srgbClr val="699595"/>
              </a:buClr>
              <a:buFont typeface="Arial" panose="020B0604020202020204" pitchFamily="34" charset="0"/>
              <a:buChar char="•"/>
              <a:defRPr>
                <a:solidFill>
                  <a:srgbClr val="333334"/>
                </a:solidFill>
                <a:latin typeface="Trebuchet MS" panose="020B0603020202020204" pitchFamily="34" charset="0"/>
              </a:defRPr>
            </a:lvl4pPr>
            <a:lvl5pPr marL="2057400" indent="-228600">
              <a:buClr>
                <a:srgbClr val="699595"/>
              </a:buClr>
              <a:buFont typeface="Arial" panose="020B0604020202020204" pitchFamily="34" charset="0"/>
              <a:buChar char="•"/>
              <a:defRPr>
                <a:solidFill>
                  <a:srgbClr val="333334"/>
                </a:solidFill>
                <a:latin typeface="Trebuchet MS" panose="020B0603020202020204" pitchFamily="34" charset="0"/>
              </a:defRPr>
            </a:lvl5pPr>
          </a:lstStyle>
          <a:p>
            <a:pPr lvl="0"/>
            <a:r>
              <a:rPr lang="en-US"/>
              <a:t>Placeholder text</a:t>
            </a:r>
            <a:endParaRPr lang="en-GB"/>
          </a:p>
        </p:txBody>
      </p:sp>
      <p:sp>
        <p:nvSpPr>
          <p:cNvPr id="6" name="Title 1">
            <a:extLst>
              <a:ext uri="{FF2B5EF4-FFF2-40B4-BE49-F238E27FC236}">
                <a16:creationId xmlns:a16="http://schemas.microsoft.com/office/drawing/2014/main" id="{40F271ED-14F2-468A-AD95-B80CBA63FF3D}"/>
              </a:ext>
            </a:extLst>
          </p:cNvPr>
          <p:cNvSpPr>
            <a:spLocks noGrp="1"/>
          </p:cNvSpPr>
          <p:nvPr>
            <p:ph type="title" hasCustomPrompt="1"/>
          </p:nvPr>
        </p:nvSpPr>
        <p:spPr>
          <a:xfrm>
            <a:off x="263351" y="291524"/>
            <a:ext cx="10557049" cy="895189"/>
          </a:xfrm>
          <a:prstGeom prst="rect">
            <a:avLst/>
          </a:prstGeom>
        </p:spPr>
        <p:txBody>
          <a:bodyPr anchor="ctr"/>
          <a:lstStyle>
            <a:lvl1pPr>
              <a:defRPr sz="2800" baseline="0">
                <a:solidFill>
                  <a:schemeClr val="tx2"/>
                </a:solidFill>
                <a:latin typeface="+mn-lt"/>
              </a:defRPr>
            </a:lvl1pPr>
          </a:lstStyle>
          <a:p>
            <a:pPr lvl="0"/>
            <a:r>
              <a:rPr lang="en-US"/>
              <a:t>Slide title (can go over two lines)</a:t>
            </a:r>
          </a:p>
        </p:txBody>
      </p:sp>
      <p:sp>
        <p:nvSpPr>
          <p:cNvPr id="7" name="Content Placeholder 3">
            <a:extLst>
              <a:ext uri="{FF2B5EF4-FFF2-40B4-BE49-F238E27FC236}">
                <a16:creationId xmlns:a16="http://schemas.microsoft.com/office/drawing/2014/main" id="{744A2A29-CEEC-473F-A474-7413E9C95F31}"/>
              </a:ext>
            </a:extLst>
          </p:cNvPr>
          <p:cNvSpPr>
            <a:spLocks noGrp="1"/>
          </p:cNvSpPr>
          <p:nvPr>
            <p:ph sz="half" idx="15" hasCustomPrompt="1"/>
          </p:nvPr>
        </p:nvSpPr>
        <p:spPr>
          <a:xfrm>
            <a:off x="263351" y="6356347"/>
            <a:ext cx="8713595" cy="365126"/>
          </a:xfrm>
          <a:prstGeom prst="rect">
            <a:avLst/>
          </a:prstGeom>
        </p:spPr>
        <p:txBody>
          <a:bodyPr anchor="t"/>
          <a:lstStyle>
            <a:lvl1pPr marL="0" indent="0">
              <a:spcBef>
                <a:spcPts val="0"/>
              </a:spcBef>
              <a:buNone/>
              <a:defRPr sz="1000" i="0" baseline="0">
                <a:solidFill>
                  <a:schemeClr val="tx1"/>
                </a:solidFill>
                <a:latin typeface="+mn-lt"/>
                <a:ea typeface="Adobe Fan Heiti Std B" pitchFamily="34" charset="-128"/>
              </a:defRPr>
            </a:lvl1pPr>
            <a:lvl2pPr>
              <a:defRPr sz="1800">
                <a:latin typeface="Corbel" panose="020B0503020204020204" pitchFamily="34" charset="0"/>
                <a:ea typeface="Adobe Fan Heiti Std B" pitchFamily="34" charset="-128"/>
              </a:defRPr>
            </a:lvl2pPr>
            <a:lvl3pPr>
              <a:defRPr sz="1800">
                <a:latin typeface="Corbel" panose="020B0503020204020204" pitchFamily="34" charset="0"/>
                <a:ea typeface="Adobe Fan Heiti Std B" pitchFamily="34" charset="-128"/>
              </a:defRPr>
            </a:lvl3pPr>
            <a:lvl4pPr>
              <a:defRPr sz="1800">
                <a:latin typeface="Corbel" panose="020B0503020204020204" pitchFamily="34" charset="0"/>
                <a:ea typeface="Adobe Fan Heiti Std B" pitchFamily="34" charset="-128"/>
              </a:defRPr>
            </a:lvl4pPr>
            <a:lvl5pPr>
              <a:defRPr sz="1800">
                <a:latin typeface="Corbel" panose="020B0503020204020204" pitchFamily="34" charset="0"/>
                <a:ea typeface="Adobe Fan Heiti Std B" pitchFamily="34" charset="-128"/>
              </a:defRPr>
            </a:lvl5pPr>
            <a:lvl6pPr>
              <a:defRPr sz="1800"/>
            </a:lvl6pPr>
            <a:lvl7pPr>
              <a:defRPr sz="1800"/>
            </a:lvl7pPr>
            <a:lvl8pPr>
              <a:defRPr sz="1800"/>
            </a:lvl8pPr>
            <a:lvl9pPr>
              <a:defRPr sz="1800"/>
            </a:lvl9pPr>
          </a:lstStyle>
          <a:p>
            <a:pPr lvl="0"/>
            <a:r>
              <a:rPr lang="en-US"/>
              <a:t>Notes/Source:</a:t>
            </a:r>
          </a:p>
        </p:txBody>
      </p:sp>
    </p:spTree>
    <p:extLst>
      <p:ext uri="{BB962C8B-B14F-4D97-AF65-F5344CB8AC3E}">
        <p14:creationId xmlns:p14="http://schemas.microsoft.com/office/powerpoint/2010/main" val="4042943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Right) with label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A4FD64-8887-4316-BB81-D6D3C719A4DB}"/>
              </a:ext>
            </a:extLst>
          </p:cNvPr>
          <p:cNvSpPr>
            <a:spLocks noGrp="1"/>
          </p:cNvSpPr>
          <p:nvPr>
            <p:ph type="sldNum" sz="quarter" idx="10"/>
          </p:nvPr>
        </p:nvSpPr>
        <p:spPr/>
        <p:txBody>
          <a:bodyPr/>
          <a:lstStyle/>
          <a:p>
            <a:fld id="{C3ECFBA8-1A78-4DE8-AAF4-D28470819D10}" type="slidenum">
              <a:rPr lang="en-GB" smtClean="0"/>
              <a:pPr/>
              <a:t>‹#›</a:t>
            </a:fld>
            <a:endParaRPr lang="en-GB" dirty="0"/>
          </a:p>
        </p:txBody>
      </p:sp>
      <p:sp>
        <p:nvSpPr>
          <p:cNvPr id="4" name="Footer Placeholder 3">
            <a:extLst>
              <a:ext uri="{FF2B5EF4-FFF2-40B4-BE49-F238E27FC236}">
                <a16:creationId xmlns:a16="http://schemas.microsoft.com/office/drawing/2014/main" id="{0A0019A9-6A6F-4F3C-9846-B56044365CC7}"/>
              </a:ext>
            </a:extLst>
          </p:cNvPr>
          <p:cNvSpPr>
            <a:spLocks noGrp="1"/>
          </p:cNvSpPr>
          <p:nvPr>
            <p:ph type="ftr" sz="quarter" idx="11"/>
          </p:nvPr>
        </p:nvSpPr>
        <p:spPr/>
        <p:txBody>
          <a:bodyPr/>
          <a:lstStyle/>
          <a:p>
            <a:r>
              <a:rPr lang="en-GB"/>
              <a:t>economy2030.resolutionfoundation.org</a:t>
            </a:r>
            <a:endParaRPr lang="en-GB" dirty="0"/>
          </a:p>
        </p:txBody>
      </p:sp>
      <p:sp>
        <p:nvSpPr>
          <p:cNvPr id="5" name="Content Placeholder 3">
            <a:extLst>
              <a:ext uri="{FF2B5EF4-FFF2-40B4-BE49-F238E27FC236}">
                <a16:creationId xmlns:a16="http://schemas.microsoft.com/office/drawing/2014/main" id="{788FC147-DEA9-4C07-9C0D-E58E365A051A}"/>
              </a:ext>
            </a:extLst>
          </p:cNvPr>
          <p:cNvSpPr>
            <a:spLocks noGrp="1"/>
          </p:cNvSpPr>
          <p:nvPr>
            <p:ph sz="half" idx="16" hasCustomPrompt="1"/>
          </p:nvPr>
        </p:nvSpPr>
        <p:spPr>
          <a:xfrm>
            <a:off x="263351" y="1276376"/>
            <a:ext cx="10700480" cy="310307"/>
          </a:xfrm>
          <a:prstGeom prst="rect">
            <a:avLst/>
          </a:prstGeom>
        </p:spPr>
        <p:txBody>
          <a:bodyPr anchor="b"/>
          <a:lstStyle>
            <a:lvl1pPr marL="0" indent="0">
              <a:lnSpc>
                <a:spcPct val="90000"/>
              </a:lnSpc>
              <a:spcBef>
                <a:spcPts val="0"/>
              </a:spcBef>
              <a:buNone/>
              <a:defRPr sz="1800" i="0" baseline="0">
                <a:solidFill>
                  <a:schemeClr val="tx1"/>
                </a:solidFill>
                <a:latin typeface="+mn-lt"/>
                <a:ea typeface="Adobe Fan Heiti Std B" pitchFamily="34" charset="-128"/>
              </a:defRPr>
            </a:lvl1pPr>
            <a:lvl2pPr>
              <a:defRPr sz="1800">
                <a:latin typeface="Corbel" panose="020B0503020204020204" pitchFamily="34" charset="0"/>
                <a:ea typeface="Adobe Fan Heiti Std B" pitchFamily="34" charset="-128"/>
              </a:defRPr>
            </a:lvl2pPr>
            <a:lvl3pPr>
              <a:defRPr sz="1800">
                <a:latin typeface="Corbel" panose="020B0503020204020204" pitchFamily="34" charset="0"/>
                <a:ea typeface="Adobe Fan Heiti Std B" pitchFamily="34" charset="-128"/>
              </a:defRPr>
            </a:lvl3pPr>
            <a:lvl4pPr>
              <a:defRPr sz="1800">
                <a:latin typeface="Corbel" panose="020B0503020204020204" pitchFamily="34" charset="0"/>
                <a:ea typeface="Adobe Fan Heiti Std B" pitchFamily="34" charset="-128"/>
              </a:defRPr>
            </a:lvl4pPr>
            <a:lvl5pPr>
              <a:defRPr sz="1800">
                <a:latin typeface="Corbel" panose="020B0503020204020204" pitchFamily="34" charset="0"/>
                <a:ea typeface="Adobe Fan Heiti Std B" pitchFamily="34" charset="-128"/>
              </a:defRPr>
            </a:lvl5pPr>
            <a:lvl6pPr>
              <a:defRPr sz="1800"/>
            </a:lvl6pPr>
            <a:lvl7pPr>
              <a:defRPr sz="1800"/>
            </a:lvl7pPr>
            <a:lvl8pPr>
              <a:defRPr sz="1800"/>
            </a:lvl8pPr>
            <a:lvl9pPr>
              <a:defRPr sz="1800"/>
            </a:lvl9pPr>
          </a:lstStyle>
          <a:p>
            <a:pPr lvl="0"/>
            <a:r>
              <a:rPr lang="en-US"/>
              <a:t>Chart title</a:t>
            </a:r>
          </a:p>
        </p:txBody>
      </p:sp>
      <p:sp>
        <p:nvSpPr>
          <p:cNvPr id="6" name="Content Placeholder 3">
            <a:extLst>
              <a:ext uri="{FF2B5EF4-FFF2-40B4-BE49-F238E27FC236}">
                <a16:creationId xmlns:a16="http://schemas.microsoft.com/office/drawing/2014/main" id="{88AF1DDB-7BE8-49CD-B414-61CA13F4FDA8}"/>
              </a:ext>
            </a:extLst>
          </p:cNvPr>
          <p:cNvSpPr>
            <a:spLocks noGrp="1"/>
          </p:cNvSpPr>
          <p:nvPr>
            <p:ph sz="half" idx="14" hasCustomPrompt="1"/>
          </p:nvPr>
        </p:nvSpPr>
        <p:spPr>
          <a:xfrm>
            <a:off x="263351" y="1733550"/>
            <a:ext cx="2211320" cy="4533134"/>
          </a:xfrm>
          <a:prstGeom prst="rect">
            <a:avLst/>
          </a:prstGeom>
        </p:spPr>
        <p:txBody>
          <a:bodyPr/>
          <a:lstStyle>
            <a:lvl1pPr marL="0" indent="0" algn="l">
              <a:buNone/>
              <a:defRPr sz="2000" i="0">
                <a:solidFill>
                  <a:schemeClr val="tx1"/>
                </a:solidFill>
                <a:latin typeface="+mn-lt"/>
                <a:ea typeface="Adobe Fan Heiti Std B" pitchFamily="34" charset="-128"/>
              </a:defRPr>
            </a:lvl1pPr>
            <a:lvl2pPr>
              <a:defRPr sz="1800">
                <a:latin typeface="Corbel" panose="020B0503020204020204" pitchFamily="34" charset="0"/>
                <a:ea typeface="Adobe Fan Heiti Std B" pitchFamily="34" charset="-128"/>
              </a:defRPr>
            </a:lvl2pPr>
            <a:lvl3pPr>
              <a:defRPr sz="1800">
                <a:latin typeface="Corbel" panose="020B0503020204020204" pitchFamily="34" charset="0"/>
                <a:ea typeface="Adobe Fan Heiti Std B" pitchFamily="34" charset="-128"/>
              </a:defRPr>
            </a:lvl3pPr>
            <a:lvl4pPr>
              <a:defRPr sz="1800">
                <a:latin typeface="Corbel" panose="020B0503020204020204" pitchFamily="34" charset="0"/>
                <a:ea typeface="Adobe Fan Heiti Std B" pitchFamily="34" charset="-128"/>
              </a:defRPr>
            </a:lvl4pPr>
            <a:lvl5pPr>
              <a:defRPr sz="1800">
                <a:latin typeface="Corbel" panose="020B0503020204020204" pitchFamily="34" charset="0"/>
                <a:ea typeface="Adobe Fan Heiti Std B" pitchFamily="34" charset="-128"/>
              </a:defRPr>
            </a:lvl5pPr>
            <a:lvl6pPr>
              <a:defRPr sz="1800"/>
            </a:lvl6pPr>
            <a:lvl7pPr>
              <a:defRPr sz="1800"/>
            </a:lvl7pPr>
            <a:lvl8pPr>
              <a:defRPr sz="1800"/>
            </a:lvl8pPr>
            <a:lvl9pPr>
              <a:defRPr sz="1800"/>
            </a:lvl9pPr>
          </a:lstStyle>
          <a:p>
            <a:pPr lvl="0"/>
            <a:r>
              <a:rPr lang="en-US"/>
              <a:t>Chart labels</a:t>
            </a:r>
          </a:p>
        </p:txBody>
      </p:sp>
      <p:sp>
        <p:nvSpPr>
          <p:cNvPr id="7" name="Content Placeholder 3">
            <a:extLst>
              <a:ext uri="{FF2B5EF4-FFF2-40B4-BE49-F238E27FC236}">
                <a16:creationId xmlns:a16="http://schemas.microsoft.com/office/drawing/2014/main" id="{5FB42B7F-A4D5-481E-AC64-9BF89DCF4F37}"/>
              </a:ext>
            </a:extLst>
          </p:cNvPr>
          <p:cNvSpPr>
            <a:spLocks noGrp="1"/>
          </p:cNvSpPr>
          <p:nvPr>
            <p:ph sz="half" idx="15" hasCustomPrompt="1"/>
          </p:nvPr>
        </p:nvSpPr>
        <p:spPr>
          <a:xfrm>
            <a:off x="279422" y="6356348"/>
            <a:ext cx="9360000" cy="365126"/>
          </a:xfrm>
          <a:prstGeom prst="rect">
            <a:avLst/>
          </a:prstGeom>
        </p:spPr>
        <p:txBody>
          <a:bodyPr anchor="t"/>
          <a:lstStyle>
            <a:lvl1pPr marL="0" indent="0">
              <a:spcBef>
                <a:spcPts val="0"/>
              </a:spcBef>
              <a:buNone/>
              <a:defRPr sz="1000" i="0" baseline="0">
                <a:solidFill>
                  <a:schemeClr val="tx1"/>
                </a:solidFill>
                <a:latin typeface="+mn-lt"/>
                <a:ea typeface="Adobe Fan Heiti Std B" pitchFamily="34" charset="-128"/>
              </a:defRPr>
            </a:lvl1pPr>
            <a:lvl2pPr>
              <a:defRPr sz="1800">
                <a:latin typeface="Corbel" panose="020B0503020204020204" pitchFamily="34" charset="0"/>
                <a:ea typeface="Adobe Fan Heiti Std B" pitchFamily="34" charset="-128"/>
              </a:defRPr>
            </a:lvl2pPr>
            <a:lvl3pPr>
              <a:defRPr sz="1800">
                <a:latin typeface="Corbel" panose="020B0503020204020204" pitchFamily="34" charset="0"/>
                <a:ea typeface="Adobe Fan Heiti Std B" pitchFamily="34" charset="-128"/>
              </a:defRPr>
            </a:lvl3pPr>
            <a:lvl4pPr>
              <a:defRPr sz="1800">
                <a:latin typeface="Corbel" panose="020B0503020204020204" pitchFamily="34" charset="0"/>
                <a:ea typeface="Adobe Fan Heiti Std B" pitchFamily="34" charset="-128"/>
              </a:defRPr>
            </a:lvl4pPr>
            <a:lvl5pPr>
              <a:defRPr sz="1800">
                <a:latin typeface="Corbel" panose="020B0503020204020204" pitchFamily="34" charset="0"/>
                <a:ea typeface="Adobe Fan Heiti Std B" pitchFamily="34" charset="-128"/>
              </a:defRPr>
            </a:lvl5pPr>
            <a:lvl6pPr>
              <a:defRPr sz="1800"/>
            </a:lvl6pPr>
            <a:lvl7pPr>
              <a:defRPr sz="1800"/>
            </a:lvl7pPr>
            <a:lvl8pPr>
              <a:defRPr sz="1800"/>
            </a:lvl8pPr>
            <a:lvl9pPr>
              <a:defRPr sz="1800"/>
            </a:lvl9pPr>
          </a:lstStyle>
          <a:p>
            <a:pPr lvl="0"/>
            <a:r>
              <a:rPr lang="en-US"/>
              <a:t>Notes/Source:</a:t>
            </a:r>
          </a:p>
        </p:txBody>
      </p:sp>
      <p:sp>
        <p:nvSpPr>
          <p:cNvPr id="8" name="Title 1">
            <a:extLst>
              <a:ext uri="{FF2B5EF4-FFF2-40B4-BE49-F238E27FC236}">
                <a16:creationId xmlns:a16="http://schemas.microsoft.com/office/drawing/2014/main" id="{3A992E13-B7E5-4B05-832F-88E2C6B06290}"/>
              </a:ext>
            </a:extLst>
          </p:cNvPr>
          <p:cNvSpPr>
            <a:spLocks noGrp="1"/>
          </p:cNvSpPr>
          <p:nvPr>
            <p:ph type="title" hasCustomPrompt="1"/>
          </p:nvPr>
        </p:nvSpPr>
        <p:spPr>
          <a:xfrm>
            <a:off x="263351" y="291524"/>
            <a:ext cx="10557049" cy="895189"/>
          </a:xfrm>
          <a:prstGeom prst="rect">
            <a:avLst/>
          </a:prstGeom>
        </p:spPr>
        <p:txBody>
          <a:bodyPr anchor="ctr"/>
          <a:lstStyle>
            <a:lvl1pPr>
              <a:defRPr sz="2800" baseline="0">
                <a:solidFill>
                  <a:schemeClr val="tx2"/>
                </a:solidFill>
                <a:latin typeface="+mn-lt"/>
              </a:defRPr>
            </a:lvl1pPr>
          </a:lstStyle>
          <a:p>
            <a:pPr lvl="0"/>
            <a:r>
              <a:rPr lang="en-US"/>
              <a:t>Slide title (can go over two lines)</a:t>
            </a:r>
          </a:p>
        </p:txBody>
      </p:sp>
      <p:sp>
        <p:nvSpPr>
          <p:cNvPr id="10" name="Picture Placeholder 4">
            <a:extLst>
              <a:ext uri="{FF2B5EF4-FFF2-40B4-BE49-F238E27FC236}">
                <a16:creationId xmlns:a16="http://schemas.microsoft.com/office/drawing/2014/main" id="{ADBFDD07-AFE3-4782-81A6-F1BE6E07196C}"/>
              </a:ext>
            </a:extLst>
          </p:cNvPr>
          <p:cNvSpPr>
            <a:spLocks noGrp="1"/>
          </p:cNvSpPr>
          <p:nvPr>
            <p:ph type="pic" sz="quarter" idx="17"/>
          </p:nvPr>
        </p:nvSpPr>
        <p:spPr>
          <a:xfrm>
            <a:off x="2711624" y="1798254"/>
            <a:ext cx="9217025" cy="4403725"/>
          </a:xfrm>
          <a:prstGeom prst="rect">
            <a:avLst/>
          </a:prstGeom>
        </p:spPr>
        <p:txBody>
          <a:bodyPr/>
          <a:lstStyle/>
          <a:p>
            <a:r>
              <a:rPr lang="en-US"/>
              <a:t>Click icon to add picture</a:t>
            </a:r>
            <a:endParaRPr lang="en-GB"/>
          </a:p>
        </p:txBody>
      </p:sp>
    </p:spTree>
    <p:extLst>
      <p:ext uri="{BB962C8B-B14F-4D97-AF65-F5344CB8AC3E}">
        <p14:creationId xmlns:p14="http://schemas.microsoft.com/office/powerpoint/2010/main" val="1840046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left) with label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23E55A-4C9F-4F36-B9AF-89D7C31F9955}"/>
              </a:ext>
            </a:extLst>
          </p:cNvPr>
          <p:cNvSpPr>
            <a:spLocks noGrp="1"/>
          </p:cNvSpPr>
          <p:nvPr>
            <p:ph type="sldNum" sz="quarter" idx="10"/>
          </p:nvPr>
        </p:nvSpPr>
        <p:spPr/>
        <p:txBody>
          <a:bodyPr/>
          <a:lstStyle/>
          <a:p>
            <a:fld id="{C3ECFBA8-1A78-4DE8-AAF4-D28470819D10}" type="slidenum">
              <a:rPr lang="en-GB" smtClean="0"/>
              <a:pPr/>
              <a:t>‹#›</a:t>
            </a:fld>
            <a:endParaRPr lang="en-GB" dirty="0"/>
          </a:p>
        </p:txBody>
      </p:sp>
      <p:sp>
        <p:nvSpPr>
          <p:cNvPr id="4" name="Footer Placeholder 3">
            <a:extLst>
              <a:ext uri="{FF2B5EF4-FFF2-40B4-BE49-F238E27FC236}">
                <a16:creationId xmlns:a16="http://schemas.microsoft.com/office/drawing/2014/main" id="{B17282B3-90A2-43A7-BF5F-A758CADD8BAF}"/>
              </a:ext>
            </a:extLst>
          </p:cNvPr>
          <p:cNvSpPr>
            <a:spLocks noGrp="1"/>
          </p:cNvSpPr>
          <p:nvPr>
            <p:ph type="ftr" sz="quarter" idx="11"/>
          </p:nvPr>
        </p:nvSpPr>
        <p:spPr/>
        <p:txBody>
          <a:bodyPr/>
          <a:lstStyle/>
          <a:p>
            <a:r>
              <a:rPr lang="en-GB"/>
              <a:t>economy2030.resolutionfoundation.org</a:t>
            </a:r>
            <a:endParaRPr lang="en-GB" dirty="0"/>
          </a:p>
        </p:txBody>
      </p:sp>
      <p:sp>
        <p:nvSpPr>
          <p:cNvPr id="6" name="Content Placeholder 3">
            <a:extLst>
              <a:ext uri="{FF2B5EF4-FFF2-40B4-BE49-F238E27FC236}">
                <a16:creationId xmlns:a16="http://schemas.microsoft.com/office/drawing/2014/main" id="{CFEF821E-A688-4FDA-BBDB-8DB4332BED4F}"/>
              </a:ext>
            </a:extLst>
          </p:cNvPr>
          <p:cNvSpPr>
            <a:spLocks noGrp="1"/>
          </p:cNvSpPr>
          <p:nvPr>
            <p:ph sz="half" idx="15" hasCustomPrompt="1"/>
          </p:nvPr>
        </p:nvSpPr>
        <p:spPr>
          <a:xfrm>
            <a:off x="279422" y="6356348"/>
            <a:ext cx="9093178" cy="365126"/>
          </a:xfrm>
          <a:prstGeom prst="rect">
            <a:avLst/>
          </a:prstGeom>
        </p:spPr>
        <p:txBody>
          <a:bodyPr anchor="t"/>
          <a:lstStyle>
            <a:lvl1pPr marL="0" indent="0">
              <a:spcBef>
                <a:spcPts val="0"/>
              </a:spcBef>
              <a:buNone/>
              <a:defRPr sz="1000" i="0" baseline="0">
                <a:solidFill>
                  <a:schemeClr val="tx1"/>
                </a:solidFill>
                <a:latin typeface="+mn-lt"/>
                <a:ea typeface="Adobe Fan Heiti Std B" pitchFamily="34" charset="-128"/>
              </a:defRPr>
            </a:lvl1pPr>
            <a:lvl2pPr>
              <a:defRPr sz="1800">
                <a:latin typeface="Corbel" panose="020B0503020204020204" pitchFamily="34" charset="0"/>
                <a:ea typeface="Adobe Fan Heiti Std B" pitchFamily="34" charset="-128"/>
              </a:defRPr>
            </a:lvl2pPr>
            <a:lvl3pPr>
              <a:defRPr sz="1800">
                <a:latin typeface="Corbel" panose="020B0503020204020204" pitchFamily="34" charset="0"/>
                <a:ea typeface="Adobe Fan Heiti Std B" pitchFamily="34" charset="-128"/>
              </a:defRPr>
            </a:lvl3pPr>
            <a:lvl4pPr>
              <a:defRPr sz="1800">
                <a:latin typeface="Corbel" panose="020B0503020204020204" pitchFamily="34" charset="0"/>
                <a:ea typeface="Adobe Fan Heiti Std B" pitchFamily="34" charset="-128"/>
              </a:defRPr>
            </a:lvl4pPr>
            <a:lvl5pPr>
              <a:defRPr sz="1800">
                <a:latin typeface="Corbel" panose="020B0503020204020204" pitchFamily="34" charset="0"/>
                <a:ea typeface="Adobe Fan Heiti Std B" pitchFamily="34" charset="-128"/>
              </a:defRPr>
            </a:lvl5pPr>
            <a:lvl6pPr>
              <a:defRPr sz="1800"/>
            </a:lvl6pPr>
            <a:lvl7pPr>
              <a:defRPr sz="1800"/>
            </a:lvl7pPr>
            <a:lvl8pPr>
              <a:defRPr sz="1800"/>
            </a:lvl8pPr>
            <a:lvl9pPr>
              <a:defRPr sz="1800"/>
            </a:lvl9pPr>
          </a:lstStyle>
          <a:p>
            <a:pPr lvl="0"/>
            <a:r>
              <a:rPr lang="en-US"/>
              <a:t>Notes/Source:</a:t>
            </a:r>
          </a:p>
        </p:txBody>
      </p:sp>
      <p:sp>
        <p:nvSpPr>
          <p:cNvPr id="7" name="Title 1">
            <a:extLst>
              <a:ext uri="{FF2B5EF4-FFF2-40B4-BE49-F238E27FC236}">
                <a16:creationId xmlns:a16="http://schemas.microsoft.com/office/drawing/2014/main" id="{0DAB7B1F-6CB7-46D9-AD58-9103B14265D9}"/>
              </a:ext>
            </a:extLst>
          </p:cNvPr>
          <p:cNvSpPr>
            <a:spLocks noGrp="1"/>
          </p:cNvSpPr>
          <p:nvPr>
            <p:ph type="title" hasCustomPrompt="1"/>
          </p:nvPr>
        </p:nvSpPr>
        <p:spPr>
          <a:xfrm>
            <a:off x="263351" y="291524"/>
            <a:ext cx="10557049" cy="895189"/>
          </a:xfrm>
          <a:prstGeom prst="rect">
            <a:avLst/>
          </a:prstGeom>
        </p:spPr>
        <p:txBody>
          <a:bodyPr anchor="ctr"/>
          <a:lstStyle>
            <a:lvl1pPr>
              <a:defRPr sz="2800" baseline="0">
                <a:solidFill>
                  <a:schemeClr val="tx2"/>
                </a:solidFill>
                <a:latin typeface="+mn-lt"/>
              </a:defRPr>
            </a:lvl1pPr>
          </a:lstStyle>
          <a:p>
            <a:pPr lvl="0"/>
            <a:r>
              <a:rPr lang="en-US"/>
              <a:t>Slide title (can go over two lines)</a:t>
            </a:r>
          </a:p>
        </p:txBody>
      </p:sp>
      <p:sp>
        <p:nvSpPr>
          <p:cNvPr id="8" name="Content Placeholder 3">
            <a:extLst>
              <a:ext uri="{FF2B5EF4-FFF2-40B4-BE49-F238E27FC236}">
                <a16:creationId xmlns:a16="http://schemas.microsoft.com/office/drawing/2014/main" id="{1699972B-33F9-44BA-933B-2BA36BECBFAB}"/>
              </a:ext>
            </a:extLst>
          </p:cNvPr>
          <p:cNvSpPr>
            <a:spLocks noGrp="1"/>
          </p:cNvSpPr>
          <p:nvPr>
            <p:ph sz="half" idx="16" hasCustomPrompt="1"/>
          </p:nvPr>
        </p:nvSpPr>
        <p:spPr>
          <a:xfrm>
            <a:off x="263351" y="1276376"/>
            <a:ext cx="10700480" cy="310307"/>
          </a:xfrm>
          <a:prstGeom prst="rect">
            <a:avLst/>
          </a:prstGeom>
        </p:spPr>
        <p:txBody>
          <a:bodyPr anchor="b"/>
          <a:lstStyle>
            <a:lvl1pPr marL="0" indent="0">
              <a:lnSpc>
                <a:spcPct val="90000"/>
              </a:lnSpc>
              <a:spcBef>
                <a:spcPts val="0"/>
              </a:spcBef>
              <a:buNone/>
              <a:defRPr sz="1800" i="0" baseline="0">
                <a:solidFill>
                  <a:schemeClr val="tx1"/>
                </a:solidFill>
                <a:latin typeface="+mn-lt"/>
                <a:ea typeface="Adobe Fan Heiti Std B" pitchFamily="34" charset="-128"/>
              </a:defRPr>
            </a:lvl1pPr>
            <a:lvl2pPr>
              <a:defRPr sz="1800">
                <a:latin typeface="Corbel" panose="020B0503020204020204" pitchFamily="34" charset="0"/>
                <a:ea typeface="Adobe Fan Heiti Std B" pitchFamily="34" charset="-128"/>
              </a:defRPr>
            </a:lvl2pPr>
            <a:lvl3pPr>
              <a:defRPr sz="1800">
                <a:latin typeface="Corbel" panose="020B0503020204020204" pitchFamily="34" charset="0"/>
                <a:ea typeface="Adobe Fan Heiti Std B" pitchFamily="34" charset="-128"/>
              </a:defRPr>
            </a:lvl3pPr>
            <a:lvl4pPr>
              <a:defRPr sz="1800">
                <a:latin typeface="Corbel" panose="020B0503020204020204" pitchFamily="34" charset="0"/>
                <a:ea typeface="Adobe Fan Heiti Std B" pitchFamily="34" charset="-128"/>
              </a:defRPr>
            </a:lvl4pPr>
            <a:lvl5pPr>
              <a:defRPr sz="1800">
                <a:latin typeface="Corbel" panose="020B0503020204020204" pitchFamily="34" charset="0"/>
                <a:ea typeface="Adobe Fan Heiti Std B" pitchFamily="34" charset="-128"/>
              </a:defRPr>
            </a:lvl5pPr>
            <a:lvl6pPr>
              <a:defRPr sz="1800"/>
            </a:lvl6pPr>
            <a:lvl7pPr>
              <a:defRPr sz="1800"/>
            </a:lvl7pPr>
            <a:lvl8pPr>
              <a:defRPr sz="1800"/>
            </a:lvl8pPr>
            <a:lvl9pPr>
              <a:defRPr sz="1800"/>
            </a:lvl9pPr>
          </a:lstStyle>
          <a:p>
            <a:pPr lvl="0"/>
            <a:r>
              <a:rPr lang="en-US"/>
              <a:t>Chart title</a:t>
            </a:r>
          </a:p>
        </p:txBody>
      </p:sp>
      <p:sp>
        <p:nvSpPr>
          <p:cNvPr id="9" name="Content Placeholder 3">
            <a:extLst>
              <a:ext uri="{FF2B5EF4-FFF2-40B4-BE49-F238E27FC236}">
                <a16:creationId xmlns:a16="http://schemas.microsoft.com/office/drawing/2014/main" id="{A6CB6FC4-C68F-4482-9FB6-99C157ECCA18}"/>
              </a:ext>
            </a:extLst>
          </p:cNvPr>
          <p:cNvSpPr>
            <a:spLocks noGrp="1"/>
          </p:cNvSpPr>
          <p:nvPr>
            <p:ph sz="half" idx="14" hasCustomPrompt="1"/>
          </p:nvPr>
        </p:nvSpPr>
        <p:spPr>
          <a:xfrm>
            <a:off x="9768408" y="1733550"/>
            <a:ext cx="2211320" cy="4341935"/>
          </a:xfrm>
          <a:prstGeom prst="rect">
            <a:avLst/>
          </a:prstGeom>
        </p:spPr>
        <p:txBody>
          <a:bodyPr/>
          <a:lstStyle>
            <a:lvl1pPr marL="0" indent="0" algn="r">
              <a:buNone/>
              <a:defRPr sz="2000" i="0">
                <a:solidFill>
                  <a:schemeClr val="tx1"/>
                </a:solidFill>
                <a:latin typeface="+mn-lt"/>
                <a:ea typeface="Adobe Fan Heiti Std B" pitchFamily="34" charset="-128"/>
              </a:defRPr>
            </a:lvl1pPr>
            <a:lvl2pPr>
              <a:defRPr sz="1800">
                <a:latin typeface="Corbel" panose="020B0503020204020204" pitchFamily="34" charset="0"/>
                <a:ea typeface="Adobe Fan Heiti Std B" pitchFamily="34" charset="-128"/>
              </a:defRPr>
            </a:lvl2pPr>
            <a:lvl3pPr>
              <a:defRPr sz="1800">
                <a:latin typeface="Corbel" panose="020B0503020204020204" pitchFamily="34" charset="0"/>
                <a:ea typeface="Adobe Fan Heiti Std B" pitchFamily="34" charset="-128"/>
              </a:defRPr>
            </a:lvl3pPr>
            <a:lvl4pPr>
              <a:defRPr sz="1800">
                <a:latin typeface="Corbel" panose="020B0503020204020204" pitchFamily="34" charset="0"/>
                <a:ea typeface="Adobe Fan Heiti Std B" pitchFamily="34" charset="-128"/>
              </a:defRPr>
            </a:lvl4pPr>
            <a:lvl5pPr>
              <a:defRPr sz="1800">
                <a:latin typeface="Corbel" panose="020B0503020204020204" pitchFamily="34" charset="0"/>
                <a:ea typeface="Adobe Fan Heiti Std B" pitchFamily="34" charset="-128"/>
              </a:defRPr>
            </a:lvl5pPr>
            <a:lvl6pPr>
              <a:defRPr sz="1800"/>
            </a:lvl6pPr>
            <a:lvl7pPr>
              <a:defRPr sz="1800"/>
            </a:lvl7pPr>
            <a:lvl8pPr>
              <a:defRPr sz="1800"/>
            </a:lvl8pPr>
            <a:lvl9pPr>
              <a:defRPr sz="1800"/>
            </a:lvl9pPr>
          </a:lstStyle>
          <a:p>
            <a:pPr lvl="0"/>
            <a:r>
              <a:rPr lang="en-US"/>
              <a:t>Chart labels</a:t>
            </a:r>
          </a:p>
        </p:txBody>
      </p:sp>
      <p:sp>
        <p:nvSpPr>
          <p:cNvPr id="5" name="Picture Placeholder 4">
            <a:extLst>
              <a:ext uri="{FF2B5EF4-FFF2-40B4-BE49-F238E27FC236}">
                <a16:creationId xmlns:a16="http://schemas.microsoft.com/office/drawing/2014/main" id="{8A9811DF-C39B-4627-A1E8-F8CA01E0DEC1}"/>
              </a:ext>
            </a:extLst>
          </p:cNvPr>
          <p:cNvSpPr>
            <a:spLocks noGrp="1"/>
          </p:cNvSpPr>
          <p:nvPr>
            <p:ph type="pic" sz="quarter" idx="17"/>
          </p:nvPr>
        </p:nvSpPr>
        <p:spPr>
          <a:xfrm>
            <a:off x="246242" y="1702654"/>
            <a:ext cx="9217025" cy="4403725"/>
          </a:xfrm>
          <a:prstGeom prst="rect">
            <a:avLst/>
          </a:prstGeom>
        </p:spPr>
        <p:txBody>
          <a:bodyPr/>
          <a:lstStyle/>
          <a:p>
            <a:r>
              <a:rPr lang="en-US"/>
              <a:t>Click icon to add picture</a:t>
            </a:r>
            <a:endParaRPr lang="en-GB"/>
          </a:p>
        </p:txBody>
      </p:sp>
    </p:spTree>
    <p:extLst>
      <p:ext uri="{BB962C8B-B14F-4D97-AF65-F5344CB8AC3E}">
        <p14:creationId xmlns:p14="http://schemas.microsoft.com/office/powerpoint/2010/main" val="4210564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no label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D2076A-85A3-4299-AE3D-4A5AC0E97281}"/>
              </a:ext>
            </a:extLst>
          </p:cNvPr>
          <p:cNvSpPr>
            <a:spLocks noGrp="1"/>
          </p:cNvSpPr>
          <p:nvPr>
            <p:ph type="sldNum" sz="quarter" idx="10"/>
          </p:nvPr>
        </p:nvSpPr>
        <p:spPr/>
        <p:txBody>
          <a:bodyPr/>
          <a:lstStyle/>
          <a:p>
            <a:fld id="{C3ECFBA8-1A78-4DE8-AAF4-D28470819D10}" type="slidenum">
              <a:rPr lang="en-GB" smtClean="0"/>
              <a:pPr/>
              <a:t>‹#›</a:t>
            </a:fld>
            <a:endParaRPr lang="en-GB" dirty="0"/>
          </a:p>
        </p:txBody>
      </p:sp>
      <p:sp>
        <p:nvSpPr>
          <p:cNvPr id="4" name="Footer Placeholder 3">
            <a:extLst>
              <a:ext uri="{FF2B5EF4-FFF2-40B4-BE49-F238E27FC236}">
                <a16:creationId xmlns:a16="http://schemas.microsoft.com/office/drawing/2014/main" id="{AE97378F-C1B4-42D8-A870-70CF36C9DA85}"/>
              </a:ext>
            </a:extLst>
          </p:cNvPr>
          <p:cNvSpPr>
            <a:spLocks noGrp="1"/>
          </p:cNvSpPr>
          <p:nvPr>
            <p:ph type="ftr" sz="quarter" idx="11"/>
          </p:nvPr>
        </p:nvSpPr>
        <p:spPr/>
        <p:txBody>
          <a:bodyPr/>
          <a:lstStyle/>
          <a:p>
            <a:r>
              <a:rPr lang="en-GB"/>
              <a:t>economy2030.resolutionfoundation.org</a:t>
            </a:r>
            <a:endParaRPr lang="en-GB" dirty="0"/>
          </a:p>
        </p:txBody>
      </p:sp>
      <p:sp>
        <p:nvSpPr>
          <p:cNvPr id="5" name="Content Placeholder 3">
            <a:extLst>
              <a:ext uri="{FF2B5EF4-FFF2-40B4-BE49-F238E27FC236}">
                <a16:creationId xmlns:a16="http://schemas.microsoft.com/office/drawing/2014/main" id="{352E6F19-5D2A-4FBD-A642-4193C5874C6A}"/>
              </a:ext>
            </a:extLst>
          </p:cNvPr>
          <p:cNvSpPr>
            <a:spLocks noGrp="1"/>
          </p:cNvSpPr>
          <p:nvPr>
            <p:ph sz="half" idx="16" hasCustomPrompt="1"/>
          </p:nvPr>
        </p:nvSpPr>
        <p:spPr>
          <a:xfrm>
            <a:off x="263351" y="1276376"/>
            <a:ext cx="10700480" cy="310307"/>
          </a:xfrm>
          <a:prstGeom prst="rect">
            <a:avLst/>
          </a:prstGeom>
        </p:spPr>
        <p:txBody>
          <a:bodyPr anchor="b"/>
          <a:lstStyle>
            <a:lvl1pPr marL="0" indent="0">
              <a:lnSpc>
                <a:spcPct val="90000"/>
              </a:lnSpc>
              <a:spcBef>
                <a:spcPts val="0"/>
              </a:spcBef>
              <a:buNone/>
              <a:defRPr sz="1800" i="0" baseline="0">
                <a:solidFill>
                  <a:schemeClr val="tx1"/>
                </a:solidFill>
                <a:latin typeface="+mn-lt"/>
                <a:ea typeface="Adobe Fan Heiti Std B" pitchFamily="34" charset="-128"/>
              </a:defRPr>
            </a:lvl1pPr>
            <a:lvl2pPr>
              <a:defRPr sz="1800">
                <a:latin typeface="Corbel" panose="020B0503020204020204" pitchFamily="34" charset="0"/>
                <a:ea typeface="Adobe Fan Heiti Std B" pitchFamily="34" charset="-128"/>
              </a:defRPr>
            </a:lvl2pPr>
            <a:lvl3pPr>
              <a:defRPr sz="1800">
                <a:latin typeface="Corbel" panose="020B0503020204020204" pitchFamily="34" charset="0"/>
                <a:ea typeface="Adobe Fan Heiti Std B" pitchFamily="34" charset="-128"/>
              </a:defRPr>
            </a:lvl3pPr>
            <a:lvl4pPr>
              <a:defRPr sz="1800">
                <a:latin typeface="Corbel" panose="020B0503020204020204" pitchFamily="34" charset="0"/>
                <a:ea typeface="Adobe Fan Heiti Std B" pitchFamily="34" charset="-128"/>
              </a:defRPr>
            </a:lvl4pPr>
            <a:lvl5pPr>
              <a:defRPr sz="1800">
                <a:latin typeface="Corbel" panose="020B0503020204020204" pitchFamily="34" charset="0"/>
                <a:ea typeface="Adobe Fan Heiti Std B" pitchFamily="34" charset="-128"/>
              </a:defRPr>
            </a:lvl5pPr>
            <a:lvl6pPr>
              <a:defRPr sz="1800"/>
            </a:lvl6pPr>
            <a:lvl7pPr>
              <a:defRPr sz="1800"/>
            </a:lvl7pPr>
            <a:lvl8pPr>
              <a:defRPr sz="1800"/>
            </a:lvl8pPr>
            <a:lvl9pPr>
              <a:defRPr sz="1800"/>
            </a:lvl9pPr>
          </a:lstStyle>
          <a:p>
            <a:pPr lvl="0"/>
            <a:r>
              <a:rPr lang="en-US"/>
              <a:t>Chart title</a:t>
            </a:r>
          </a:p>
        </p:txBody>
      </p:sp>
      <p:sp>
        <p:nvSpPr>
          <p:cNvPr id="6" name="Content Placeholder 3">
            <a:extLst>
              <a:ext uri="{FF2B5EF4-FFF2-40B4-BE49-F238E27FC236}">
                <a16:creationId xmlns:a16="http://schemas.microsoft.com/office/drawing/2014/main" id="{FF20565D-376A-4C09-A267-1AB755313DB2}"/>
              </a:ext>
            </a:extLst>
          </p:cNvPr>
          <p:cNvSpPr>
            <a:spLocks noGrp="1"/>
          </p:cNvSpPr>
          <p:nvPr>
            <p:ph sz="half" idx="15" hasCustomPrompt="1"/>
          </p:nvPr>
        </p:nvSpPr>
        <p:spPr>
          <a:xfrm>
            <a:off x="279422" y="6356348"/>
            <a:ext cx="9360000" cy="365126"/>
          </a:xfrm>
          <a:prstGeom prst="rect">
            <a:avLst/>
          </a:prstGeom>
        </p:spPr>
        <p:txBody>
          <a:bodyPr anchor="t"/>
          <a:lstStyle>
            <a:lvl1pPr marL="0" indent="0">
              <a:spcBef>
                <a:spcPts val="0"/>
              </a:spcBef>
              <a:buNone/>
              <a:defRPr sz="1000" i="0" baseline="0">
                <a:solidFill>
                  <a:schemeClr val="tx1"/>
                </a:solidFill>
                <a:latin typeface="+mn-lt"/>
                <a:ea typeface="Adobe Fan Heiti Std B" pitchFamily="34" charset="-128"/>
              </a:defRPr>
            </a:lvl1pPr>
            <a:lvl2pPr>
              <a:defRPr sz="1800">
                <a:latin typeface="Corbel" panose="020B0503020204020204" pitchFamily="34" charset="0"/>
                <a:ea typeface="Adobe Fan Heiti Std B" pitchFamily="34" charset="-128"/>
              </a:defRPr>
            </a:lvl2pPr>
            <a:lvl3pPr>
              <a:defRPr sz="1800">
                <a:latin typeface="Corbel" panose="020B0503020204020204" pitchFamily="34" charset="0"/>
                <a:ea typeface="Adobe Fan Heiti Std B" pitchFamily="34" charset="-128"/>
              </a:defRPr>
            </a:lvl3pPr>
            <a:lvl4pPr>
              <a:defRPr sz="1800">
                <a:latin typeface="Corbel" panose="020B0503020204020204" pitchFamily="34" charset="0"/>
                <a:ea typeface="Adobe Fan Heiti Std B" pitchFamily="34" charset="-128"/>
              </a:defRPr>
            </a:lvl4pPr>
            <a:lvl5pPr>
              <a:defRPr sz="1800">
                <a:latin typeface="Corbel" panose="020B0503020204020204" pitchFamily="34" charset="0"/>
                <a:ea typeface="Adobe Fan Heiti Std B" pitchFamily="34" charset="-128"/>
              </a:defRPr>
            </a:lvl5pPr>
            <a:lvl6pPr>
              <a:defRPr sz="1800"/>
            </a:lvl6pPr>
            <a:lvl7pPr>
              <a:defRPr sz="1800"/>
            </a:lvl7pPr>
            <a:lvl8pPr>
              <a:defRPr sz="1800"/>
            </a:lvl8pPr>
            <a:lvl9pPr>
              <a:defRPr sz="1800"/>
            </a:lvl9pPr>
          </a:lstStyle>
          <a:p>
            <a:pPr lvl="0"/>
            <a:r>
              <a:rPr lang="en-US"/>
              <a:t>Notes/Source:</a:t>
            </a:r>
          </a:p>
        </p:txBody>
      </p:sp>
      <p:sp>
        <p:nvSpPr>
          <p:cNvPr id="7" name="Title 1">
            <a:extLst>
              <a:ext uri="{FF2B5EF4-FFF2-40B4-BE49-F238E27FC236}">
                <a16:creationId xmlns:a16="http://schemas.microsoft.com/office/drawing/2014/main" id="{8A96DBA0-ABCD-4F9E-9989-6814E1662F50}"/>
              </a:ext>
            </a:extLst>
          </p:cNvPr>
          <p:cNvSpPr>
            <a:spLocks noGrp="1"/>
          </p:cNvSpPr>
          <p:nvPr>
            <p:ph type="title" hasCustomPrompt="1"/>
          </p:nvPr>
        </p:nvSpPr>
        <p:spPr>
          <a:xfrm>
            <a:off x="263351" y="291524"/>
            <a:ext cx="10557049" cy="895189"/>
          </a:xfrm>
          <a:prstGeom prst="rect">
            <a:avLst/>
          </a:prstGeom>
        </p:spPr>
        <p:txBody>
          <a:bodyPr anchor="ctr"/>
          <a:lstStyle>
            <a:lvl1pPr>
              <a:defRPr sz="2800" baseline="0">
                <a:solidFill>
                  <a:schemeClr val="tx2"/>
                </a:solidFill>
                <a:latin typeface="+mn-lt"/>
              </a:defRPr>
            </a:lvl1pPr>
          </a:lstStyle>
          <a:p>
            <a:pPr lvl="0"/>
            <a:r>
              <a:rPr lang="en-US"/>
              <a:t>Slide title (can go over two lines)</a:t>
            </a:r>
          </a:p>
        </p:txBody>
      </p:sp>
      <p:sp>
        <p:nvSpPr>
          <p:cNvPr id="8" name="Picture Placeholder 4">
            <a:extLst>
              <a:ext uri="{FF2B5EF4-FFF2-40B4-BE49-F238E27FC236}">
                <a16:creationId xmlns:a16="http://schemas.microsoft.com/office/drawing/2014/main" id="{1C454E3F-FA3C-4D16-A002-5833D087BEB4}"/>
              </a:ext>
            </a:extLst>
          </p:cNvPr>
          <p:cNvSpPr>
            <a:spLocks noGrp="1"/>
          </p:cNvSpPr>
          <p:nvPr>
            <p:ph type="pic" sz="quarter" idx="17"/>
          </p:nvPr>
        </p:nvSpPr>
        <p:spPr>
          <a:xfrm>
            <a:off x="279422" y="1676346"/>
            <a:ext cx="9436078" cy="4478269"/>
          </a:xfrm>
          <a:prstGeom prst="rect">
            <a:avLst/>
          </a:prstGeom>
        </p:spPr>
        <p:txBody>
          <a:bodyPr/>
          <a:lstStyle/>
          <a:p>
            <a:r>
              <a:rPr lang="en-US"/>
              <a:t>Click icon to add picture</a:t>
            </a:r>
            <a:endParaRPr lang="en-GB"/>
          </a:p>
        </p:txBody>
      </p:sp>
    </p:spTree>
    <p:extLst>
      <p:ext uri="{BB962C8B-B14F-4D97-AF65-F5344CB8AC3E}">
        <p14:creationId xmlns:p14="http://schemas.microsoft.com/office/powerpoint/2010/main" val="3407161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467B901-6FE6-4E09-AFCE-2728F241589F}" type="datetimeFigureOut">
              <a:rPr lang="en-GB" smtClean="0"/>
              <a:pPr/>
              <a:t>16/11/2022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365023-0443-4C71-B939-23B03F546162}" type="slidenum">
              <a:rPr lang="en-GB" smtClean="0"/>
              <a:pPr/>
              <a:t>‹#›</a:t>
            </a:fld>
            <a:endParaRPr lang="en-GB"/>
          </a:p>
        </p:txBody>
      </p:sp>
    </p:spTree>
    <p:extLst>
      <p:ext uri="{BB962C8B-B14F-4D97-AF65-F5344CB8AC3E}">
        <p14:creationId xmlns:p14="http://schemas.microsoft.com/office/powerpoint/2010/main" val="3522482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79B3B-2846-458E-8025-C721B83758EF}" type="datetimeFigureOut">
              <a:rPr lang="en-GB" smtClean="0"/>
              <a:t>16/11/2022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4ECCA8-C7C2-410D-9DEB-728EDE7CEDD6}" type="slidenum">
              <a:rPr lang="en-GB" smtClean="0"/>
              <a:t>‹#›</a:t>
            </a:fld>
            <a:endParaRPr lang="en-GB"/>
          </a:p>
        </p:txBody>
      </p:sp>
    </p:spTree>
    <p:extLst>
      <p:ext uri="{BB962C8B-B14F-4D97-AF65-F5344CB8AC3E}">
        <p14:creationId xmlns:p14="http://schemas.microsoft.com/office/powerpoint/2010/main" val="3341140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67B901-6FE6-4E09-AFCE-2728F241589F}" type="datetimeFigureOut">
              <a:rPr lang="en-GB" smtClean="0"/>
              <a:pPr/>
              <a:t>16/11/2022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365023-0443-4C71-B939-23B03F546162}" type="slidenum">
              <a:rPr lang="en-GB" smtClean="0"/>
              <a:pPr/>
              <a:t>‹#›</a:t>
            </a:fld>
            <a:endParaRPr lang="en-GB"/>
          </a:p>
        </p:txBody>
      </p:sp>
    </p:spTree>
    <p:extLst>
      <p:ext uri="{BB962C8B-B14F-4D97-AF65-F5344CB8AC3E}">
        <p14:creationId xmlns:p14="http://schemas.microsoft.com/office/powerpoint/2010/main" val="3830648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67B901-6FE6-4E09-AFCE-2728F241589F}" type="datetimeFigureOut">
              <a:rPr lang="en-GB" smtClean="0"/>
              <a:pPr/>
              <a:t>16/11/2022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365023-0443-4C71-B939-23B03F546162}" type="slidenum">
              <a:rPr lang="en-GB" smtClean="0"/>
              <a:pPr/>
              <a:t>‹#›</a:t>
            </a:fld>
            <a:endParaRPr lang="en-GB"/>
          </a:p>
        </p:txBody>
      </p:sp>
    </p:spTree>
    <p:extLst>
      <p:ext uri="{BB962C8B-B14F-4D97-AF65-F5344CB8AC3E}">
        <p14:creationId xmlns:p14="http://schemas.microsoft.com/office/powerpoint/2010/main" val="3418176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467B901-6FE6-4E09-AFCE-2728F241589F}" type="datetimeFigureOut">
              <a:rPr lang="en-GB" smtClean="0"/>
              <a:pPr/>
              <a:t>16/11/2022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365023-0443-4C71-B939-23B03F546162}" type="slidenum">
              <a:rPr lang="en-GB" smtClean="0"/>
              <a:pPr/>
              <a:t>‹#›</a:t>
            </a:fld>
            <a:endParaRPr lang="en-GB"/>
          </a:p>
        </p:txBody>
      </p:sp>
    </p:spTree>
    <p:extLst>
      <p:ext uri="{BB962C8B-B14F-4D97-AF65-F5344CB8AC3E}">
        <p14:creationId xmlns:p14="http://schemas.microsoft.com/office/powerpoint/2010/main" val="3827445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467B901-6FE6-4E09-AFCE-2728F241589F}" type="datetimeFigureOut">
              <a:rPr lang="en-GB" smtClean="0"/>
              <a:pPr/>
              <a:t>16/11/2022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365023-0443-4C71-B939-23B03F546162}" type="slidenum">
              <a:rPr lang="en-GB" smtClean="0"/>
              <a:pPr/>
              <a:t>‹#›</a:t>
            </a:fld>
            <a:endParaRPr lang="en-GB"/>
          </a:p>
        </p:txBody>
      </p:sp>
    </p:spTree>
    <p:extLst>
      <p:ext uri="{BB962C8B-B14F-4D97-AF65-F5344CB8AC3E}">
        <p14:creationId xmlns:p14="http://schemas.microsoft.com/office/powerpoint/2010/main" val="735851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467B901-6FE6-4E09-AFCE-2728F241589F}" type="datetimeFigureOut">
              <a:rPr lang="en-GB" smtClean="0"/>
              <a:pPr/>
              <a:t>16/11/2022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365023-0443-4C71-B939-23B03F546162}" type="slidenum">
              <a:rPr lang="en-GB" smtClean="0"/>
              <a:pPr/>
              <a:t>‹#›</a:t>
            </a:fld>
            <a:endParaRPr lang="en-GB"/>
          </a:p>
        </p:txBody>
      </p:sp>
    </p:spTree>
    <p:extLst>
      <p:ext uri="{BB962C8B-B14F-4D97-AF65-F5344CB8AC3E}">
        <p14:creationId xmlns:p14="http://schemas.microsoft.com/office/powerpoint/2010/main" val="75545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67B901-6FE6-4E09-AFCE-2728F241589F}" type="datetimeFigureOut">
              <a:rPr lang="en-GB" smtClean="0"/>
              <a:pPr/>
              <a:t>16/11/2022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365023-0443-4C71-B939-23B03F546162}" type="slidenum">
              <a:rPr lang="en-GB" smtClean="0"/>
              <a:pPr/>
              <a:t>‹#›</a:t>
            </a:fld>
            <a:endParaRPr lang="en-GB"/>
          </a:p>
        </p:txBody>
      </p:sp>
    </p:spTree>
    <p:extLst>
      <p:ext uri="{BB962C8B-B14F-4D97-AF65-F5344CB8AC3E}">
        <p14:creationId xmlns:p14="http://schemas.microsoft.com/office/powerpoint/2010/main" val="3867833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67B901-6FE6-4E09-AFCE-2728F241589F}" type="datetimeFigureOut">
              <a:rPr lang="en-GB" smtClean="0"/>
              <a:pPr/>
              <a:t>16/11/2022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365023-0443-4C71-B939-23B03F546162}" type="slidenum">
              <a:rPr lang="en-GB" smtClean="0"/>
              <a:pPr/>
              <a:t>‹#›</a:t>
            </a:fld>
            <a:endParaRPr lang="en-GB"/>
          </a:p>
        </p:txBody>
      </p:sp>
    </p:spTree>
    <p:extLst>
      <p:ext uri="{BB962C8B-B14F-4D97-AF65-F5344CB8AC3E}">
        <p14:creationId xmlns:p14="http://schemas.microsoft.com/office/powerpoint/2010/main" val="25283604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67B901-6FE6-4E09-AFCE-2728F241589F}" type="datetimeFigureOut">
              <a:rPr lang="en-GB" smtClean="0"/>
              <a:pPr/>
              <a:t>16/11/2022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365023-0443-4C71-B939-23B03F546162}" type="slidenum">
              <a:rPr lang="en-GB" smtClean="0"/>
              <a:pPr/>
              <a:t>‹#›</a:t>
            </a:fld>
            <a:endParaRPr lang="en-GB"/>
          </a:p>
        </p:txBody>
      </p:sp>
    </p:spTree>
    <p:extLst>
      <p:ext uri="{BB962C8B-B14F-4D97-AF65-F5344CB8AC3E}">
        <p14:creationId xmlns:p14="http://schemas.microsoft.com/office/powerpoint/2010/main" val="33346030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67B901-6FE6-4E09-AFCE-2728F241589F}" type="datetimeFigureOut">
              <a:rPr lang="en-GB" smtClean="0"/>
              <a:pPr/>
              <a:t>16/11/2022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365023-0443-4C71-B939-23B03F546162}" type="slidenum">
              <a:rPr lang="en-GB" smtClean="0"/>
              <a:pPr/>
              <a:t>‹#›</a:t>
            </a:fld>
            <a:endParaRPr lang="en-GB"/>
          </a:p>
        </p:txBody>
      </p:sp>
    </p:spTree>
    <p:extLst>
      <p:ext uri="{BB962C8B-B14F-4D97-AF65-F5344CB8AC3E}">
        <p14:creationId xmlns:p14="http://schemas.microsoft.com/office/powerpoint/2010/main" val="19638985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67B901-6FE6-4E09-AFCE-2728F241589F}" type="datetimeFigureOut">
              <a:rPr lang="en-GB" smtClean="0"/>
              <a:pPr/>
              <a:t>16/11/2022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365023-0443-4C71-B939-23B03F546162}" type="slidenum">
              <a:rPr lang="en-GB" smtClean="0"/>
              <a:pPr/>
              <a:t>‹#›</a:t>
            </a:fld>
            <a:endParaRPr lang="en-GB"/>
          </a:p>
        </p:txBody>
      </p:sp>
    </p:spTree>
    <p:extLst>
      <p:ext uri="{BB962C8B-B14F-4D97-AF65-F5344CB8AC3E}">
        <p14:creationId xmlns:p14="http://schemas.microsoft.com/office/powerpoint/2010/main" val="3716559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779B3B-2846-458E-8025-C721B83758EF}" type="datetimeFigureOut">
              <a:rPr lang="en-GB" smtClean="0"/>
              <a:t>16/11/2022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4ECCA8-C7C2-410D-9DEB-728EDE7CEDD6}" type="slidenum">
              <a:rPr lang="en-GB" smtClean="0"/>
              <a:t>‹#›</a:t>
            </a:fld>
            <a:endParaRPr lang="en-GB"/>
          </a:p>
        </p:txBody>
      </p:sp>
    </p:spTree>
    <p:extLst>
      <p:ext uri="{BB962C8B-B14F-4D97-AF65-F5344CB8AC3E}">
        <p14:creationId xmlns:p14="http://schemas.microsoft.com/office/powerpoint/2010/main" val="2435262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779B3B-2846-458E-8025-C721B83758EF}" type="datetimeFigureOut">
              <a:rPr lang="en-GB" smtClean="0"/>
              <a:t>16/11/2022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4ECCA8-C7C2-410D-9DEB-728EDE7CEDD6}" type="slidenum">
              <a:rPr lang="en-GB" smtClean="0"/>
              <a:t>‹#›</a:t>
            </a:fld>
            <a:endParaRPr lang="en-GB"/>
          </a:p>
        </p:txBody>
      </p:sp>
    </p:spTree>
    <p:extLst>
      <p:ext uri="{BB962C8B-B14F-4D97-AF65-F5344CB8AC3E}">
        <p14:creationId xmlns:p14="http://schemas.microsoft.com/office/powerpoint/2010/main" val="2710202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779B3B-2846-458E-8025-C721B83758EF}" type="datetimeFigureOut">
              <a:rPr lang="en-GB" smtClean="0"/>
              <a:t>16/11/2022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4ECCA8-C7C2-410D-9DEB-728EDE7CEDD6}" type="slidenum">
              <a:rPr lang="en-GB" smtClean="0"/>
              <a:t>‹#›</a:t>
            </a:fld>
            <a:endParaRPr lang="en-GB"/>
          </a:p>
        </p:txBody>
      </p:sp>
    </p:spTree>
    <p:extLst>
      <p:ext uri="{BB962C8B-B14F-4D97-AF65-F5344CB8AC3E}">
        <p14:creationId xmlns:p14="http://schemas.microsoft.com/office/powerpoint/2010/main" val="3162029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779B3B-2846-458E-8025-C721B83758EF}" type="datetimeFigureOut">
              <a:rPr lang="en-GB" smtClean="0"/>
              <a:t>16/11/2022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4ECCA8-C7C2-410D-9DEB-728EDE7CEDD6}" type="slidenum">
              <a:rPr lang="en-GB" smtClean="0"/>
              <a:t>‹#›</a:t>
            </a:fld>
            <a:endParaRPr lang="en-GB"/>
          </a:p>
        </p:txBody>
      </p:sp>
    </p:spTree>
    <p:extLst>
      <p:ext uri="{BB962C8B-B14F-4D97-AF65-F5344CB8AC3E}">
        <p14:creationId xmlns:p14="http://schemas.microsoft.com/office/powerpoint/2010/main" val="956014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79B3B-2846-458E-8025-C721B83758EF}" type="datetimeFigureOut">
              <a:rPr lang="en-GB" smtClean="0"/>
              <a:t>16/11/2022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4ECCA8-C7C2-410D-9DEB-728EDE7CEDD6}" type="slidenum">
              <a:rPr lang="en-GB" smtClean="0"/>
              <a:t>‹#›</a:t>
            </a:fld>
            <a:endParaRPr lang="en-GB"/>
          </a:p>
        </p:txBody>
      </p:sp>
    </p:spTree>
    <p:extLst>
      <p:ext uri="{BB962C8B-B14F-4D97-AF65-F5344CB8AC3E}">
        <p14:creationId xmlns:p14="http://schemas.microsoft.com/office/powerpoint/2010/main" val="256414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779B3B-2846-458E-8025-C721B83758EF}" type="datetimeFigureOut">
              <a:rPr lang="en-GB" smtClean="0"/>
              <a:t>16/11/2022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4ECCA8-C7C2-410D-9DEB-728EDE7CEDD6}" type="slidenum">
              <a:rPr lang="en-GB" smtClean="0"/>
              <a:t>‹#›</a:t>
            </a:fld>
            <a:endParaRPr lang="en-GB"/>
          </a:p>
        </p:txBody>
      </p:sp>
    </p:spTree>
    <p:extLst>
      <p:ext uri="{BB962C8B-B14F-4D97-AF65-F5344CB8AC3E}">
        <p14:creationId xmlns:p14="http://schemas.microsoft.com/office/powerpoint/2010/main" val="170932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779B3B-2846-458E-8025-C721B83758EF}" type="datetimeFigureOut">
              <a:rPr lang="en-GB" smtClean="0"/>
              <a:t>16/11/2022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4ECCA8-C7C2-410D-9DEB-728EDE7CEDD6}" type="slidenum">
              <a:rPr lang="en-GB" smtClean="0"/>
              <a:t>‹#›</a:t>
            </a:fld>
            <a:endParaRPr lang="en-GB"/>
          </a:p>
        </p:txBody>
      </p:sp>
    </p:spTree>
    <p:extLst>
      <p:ext uri="{BB962C8B-B14F-4D97-AF65-F5344CB8AC3E}">
        <p14:creationId xmlns:p14="http://schemas.microsoft.com/office/powerpoint/2010/main" val="4048680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EB5C9-1307-BA42-ABA2-0BC069CD8E7F}" type="datetimeFigureOut">
              <a:rPr lang="en-US" smtClean="0"/>
              <a:t>11/16/2022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EF2332-01BF-834F-8236-50238282D533}" type="slidenum">
              <a:rPr lang="en-US" smtClean="0"/>
              <a:t>‹#›</a:t>
            </a:fld>
            <a:endParaRPr lang="en-US"/>
          </a:p>
        </p:txBody>
      </p:sp>
      <p:pic>
        <p:nvPicPr>
          <p:cNvPr id="7" name="Picture 6">
            <a:extLst>
              <a:ext uri="{FF2B5EF4-FFF2-40B4-BE49-F238E27FC236}">
                <a16:creationId xmlns:a16="http://schemas.microsoft.com/office/drawing/2014/main" id="{F5966A39-DA4B-1CC9-17C1-BDDA942D145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1701" cy="6858000"/>
          </a:xfrm>
          <a:prstGeom prst="rect">
            <a:avLst/>
          </a:prstGeom>
        </p:spPr>
      </p:pic>
    </p:spTree>
    <p:extLst>
      <p:ext uri="{BB962C8B-B14F-4D97-AF65-F5344CB8AC3E}">
        <p14:creationId xmlns:p14="http://schemas.microsoft.com/office/powerpoint/2010/main" val="342450820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0997A5-DD4E-4BB6-82B7-78289041F374}"/>
              </a:ext>
            </a:extLst>
          </p:cNvPr>
          <p:cNvSpPr>
            <a:spLocks noGrp="1"/>
          </p:cNvSpPr>
          <p:nvPr>
            <p:ph type="sldNum" sz="quarter" idx="4"/>
          </p:nvPr>
        </p:nvSpPr>
        <p:spPr>
          <a:xfrm>
            <a:off x="11392291" y="6356348"/>
            <a:ext cx="383474" cy="365125"/>
          </a:xfrm>
          <a:prstGeom prst="rect">
            <a:avLst/>
          </a:prstGeom>
        </p:spPr>
        <p:txBody>
          <a:bodyPr vert="horz" lIns="91440" tIns="45720" rIns="91440" bIns="45720" rtlCol="0" anchor="ctr"/>
          <a:lstStyle>
            <a:lvl1pPr algn="r">
              <a:defRPr sz="900">
                <a:solidFill>
                  <a:schemeClr val="tx1"/>
                </a:solidFill>
              </a:defRPr>
            </a:lvl1pPr>
          </a:lstStyle>
          <a:p>
            <a:fld id="{C3ECFBA8-1A78-4DE8-AAF4-D28470819D10}" type="slidenum">
              <a:rPr lang="en-GB" smtClean="0"/>
              <a:pPr/>
              <a:t>‹#›</a:t>
            </a:fld>
            <a:endParaRPr lang="en-GB" dirty="0"/>
          </a:p>
        </p:txBody>
      </p:sp>
      <p:sp>
        <p:nvSpPr>
          <p:cNvPr id="3" name="Footer Placeholder 2">
            <a:extLst>
              <a:ext uri="{FF2B5EF4-FFF2-40B4-BE49-F238E27FC236}">
                <a16:creationId xmlns:a16="http://schemas.microsoft.com/office/drawing/2014/main" id="{4F499CF5-621A-4BAD-B606-7286E09BB383}"/>
              </a:ext>
            </a:extLst>
          </p:cNvPr>
          <p:cNvSpPr>
            <a:spLocks noGrp="1"/>
          </p:cNvSpPr>
          <p:nvPr>
            <p:ph type="ftr" sz="quarter" idx="3"/>
          </p:nvPr>
        </p:nvSpPr>
        <p:spPr>
          <a:xfrm>
            <a:off x="8230684" y="6356347"/>
            <a:ext cx="3161607" cy="365125"/>
          </a:xfrm>
          <a:prstGeom prst="rect">
            <a:avLst/>
          </a:prstGeom>
        </p:spPr>
        <p:txBody>
          <a:bodyPr vert="horz" lIns="91440" tIns="45720" rIns="91440" bIns="45720" rtlCol="0" anchor="ctr"/>
          <a:lstStyle>
            <a:lvl1pPr algn="ctr">
              <a:defRPr sz="1000">
                <a:solidFill>
                  <a:schemeClr val="tx1"/>
                </a:solidFill>
              </a:defRPr>
            </a:lvl1pPr>
          </a:lstStyle>
          <a:p>
            <a:r>
              <a:rPr lang="en-GB" dirty="0"/>
              <a:t>economy2030.resolutionfoundation.org</a:t>
            </a:r>
          </a:p>
        </p:txBody>
      </p:sp>
      <p:pic>
        <p:nvPicPr>
          <p:cNvPr id="7" name="Picture 6">
            <a:extLst>
              <a:ext uri="{FF2B5EF4-FFF2-40B4-BE49-F238E27FC236}">
                <a16:creationId xmlns:a16="http://schemas.microsoft.com/office/drawing/2014/main" id="{0722E009-EB21-4205-8F6A-9A4FA3D4C41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903602" y="244594"/>
            <a:ext cx="977378" cy="977378"/>
          </a:xfrm>
          <a:prstGeom prst="rect">
            <a:avLst/>
          </a:prstGeom>
        </p:spPr>
      </p:pic>
    </p:spTree>
    <p:extLst>
      <p:ext uri="{BB962C8B-B14F-4D97-AF65-F5344CB8AC3E}">
        <p14:creationId xmlns:p14="http://schemas.microsoft.com/office/powerpoint/2010/main" val="208901982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hf hdr="0"/>
  <p:txStyles>
    <p:titleStyle>
      <a:lvl1pPr algn="l" defTabSz="914400" rtl="0" eaLnBrk="1" latinLnBrk="0" hangingPunct="1">
        <a:lnSpc>
          <a:spcPct val="90000"/>
        </a:lnSpc>
        <a:spcBef>
          <a:spcPct val="0"/>
        </a:spcBef>
        <a:buNone/>
        <a:defRPr sz="4400" kern="1200">
          <a:solidFill>
            <a:schemeClr val="bg1"/>
          </a:solidFill>
          <a:latin typeface="Avenir LT Std 55 Roman" panose="020B0703020203020204" pitchFamily="34" charset="0"/>
          <a:ea typeface="+mj-ea"/>
          <a:cs typeface="+mj-cs"/>
        </a:defRPr>
      </a:lvl1pPr>
    </p:titleStyle>
    <p:body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venir LT Std 45 Book" panose="020B0502020203020204" pitchFamily="34" charset="0"/>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venir LT Std 45 Book" panose="020B0502020203020204" pitchFamily="34" charset="0"/>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venir LT Std 45 Book" panose="020B0502020203020204"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venir LT Std 45 Book" panose="020B0502020203020204"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venir LT Std 45 Book" panose="020B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594">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7B901-6FE6-4E09-AFCE-2728F241589F}" type="datetimeFigureOut">
              <a:rPr lang="en-GB" smtClean="0"/>
              <a:pPr/>
              <a:t>16/11/2022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365023-0443-4C71-B939-23B03F546162}" type="slidenum">
              <a:rPr lang="en-GB" smtClean="0"/>
              <a:pPr/>
              <a:t>‹#›</a:t>
            </a:fld>
            <a:endParaRPr lang="en-GB"/>
          </a:p>
        </p:txBody>
      </p:sp>
    </p:spTree>
    <p:extLst>
      <p:ext uri="{BB962C8B-B14F-4D97-AF65-F5344CB8AC3E}">
        <p14:creationId xmlns:p14="http://schemas.microsoft.com/office/powerpoint/2010/main" val="3195323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0975AFD-69C3-406C-9D47-911CD6FE3D37}"/>
              </a:ext>
            </a:extLst>
          </p:cNvPr>
          <p:cNvSpPr txBox="1">
            <a:spLocks/>
          </p:cNvSpPr>
          <p:nvPr/>
        </p:nvSpPr>
        <p:spPr>
          <a:xfrm>
            <a:off x="594610" y="1848466"/>
            <a:ext cx="11002780" cy="20711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rgbClr val="264C59"/>
                </a:solidFill>
                <a:latin typeface="Arial" panose="020B0604020202020204" pitchFamily="34" charset="0"/>
                <a:cs typeface="Arial" panose="020B0604020202020204" pitchFamily="34" charset="0"/>
              </a:rPr>
              <a:t>Expanding opportunity, meeting demand</a:t>
            </a:r>
          </a:p>
          <a:p>
            <a:pPr algn="ctr"/>
            <a:endParaRPr lang="en-GB" dirty="0">
              <a:solidFill>
                <a:srgbClr val="EE7E3B"/>
              </a:solidFill>
              <a:latin typeface="Arial" panose="020B0604020202020204" pitchFamily="34" charset="0"/>
              <a:cs typeface="Arial" panose="020B0604020202020204" pitchFamily="34" charset="0"/>
            </a:endParaRPr>
          </a:p>
          <a:p>
            <a:pPr algn="ctr"/>
            <a:r>
              <a:rPr lang="en-GB" sz="3600" dirty="0">
                <a:solidFill>
                  <a:srgbClr val="EE7E3B"/>
                </a:solidFill>
                <a:latin typeface="Arial" panose="020B0604020202020204" pitchFamily="34" charset="0"/>
                <a:cs typeface="Arial" panose="020B0604020202020204" pitchFamily="34" charset="0"/>
              </a:rPr>
              <a:t>@LearnWorkUK</a:t>
            </a:r>
          </a:p>
          <a:p>
            <a:pPr algn="ctr"/>
            <a:r>
              <a:rPr lang="en-GB" sz="3600" dirty="0">
                <a:solidFill>
                  <a:srgbClr val="EE7E3B"/>
                </a:solidFill>
                <a:latin typeface="Arial" panose="020B0604020202020204" pitchFamily="34" charset="0"/>
                <a:cs typeface="Arial" panose="020B0604020202020204" pitchFamily="34" charset="0"/>
              </a:rPr>
              <a:t>#EmpSkills22</a:t>
            </a:r>
          </a:p>
          <a:p>
            <a:pPr algn="ctr"/>
            <a:endParaRPr lang="en-GB" dirty="0">
              <a:solidFill>
                <a:schemeClr val="tx1">
                  <a:lumMod val="65000"/>
                  <a:lumOff val="35000"/>
                </a:schemeClr>
              </a:solidFill>
              <a:latin typeface="Arial" panose="020B0604020202020204" pitchFamily="34" charset="0"/>
              <a:cs typeface="Arial" panose="020B0604020202020204" pitchFamily="34" charset="0"/>
            </a:endParaRPr>
          </a:p>
          <a:p>
            <a:pPr algn="ctr"/>
            <a:endParaRPr lang="en-GB" dirty="0"/>
          </a:p>
        </p:txBody>
      </p:sp>
      <p:pic>
        <p:nvPicPr>
          <p:cNvPr id="3" name="Picture 2" descr="Text&#10;&#10;Description automatically generated">
            <a:extLst>
              <a:ext uri="{FF2B5EF4-FFF2-40B4-BE49-F238E27FC236}">
                <a16:creationId xmlns:a16="http://schemas.microsoft.com/office/drawing/2014/main" id="{75D1B02F-467E-AB29-CED2-1D15B45163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95250"/>
            <a:ext cx="4229100" cy="1321594"/>
          </a:xfrm>
          <a:prstGeom prst="rect">
            <a:avLst/>
          </a:prstGeom>
        </p:spPr>
      </p:pic>
    </p:spTree>
    <p:extLst>
      <p:ext uri="{BB962C8B-B14F-4D97-AF65-F5344CB8AC3E}">
        <p14:creationId xmlns:p14="http://schemas.microsoft.com/office/powerpoint/2010/main" val="1789735452"/>
      </p:ext>
    </p:extLst>
  </p:cSld>
  <p:clrMapOvr>
    <a:masterClrMapping/>
  </p:clrMapOvr>
  <mc:AlternateContent xmlns:mc="http://schemas.openxmlformats.org/markup-compatibility/2006" xmlns:p14="http://schemas.microsoft.com/office/powerpoint/2010/main">
    <mc:Choice Requires="p14">
      <p:transition spd="slow" p14:dur="2000" advTm="6711"/>
    </mc:Choice>
    <mc:Fallback xmlns="">
      <p:transition spd="slow" advTm="671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8B5FA5-85CC-484F-98F5-FF0834488D5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CFBA8-1A78-4DE8-AAF4-D28470819D10}" type="slidenum">
              <a:rPr kumimoji="0" lang="en-GB" sz="900" b="0" i="0" u="none" strike="noStrike" kern="1200" cap="none" spc="0" normalizeH="0" baseline="0" noProof="0" smtClean="0">
                <a:ln>
                  <a:noFill/>
                </a:ln>
                <a:solidFill>
                  <a:srgbClr val="404040"/>
                </a:solidFill>
                <a:effectLst/>
                <a:uLnTx/>
                <a:uFillTx/>
                <a:latin typeface="Adelle Sans 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900" b="0" i="0" u="none" strike="noStrike" kern="1200" cap="none" spc="0" normalizeH="0" baseline="0" noProof="0" dirty="0">
              <a:ln>
                <a:noFill/>
              </a:ln>
              <a:solidFill>
                <a:srgbClr val="404040"/>
              </a:solidFill>
              <a:effectLst/>
              <a:uLnTx/>
              <a:uFillTx/>
              <a:latin typeface="Adelle Sans Lt"/>
              <a:ea typeface="+mn-ea"/>
              <a:cs typeface="+mn-cs"/>
            </a:endParaRPr>
          </a:p>
        </p:txBody>
      </p:sp>
      <p:sp>
        <p:nvSpPr>
          <p:cNvPr id="3" name="Footer Placeholder 2">
            <a:extLst>
              <a:ext uri="{FF2B5EF4-FFF2-40B4-BE49-F238E27FC236}">
                <a16:creationId xmlns:a16="http://schemas.microsoft.com/office/drawing/2014/main" id="{C18EC2C8-2B13-439F-8012-14C8CB7638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04040"/>
                </a:solidFill>
                <a:effectLst/>
                <a:uLnTx/>
                <a:uFillTx/>
                <a:latin typeface="Adelle Sans Lt"/>
                <a:ea typeface="+mn-ea"/>
                <a:cs typeface="+mn-cs"/>
              </a:rPr>
              <a:t>economy2030.resolutionfoundation.org</a:t>
            </a:r>
          </a:p>
        </p:txBody>
      </p:sp>
      <p:sp>
        <p:nvSpPr>
          <p:cNvPr id="4" name="Title 3">
            <a:extLst>
              <a:ext uri="{FF2B5EF4-FFF2-40B4-BE49-F238E27FC236}">
                <a16:creationId xmlns:a16="http://schemas.microsoft.com/office/drawing/2014/main" id="{78ACD5C8-47B1-4AA4-947B-9D684CA07C62}"/>
              </a:ext>
            </a:extLst>
          </p:cNvPr>
          <p:cNvSpPr>
            <a:spLocks noGrp="1"/>
          </p:cNvSpPr>
          <p:nvPr>
            <p:ph type="title"/>
          </p:nvPr>
        </p:nvSpPr>
        <p:spPr/>
        <p:txBody>
          <a:bodyPr/>
          <a:lstStyle/>
          <a:p>
            <a:r>
              <a:rPr lang="en-GB" dirty="0"/>
              <a:t>The transition won’t be a repeat of the 1980s, but it will bring change to many workers’ tasks and the technologies they use</a:t>
            </a:r>
          </a:p>
        </p:txBody>
      </p:sp>
      <p:sp>
        <p:nvSpPr>
          <p:cNvPr id="5" name="Content Placeholder 4">
            <a:extLst>
              <a:ext uri="{FF2B5EF4-FFF2-40B4-BE49-F238E27FC236}">
                <a16:creationId xmlns:a16="http://schemas.microsoft.com/office/drawing/2014/main" id="{19CE78A2-CF55-47E5-869D-8479C9994D6D}"/>
              </a:ext>
            </a:extLst>
          </p:cNvPr>
          <p:cNvSpPr>
            <a:spLocks noGrp="1"/>
          </p:cNvSpPr>
          <p:nvPr>
            <p:ph sz="half" idx="14"/>
          </p:nvPr>
        </p:nvSpPr>
        <p:spPr>
          <a:xfrm>
            <a:off x="263351" y="1337771"/>
            <a:ext cx="10223066" cy="4907386"/>
          </a:xfrm>
        </p:spPr>
        <p:txBody>
          <a:bodyPr/>
          <a:lstStyle/>
          <a:p>
            <a:pPr algn="l"/>
            <a:r>
              <a:rPr lang="en-GB" sz="2200" b="1" dirty="0"/>
              <a:t>Brown jobs</a:t>
            </a:r>
            <a:r>
              <a:rPr lang="en-GB" sz="2200" dirty="0"/>
              <a:t> </a:t>
            </a:r>
          </a:p>
          <a:p>
            <a:pPr marL="285750" indent="-285750" algn="l">
              <a:buFont typeface="Arial" panose="020B0604020202020204" pitchFamily="34" charset="0"/>
              <a:buChar char="•"/>
            </a:pPr>
            <a:r>
              <a:rPr lang="en-GB" sz="2200" dirty="0"/>
              <a:t>A small number of occupations representing a very small share of employment will see a decline in demand (e.g. coal mining);</a:t>
            </a:r>
          </a:p>
          <a:p>
            <a:pPr marL="285750" indent="-285750" algn="l">
              <a:buFont typeface="Arial" panose="020B0604020202020204" pitchFamily="34" charset="0"/>
              <a:buChar char="•"/>
            </a:pPr>
            <a:r>
              <a:rPr lang="en-GB" sz="2200" dirty="0"/>
              <a:t>A much larger share, by contrast, will need to adapt new technologies (e.g. LGV drivers), or indeed new tasks and technologies (ship builders);</a:t>
            </a:r>
            <a:endParaRPr lang="en-GB" sz="2200" b="1" dirty="0"/>
          </a:p>
          <a:p>
            <a:pPr algn="l"/>
            <a:r>
              <a:rPr lang="en-GB" sz="2200" b="1" dirty="0"/>
              <a:t>Green jobs</a:t>
            </a:r>
            <a:r>
              <a:rPr lang="en-GB" sz="2200" dirty="0"/>
              <a:t> </a:t>
            </a:r>
          </a:p>
          <a:p>
            <a:pPr marL="285750" indent="-285750" algn="l">
              <a:buFont typeface="Arial" panose="020B0604020202020204" pitchFamily="34" charset="0"/>
              <a:buChar char="•"/>
            </a:pPr>
            <a:r>
              <a:rPr lang="en-GB" sz="2200" dirty="0"/>
              <a:t>Growing demand (alongside technology development and task change) in relatively new green jobs, like wind turbine engineers &amp; heat pump installers;</a:t>
            </a:r>
          </a:p>
          <a:p>
            <a:pPr marL="285750" indent="-285750" algn="l">
              <a:buFont typeface="Arial" panose="020B0604020202020204" pitchFamily="34" charset="0"/>
              <a:buChar char="•"/>
            </a:pPr>
            <a:r>
              <a:rPr lang="en-GB" sz="2200" dirty="0"/>
              <a:t>Widescale, pre-existing occupations will see changes in skill or task requirements over time (e.g. operations managers will need to take on the environmental sustainability portfolio).</a:t>
            </a:r>
          </a:p>
          <a:p>
            <a:pPr algn="l"/>
            <a:r>
              <a:rPr lang="en-GB" sz="2200" b="1" dirty="0"/>
              <a:t>Reaching net zero by 2050 will require accelerated action</a:t>
            </a:r>
          </a:p>
          <a:p>
            <a:pPr marL="342900" indent="-342900" algn="l">
              <a:buFont typeface="Arial" panose="020B0604020202020204" pitchFamily="34" charset="0"/>
              <a:buChar char="•"/>
            </a:pPr>
            <a:r>
              <a:rPr lang="en-GB" sz="2200" dirty="0"/>
              <a:t>For example, we will need 44,000 more workers in the offshore wind industry by 2026, 60,000 more heat pump installers in under a decade, and 260,000 additional energy workers by 2050.</a:t>
            </a:r>
          </a:p>
          <a:p>
            <a:pPr algn="l"/>
            <a:endParaRPr lang="en-GB" sz="2200" dirty="0"/>
          </a:p>
          <a:p>
            <a:pPr marL="285750" indent="-285750" algn="l">
              <a:buFont typeface="Arial" panose="020B0604020202020204" pitchFamily="34" charset="0"/>
              <a:buChar char="•"/>
            </a:pPr>
            <a:endParaRPr lang="en-GB" sz="2200" dirty="0"/>
          </a:p>
          <a:p>
            <a:pPr algn="l"/>
            <a:endParaRPr lang="en-GB" sz="2200" dirty="0"/>
          </a:p>
          <a:p>
            <a:pPr algn="l"/>
            <a:endParaRPr lang="en-GB" sz="2200" dirty="0"/>
          </a:p>
        </p:txBody>
      </p:sp>
      <p:sp>
        <p:nvSpPr>
          <p:cNvPr id="12" name="Picture Placeholder 3">
            <a:extLst>
              <a:ext uri="{FF2B5EF4-FFF2-40B4-BE49-F238E27FC236}">
                <a16:creationId xmlns:a16="http://schemas.microsoft.com/office/drawing/2014/main" id="{28A7DD0F-AADB-4AB8-8DB4-8017BDEE0CAA}"/>
              </a:ext>
            </a:extLst>
          </p:cNvPr>
          <p:cNvSpPr>
            <a:spLocks noGrp="1"/>
          </p:cNvSpPr>
          <p:nvPr/>
        </p:nvSpPr>
        <p:spPr>
          <a:xfrm>
            <a:off x="3361697" y="1754571"/>
            <a:ext cx="8566952" cy="433877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04040"/>
              </a:solidFill>
              <a:effectLst/>
              <a:uLnTx/>
              <a:uFillTx/>
              <a:latin typeface="Adelle Sans Lt"/>
              <a:ea typeface="+mn-ea"/>
              <a:cs typeface="+mn-cs"/>
            </a:endParaRPr>
          </a:p>
        </p:txBody>
      </p:sp>
    </p:spTree>
    <p:extLst>
      <p:ext uri="{BB962C8B-B14F-4D97-AF65-F5344CB8AC3E}">
        <p14:creationId xmlns:p14="http://schemas.microsoft.com/office/powerpoint/2010/main" val="2605494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1485AB-749D-43E9-B25D-874B0F1B64C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CFBA8-1A78-4DE8-AAF4-D28470819D10}" type="slidenum">
              <a:rPr kumimoji="0" lang="en-GB" sz="900" b="0" i="0" u="none" strike="noStrike" kern="1200" cap="none" spc="0" normalizeH="0" baseline="0" noProof="0" smtClean="0">
                <a:ln>
                  <a:noFill/>
                </a:ln>
                <a:solidFill>
                  <a:srgbClr val="404040"/>
                </a:solidFill>
                <a:effectLst/>
                <a:uLnTx/>
                <a:uFillTx/>
                <a:latin typeface="Adelle Sans 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900" b="0" i="0" u="none" strike="noStrike" kern="1200" cap="none" spc="0" normalizeH="0" baseline="0" noProof="0" dirty="0">
              <a:ln>
                <a:noFill/>
              </a:ln>
              <a:solidFill>
                <a:srgbClr val="404040"/>
              </a:solidFill>
              <a:effectLst/>
              <a:uLnTx/>
              <a:uFillTx/>
              <a:latin typeface="Adelle Sans Lt"/>
              <a:ea typeface="+mn-ea"/>
              <a:cs typeface="+mn-cs"/>
            </a:endParaRPr>
          </a:p>
        </p:txBody>
      </p:sp>
      <p:sp>
        <p:nvSpPr>
          <p:cNvPr id="3" name="Footer Placeholder 2">
            <a:extLst>
              <a:ext uri="{FF2B5EF4-FFF2-40B4-BE49-F238E27FC236}">
                <a16:creationId xmlns:a16="http://schemas.microsoft.com/office/drawing/2014/main" id="{6D30D47F-9C12-483E-A315-CE92A148D7F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04040"/>
                </a:solidFill>
                <a:effectLst/>
                <a:uLnTx/>
                <a:uFillTx/>
                <a:latin typeface="Adelle Sans Lt"/>
                <a:ea typeface="+mn-ea"/>
                <a:cs typeface="+mn-cs"/>
              </a:rPr>
              <a:t>economy2030.resolutionfoundation.org</a:t>
            </a:r>
          </a:p>
        </p:txBody>
      </p:sp>
      <p:sp>
        <p:nvSpPr>
          <p:cNvPr id="6" name="Content Placeholder 5">
            <a:extLst>
              <a:ext uri="{FF2B5EF4-FFF2-40B4-BE49-F238E27FC236}">
                <a16:creationId xmlns:a16="http://schemas.microsoft.com/office/drawing/2014/main" id="{18D65C4A-AE89-4BC8-B978-01872AC53D02}"/>
              </a:ext>
            </a:extLst>
          </p:cNvPr>
          <p:cNvSpPr>
            <a:spLocks noGrp="1"/>
          </p:cNvSpPr>
          <p:nvPr>
            <p:ph sz="half" idx="16"/>
          </p:nvPr>
        </p:nvSpPr>
        <p:spPr>
          <a:xfrm>
            <a:off x="263351" y="1208866"/>
            <a:ext cx="11128940" cy="310307"/>
          </a:xfrm>
        </p:spPr>
        <p:txBody>
          <a:bodyPr/>
          <a:lstStyle/>
          <a:p>
            <a:r>
              <a:rPr lang="en-GB" dirty="0"/>
              <a:t>Relative intensity of different types of tasks across types of occupations: UK, 2019</a:t>
            </a:r>
          </a:p>
        </p:txBody>
      </p:sp>
      <p:sp>
        <p:nvSpPr>
          <p:cNvPr id="5" name="Content Placeholder 4">
            <a:extLst>
              <a:ext uri="{FF2B5EF4-FFF2-40B4-BE49-F238E27FC236}">
                <a16:creationId xmlns:a16="http://schemas.microsoft.com/office/drawing/2014/main" id="{169514AB-7CE1-4882-8030-85E7B853292E}"/>
              </a:ext>
            </a:extLst>
          </p:cNvPr>
          <p:cNvSpPr>
            <a:spLocks noGrp="1"/>
          </p:cNvSpPr>
          <p:nvPr>
            <p:ph sz="half" idx="15"/>
          </p:nvPr>
        </p:nvSpPr>
        <p:spPr/>
        <p:txBody>
          <a:bodyPr/>
          <a:lstStyle/>
          <a:p>
            <a:r>
              <a:rPr lang="en-GB" dirty="0"/>
              <a:t>Source: Analysis of O*NET and ONS, Labour Force Survey. </a:t>
            </a:r>
          </a:p>
        </p:txBody>
      </p:sp>
      <p:sp>
        <p:nvSpPr>
          <p:cNvPr id="4" name="Title 3">
            <a:extLst>
              <a:ext uri="{FF2B5EF4-FFF2-40B4-BE49-F238E27FC236}">
                <a16:creationId xmlns:a16="http://schemas.microsoft.com/office/drawing/2014/main" id="{EB8E7053-D6F5-4E5E-9774-7B1A7AC1BEF1}"/>
              </a:ext>
            </a:extLst>
          </p:cNvPr>
          <p:cNvSpPr>
            <a:spLocks noGrp="1"/>
          </p:cNvSpPr>
          <p:nvPr>
            <p:ph type="title"/>
          </p:nvPr>
        </p:nvSpPr>
        <p:spPr/>
        <p:txBody>
          <a:bodyPr/>
          <a:lstStyle/>
          <a:p>
            <a:r>
              <a:rPr lang="en-GB" dirty="0"/>
              <a:t>Brown and green jobs tend to require very different types of skills and tasks</a:t>
            </a:r>
          </a:p>
        </p:txBody>
      </p:sp>
      <p:sp>
        <p:nvSpPr>
          <p:cNvPr id="13" name="Content Placeholder 4">
            <a:extLst>
              <a:ext uri="{FF2B5EF4-FFF2-40B4-BE49-F238E27FC236}">
                <a16:creationId xmlns:a16="http://schemas.microsoft.com/office/drawing/2014/main" id="{7FFC371B-D612-4943-A877-FCFF4DB452A3}"/>
              </a:ext>
            </a:extLst>
          </p:cNvPr>
          <p:cNvSpPr txBox="1">
            <a:spLocks/>
          </p:cNvSpPr>
          <p:nvPr/>
        </p:nvSpPr>
        <p:spPr>
          <a:xfrm>
            <a:off x="9768408" y="1733550"/>
            <a:ext cx="2211320" cy="4341935"/>
          </a:xfrm>
          <a:prstGeom prst="rect">
            <a:avLst/>
          </a:prstGeom>
        </p:spPr>
        <p:txBody>
          <a:bodyPr/>
          <a:lst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venir LT Std 45 Book" panose="020B0502020203020204" pitchFamily="34" charset="0"/>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venir LT Std 45 Book" panose="020B0502020203020204" pitchFamily="34" charset="0"/>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venir LT Std 45 Book" panose="020B0502020203020204"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venir LT Std 45 Book" panose="020B0502020203020204"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venir LT Std 45 Book" panose="020B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404040"/>
              </a:solidFill>
              <a:effectLst/>
              <a:uLnTx/>
              <a:uFillTx/>
              <a:latin typeface="Avenir LT Std 45 Book" panose="020B0502020203020204" pitchFamily="34" charset="0"/>
              <a:ea typeface="+mn-ea"/>
              <a:cs typeface="+mn-cs"/>
            </a:endParaRPr>
          </a:p>
        </p:txBody>
      </p:sp>
      <p:pic>
        <p:nvPicPr>
          <p:cNvPr id="8" name="Picture 7">
            <a:extLst>
              <a:ext uri="{FF2B5EF4-FFF2-40B4-BE49-F238E27FC236}">
                <a16:creationId xmlns:a16="http://schemas.microsoft.com/office/drawing/2014/main" id="{17208127-0B35-4B14-B600-DD617209A2BE}"/>
              </a:ext>
            </a:extLst>
          </p:cNvPr>
          <p:cNvPicPr>
            <a:picLocks noChangeAspect="1"/>
          </p:cNvPicPr>
          <p:nvPr/>
        </p:nvPicPr>
        <p:blipFill>
          <a:blip r:embed="rId3"/>
          <a:stretch>
            <a:fillRect/>
          </a:stretch>
        </p:blipFill>
        <p:spPr>
          <a:xfrm>
            <a:off x="279422" y="1652431"/>
            <a:ext cx="8747847" cy="4371456"/>
          </a:xfrm>
          <a:prstGeom prst="rect">
            <a:avLst/>
          </a:prstGeom>
          <a:ln w="6350">
            <a:noFill/>
          </a:ln>
        </p:spPr>
      </p:pic>
    </p:spTree>
    <p:extLst>
      <p:ext uri="{BB962C8B-B14F-4D97-AF65-F5344CB8AC3E}">
        <p14:creationId xmlns:p14="http://schemas.microsoft.com/office/powerpoint/2010/main" val="89904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1485AB-749D-43E9-B25D-874B0F1B64C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CFBA8-1A78-4DE8-AAF4-D28470819D10}" type="slidenum">
              <a:rPr kumimoji="0" lang="en-GB" sz="900" b="0" i="0" u="none" strike="noStrike" kern="1200" cap="none" spc="0" normalizeH="0" baseline="0" noProof="0" smtClean="0">
                <a:ln>
                  <a:noFill/>
                </a:ln>
                <a:solidFill>
                  <a:srgbClr val="404040"/>
                </a:solidFill>
                <a:effectLst/>
                <a:uLnTx/>
                <a:uFillTx/>
                <a:latin typeface="Adelle Sans 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900" b="0" i="0" u="none" strike="noStrike" kern="1200" cap="none" spc="0" normalizeH="0" baseline="0" noProof="0" dirty="0">
              <a:ln>
                <a:noFill/>
              </a:ln>
              <a:solidFill>
                <a:srgbClr val="404040"/>
              </a:solidFill>
              <a:effectLst/>
              <a:uLnTx/>
              <a:uFillTx/>
              <a:latin typeface="Adelle Sans Lt"/>
              <a:ea typeface="+mn-ea"/>
              <a:cs typeface="+mn-cs"/>
            </a:endParaRPr>
          </a:p>
        </p:txBody>
      </p:sp>
      <p:sp>
        <p:nvSpPr>
          <p:cNvPr id="3" name="Footer Placeholder 2">
            <a:extLst>
              <a:ext uri="{FF2B5EF4-FFF2-40B4-BE49-F238E27FC236}">
                <a16:creationId xmlns:a16="http://schemas.microsoft.com/office/drawing/2014/main" id="{6D30D47F-9C12-483E-A315-CE92A148D7F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04040"/>
                </a:solidFill>
                <a:effectLst/>
                <a:uLnTx/>
                <a:uFillTx/>
                <a:latin typeface="Adelle Sans Lt"/>
                <a:ea typeface="+mn-ea"/>
                <a:cs typeface="+mn-cs"/>
              </a:rPr>
              <a:t>economy2030.resolutionfoundation.org</a:t>
            </a:r>
          </a:p>
        </p:txBody>
      </p:sp>
      <p:sp>
        <p:nvSpPr>
          <p:cNvPr id="6" name="Content Placeholder 5">
            <a:extLst>
              <a:ext uri="{FF2B5EF4-FFF2-40B4-BE49-F238E27FC236}">
                <a16:creationId xmlns:a16="http://schemas.microsoft.com/office/drawing/2014/main" id="{18D65C4A-AE89-4BC8-B978-01872AC53D02}"/>
              </a:ext>
            </a:extLst>
          </p:cNvPr>
          <p:cNvSpPr>
            <a:spLocks noGrp="1"/>
          </p:cNvSpPr>
          <p:nvPr>
            <p:ph sz="half" idx="16"/>
          </p:nvPr>
        </p:nvSpPr>
        <p:spPr>
          <a:xfrm>
            <a:off x="263351" y="1208866"/>
            <a:ext cx="10875704" cy="365125"/>
          </a:xfrm>
        </p:spPr>
        <p:txBody>
          <a:bodyPr/>
          <a:lstStyle/>
          <a:p>
            <a:r>
              <a:rPr lang="en-GB" dirty="0"/>
              <a:t>Percentage of workers moving into green jobs (as a proportion of green employment in previous year) by their origin: UK, 2012-2019 </a:t>
            </a:r>
          </a:p>
        </p:txBody>
      </p:sp>
      <p:sp>
        <p:nvSpPr>
          <p:cNvPr id="5" name="Content Placeholder 4">
            <a:extLst>
              <a:ext uri="{FF2B5EF4-FFF2-40B4-BE49-F238E27FC236}">
                <a16:creationId xmlns:a16="http://schemas.microsoft.com/office/drawing/2014/main" id="{169514AB-7CE1-4882-8030-85E7B853292E}"/>
              </a:ext>
            </a:extLst>
          </p:cNvPr>
          <p:cNvSpPr>
            <a:spLocks noGrp="1"/>
          </p:cNvSpPr>
          <p:nvPr>
            <p:ph sz="half" idx="15"/>
          </p:nvPr>
        </p:nvSpPr>
        <p:spPr>
          <a:xfrm>
            <a:off x="275676" y="6006143"/>
            <a:ext cx="9360000" cy="365126"/>
          </a:xfrm>
        </p:spPr>
        <p:txBody>
          <a:bodyPr/>
          <a:lstStyle/>
          <a:p>
            <a:r>
              <a:rPr lang="en-GB" dirty="0"/>
              <a:t>NOTES: These measures pertain to workers who are observed employed in a green occupation in year T and that, one year prior to that (T-1), were observed as workless (including unemployed or inactive, but not in education), studying (defined here as being less than 25 years old and enrolled in some course) or as being employed in a different job in a brown or ‘other’ occupation. </a:t>
            </a:r>
          </a:p>
          <a:p>
            <a:r>
              <a:rPr lang="en-GB" dirty="0"/>
              <a:t>SOURCE: Analysis of ONS, Five-quarter longitudinal Labour Force Survey. </a:t>
            </a:r>
          </a:p>
        </p:txBody>
      </p:sp>
      <p:sp>
        <p:nvSpPr>
          <p:cNvPr id="4" name="Title 3">
            <a:extLst>
              <a:ext uri="{FF2B5EF4-FFF2-40B4-BE49-F238E27FC236}">
                <a16:creationId xmlns:a16="http://schemas.microsoft.com/office/drawing/2014/main" id="{EB8E7053-D6F5-4E5E-9774-7B1A7AC1BEF1}"/>
              </a:ext>
            </a:extLst>
          </p:cNvPr>
          <p:cNvSpPr>
            <a:spLocks noGrp="1"/>
          </p:cNvSpPr>
          <p:nvPr>
            <p:ph type="title"/>
          </p:nvPr>
        </p:nvSpPr>
        <p:spPr>
          <a:xfrm>
            <a:off x="263351" y="136528"/>
            <a:ext cx="10557049" cy="895189"/>
          </a:xfrm>
        </p:spPr>
        <p:txBody>
          <a:bodyPr/>
          <a:lstStyle/>
          <a:p>
            <a:r>
              <a:rPr lang="en-GB" dirty="0"/>
              <a:t>Occupational moves have been the main driver in the (limited) expansion of the green workforce </a:t>
            </a:r>
          </a:p>
        </p:txBody>
      </p:sp>
      <p:sp>
        <p:nvSpPr>
          <p:cNvPr id="13" name="Content Placeholder 4">
            <a:extLst>
              <a:ext uri="{FF2B5EF4-FFF2-40B4-BE49-F238E27FC236}">
                <a16:creationId xmlns:a16="http://schemas.microsoft.com/office/drawing/2014/main" id="{7FFC371B-D612-4943-A877-FCFF4DB452A3}"/>
              </a:ext>
            </a:extLst>
          </p:cNvPr>
          <p:cNvSpPr txBox="1">
            <a:spLocks/>
          </p:cNvSpPr>
          <p:nvPr/>
        </p:nvSpPr>
        <p:spPr>
          <a:xfrm>
            <a:off x="9768408" y="1733550"/>
            <a:ext cx="2211320" cy="4341935"/>
          </a:xfrm>
          <a:prstGeom prst="rect">
            <a:avLst/>
          </a:prstGeom>
        </p:spPr>
        <p:txBody>
          <a:bodyPr/>
          <a:lst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venir LT Std 45 Book" panose="020B0502020203020204" pitchFamily="34" charset="0"/>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venir LT Std 45 Book" panose="020B0502020203020204" pitchFamily="34" charset="0"/>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venir LT Std 45 Book" panose="020B0502020203020204"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venir LT Std 45 Book" panose="020B0502020203020204"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venir LT Std 45 Book" panose="020B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404040"/>
              </a:solidFill>
              <a:effectLst/>
              <a:uLnTx/>
              <a:uFillTx/>
              <a:latin typeface="Avenir LT Std 45 Book" panose="020B0502020203020204" pitchFamily="34" charset="0"/>
              <a:ea typeface="+mn-ea"/>
              <a:cs typeface="+mn-cs"/>
            </a:endParaRPr>
          </a:p>
        </p:txBody>
      </p:sp>
      <p:pic>
        <p:nvPicPr>
          <p:cNvPr id="8" name="Picture 7">
            <a:extLst>
              <a:ext uri="{FF2B5EF4-FFF2-40B4-BE49-F238E27FC236}">
                <a16:creationId xmlns:a16="http://schemas.microsoft.com/office/drawing/2014/main" id="{17208127-0B35-4B14-B600-DD617209A2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676" y="1509648"/>
            <a:ext cx="8723197" cy="4371456"/>
          </a:xfrm>
          <a:prstGeom prst="rect">
            <a:avLst/>
          </a:prstGeom>
        </p:spPr>
      </p:pic>
    </p:spTree>
    <p:extLst>
      <p:ext uri="{BB962C8B-B14F-4D97-AF65-F5344CB8AC3E}">
        <p14:creationId xmlns:p14="http://schemas.microsoft.com/office/powerpoint/2010/main" val="2043421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1485AB-749D-43E9-B25D-874B0F1B64C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CFBA8-1A78-4DE8-AAF4-D28470819D10}" type="slidenum">
              <a:rPr kumimoji="0" lang="en-GB" sz="900" b="0" i="0" u="none" strike="noStrike" kern="1200" cap="none" spc="0" normalizeH="0" baseline="0" noProof="0" smtClean="0">
                <a:ln>
                  <a:noFill/>
                </a:ln>
                <a:solidFill>
                  <a:srgbClr val="404040"/>
                </a:solidFill>
                <a:effectLst/>
                <a:uLnTx/>
                <a:uFillTx/>
                <a:latin typeface="Adelle Sans 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900" b="0" i="0" u="none" strike="noStrike" kern="1200" cap="none" spc="0" normalizeH="0" baseline="0" noProof="0" dirty="0">
              <a:ln>
                <a:noFill/>
              </a:ln>
              <a:solidFill>
                <a:srgbClr val="404040"/>
              </a:solidFill>
              <a:effectLst/>
              <a:uLnTx/>
              <a:uFillTx/>
              <a:latin typeface="Adelle Sans Lt"/>
              <a:ea typeface="+mn-ea"/>
              <a:cs typeface="+mn-cs"/>
            </a:endParaRPr>
          </a:p>
        </p:txBody>
      </p:sp>
      <p:sp>
        <p:nvSpPr>
          <p:cNvPr id="3" name="Footer Placeholder 2">
            <a:extLst>
              <a:ext uri="{FF2B5EF4-FFF2-40B4-BE49-F238E27FC236}">
                <a16:creationId xmlns:a16="http://schemas.microsoft.com/office/drawing/2014/main" id="{6D30D47F-9C12-483E-A315-CE92A148D7F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04040"/>
                </a:solidFill>
                <a:effectLst/>
                <a:uLnTx/>
                <a:uFillTx/>
                <a:latin typeface="Adelle Sans Lt"/>
                <a:ea typeface="+mn-ea"/>
                <a:cs typeface="+mn-cs"/>
              </a:rPr>
              <a:t>economy2030.resolutionfoundation.org</a:t>
            </a:r>
          </a:p>
        </p:txBody>
      </p:sp>
      <p:sp>
        <p:nvSpPr>
          <p:cNvPr id="6" name="Content Placeholder 5">
            <a:extLst>
              <a:ext uri="{FF2B5EF4-FFF2-40B4-BE49-F238E27FC236}">
                <a16:creationId xmlns:a16="http://schemas.microsoft.com/office/drawing/2014/main" id="{18D65C4A-AE89-4BC8-B978-01872AC53D02}"/>
              </a:ext>
            </a:extLst>
          </p:cNvPr>
          <p:cNvSpPr>
            <a:spLocks noGrp="1"/>
          </p:cNvSpPr>
          <p:nvPr>
            <p:ph sz="half" idx="16"/>
          </p:nvPr>
        </p:nvSpPr>
        <p:spPr>
          <a:xfrm>
            <a:off x="263351" y="1208866"/>
            <a:ext cx="10875704" cy="365125"/>
          </a:xfrm>
        </p:spPr>
        <p:txBody>
          <a:bodyPr/>
          <a:lstStyle/>
          <a:p>
            <a:r>
              <a:rPr lang="en-GB" dirty="0"/>
              <a:t>Average hourly wage (in GBP) in workers’ initial and final jobs when they change jobs: UK, 2012-2020 </a:t>
            </a:r>
          </a:p>
        </p:txBody>
      </p:sp>
      <p:sp>
        <p:nvSpPr>
          <p:cNvPr id="5" name="Content Placeholder 4">
            <a:extLst>
              <a:ext uri="{FF2B5EF4-FFF2-40B4-BE49-F238E27FC236}">
                <a16:creationId xmlns:a16="http://schemas.microsoft.com/office/drawing/2014/main" id="{169514AB-7CE1-4882-8030-85E7B853292E}"/>
              </a:ext>
            </a:extLst>
          </p:cNvPr>
          <p:cNvSpPr>
            <a:spLocks noGrp="1"/>
          </p:cNvSpPr>
          <p:nvPr>
            <p:ph sz="half" idx="15"/>
          </p:nvPr>
        </p:nvSpPr>
        <p:spPr>
          <a:xfrm>
            <a:off x="275676" y="6006143"/>
            <a:ext cx="9360000" cy="365126"/>
          </a:xfrm>
        </p:spPr>
        <p:txBody>
          <a:bodyPr/>
          <a:lstStyle/>
          <a:p>
            <a:r>
              <a:rPr lang="en-GB" dirty="0"/>
              <a:t>NOTES: The chart shows the average hourly wage (in GBP) earned by workers changing occupation in their job in year T and in year T+1 by the type of occupation they move from and into. The percentages refer to the average percentage change in hourly pay across workers experiencing these occupational transitions. SOURCE: Analysis of ONS, Five-quarter longitudinal Labour Force Survey. </a:t>
            </a:r>
          </a:p>
        </p:txBody>
      </p:sp>
      <p:sp>
        <p:nvSpPr>
          <p:cNvPr id="4" name="Title 3">
            <a:extLst>
              <a:ext uri="{FF2B5EF4-FFF2-40B4-BE49-F238E27FC236}">
                <a16:creationId xmlns:a16="http://schemas.microsoft.com/office/drawing/2014/main" id="{EB8E7053-D6F5-4E5E-9774-7B1A7AC1BEF1}"/>
              </a:ext>
            </a:extLst>
          </p:cNvPr>
          <p:cNvSpPr>
            <a:spLocks noGrp="1"/>
          </p:cNvSpPr>
          <p:nvPr>
            <p:ph type="title"/>
          </p:nvPr>
        </p:nvSpPr>
        <p:spPr>
          <a:xfrm>
            <a:off x="263351" y="136528"/>
            <a:ext cx="10557049" cy="895189"/>
          </a:xfrm>
        </p:spPr>
        <p:txBody>
          <a:bodyPr/>
          <a:lstStyle/>
          <a:p>
            <a:r>
              <a:rPr lang="en-GB" dirty="0"/>
              <a:t>Moving into green jobs is associated with an increase in wages</a:t>
            </a:r>
          </a:p>
        </p:txBody>
      </p:sp>
      <p:sp>
        <p:nvSpPr>
          <p:cNvPr id="13" name="Content Placeholder 4">
            <a:extLst>
              <a:ext uri="{FF2B5EF4-FFF2-40B4-BE49-F238E27FC236}">
                <a16:creationId xmlns:a16="http://schemas.microsoft.com/office/drawing/2014/main" id="{7FFC371B-D612-4943-A877-FCFF4DB452A3}"/>
              </a:ext>
            </a:extLst>
          </p:cNvPr>
          <p:cNvSpPr txBox="1">
            <a:spLocks/>
          </p:cNvSpPr>
          <p:nvPr/>
        </p:nvSpPr>
        <p:spPr>
          <a:xfrm>
            <a:off x="9768408" y="1733550"/>
            <a:ext cx="2211320" cy="4341935"/>
          </a:xfrm>
          <a:prstGeom prst="rect">
            <a:avLst/>
          </a:prstGeom>
        </p:spPr>
        <p:txBody>
          <a:bodyPr/>
          <a:lst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venir LT Std 45 Book" panose="020B0502020203020204" pitchFamily="34" charset="0"/>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venir LT Std 45 Book" panose="020B0502020203020204" pitchFamily="34" charset="0"/>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venir LT Std 45 Book" panose="020B0502020203020204"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venir LT Std 45 Book" panose="020B0502020203020204"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venir LT Std 45 Book" panose="020B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404040"/>
              </a:solidFill>
              <a:effectLst/>
              <a:uLnTx/>
              <a:uFillTx/>
              <a:latin typeface="Avenir LT Std 45 Book" panose="020B0502020203020204" pitchFamily="34" charset="0"/>
              <a:ea typeface="+mn-ea"/>
              <a:cs typeface="+mn-cs"/>
            </a:endParaRPr>
          </a:p>
        </p:txBody>
      </p:sp>
      <p:pic>
        <p:nvPicPr>
          <p:cNvPr id="8" name="Picture 7">
            <a:extLst>
              <a:ext uri="{FF2B5EF4-FFF2-40B4-BE49-F238E27FC236}">
                <a16:creationId xmlns:a16="http://schemas.microsoft.com/office/drawing/2014/main" id="{17208127-0B35-4B14-B600-DD617209A2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676" y="1512115"/>
            <a:ext cx="8723197" cy="4366521"/>
          </a:xfrm>
          <a:prstGeom prst="rect">
            <a:avLst/>
          </a:prstGeom>
        </p:spPr>
      </p:pic>
    </p:spTree>
    <p:extLst>
      <p:ext uri="{BB962C8B-B14F-4D97-AF65-F5344CB8AC3E}">
        <p14:creationId xmlns:p14="http://schemas.microsoft.com/office/powerpoint/2010/main" val="3999123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8B5FA5-85CC-484F-98F5-FF0834488D5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CFBA8-1A78-4DE8-AAF4-D28470819D10}" type="slidenum">
              <a:rPr kumimoji="0" lang="en-GB" sz="900" b="0" i="0" u="none" strike="noStrike" kern="1200" cap="none" spc="0" normalizeH="0" baseline="0" noProof="0" smtClean="0">
                <a:ln>
                  <a:noFill/>
                </a:ln>
                <a:solidFill>
                  <a:srgbClr val="404040"/>
                </a:solidFill>
                <a:effectLst/>
                <a:uLnTx/>
                <a:uFillTx/>
                <a:latin typeface="Adelle Sans 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900" b="0" i="0" u="none" strike="noStrike" kern="1200" cap="none" spc="0" normalizeH="0" baseline="0" noProof="0" dirty="0">
              <a:ln>
                <a:noFill/>
              </a:ln>
              <a:solidFill>
                <a:srgbClr val="404040"/>
              </a:solidFill>
              <a:effectLst/>
              <a:uLnTx/>
              <a:uFillTx/>
              <a:latin typeface="Adelle Sans Lt"/>
              <a:ea typeface="+mn-ea"/>
              <a:cs typeface="+mn-cs"/>
            </a:endParaRPr>
          </a:p>
        </p:txBody>
      </p:sp>
      <p:sp>
        <p:nvSpPr>
          <p:cNvPr id="3" name="Footer Placeholder 2">
            <a:extLst>
              <a:ext uri="{FF2B5EF4-FFF2-40B4-BE49-F238E27FC236}">
                <a16:creationId xmlns:a16="http://schemas.microsoft.com/office/drawing/2014/main" id="{C18EC2C8-2B13-439F-8012-14C8CB7638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04040"/>
                </a:solidFill>
                <a:effectLst/>
                <a:uLnTx/>
                <a:uFillTx/>
                <a:latin typeface="Adelle Sans Lt"/>
                <a:ea typeface="+mn-ea"/>
                <a:cs typeface="+mn-cs"/>
              </a:rPr>
              <a:t>economy2030.resolutionfoundation.org</a:t>
            </a:r>
          </a:p>
        </p:txBody>
      </p:sp>
      <p:sp>
        <p:nvSpPr>
          <p:cNvPr id="4" name="Title 3">
            <a:extLst>
              <a:ext uri="{FF2B5EF4-FFF2-40B4-BE49-F238E27FC236}">
                <a16:creationId xmlns:a16="http://schemas.microsoft.com/office/drawing/2014/main" id="{78ACD5C8-47B1-4AA4-947B-9D684CA07C62}"/>
              </a:ext>
            </a:extLst>
          </p:cNvPr>
          <p:cNvSpPr>
            <a:spLocks noGrp="1"/>
          </p:cNvSpPr>
          <p:nvPr>
            <p:ph type="title"/>
          </p:nvPr>
        </p:nvSpPr>
        <p:spPr/>
        <p:txBody>
          <a:bodyPr/>
          <a:lstStyle/>
          <a:p>
            <a:r>
              <a:rPr lang="en-GB" dirty="0"/>
              <a:t>Successfully meeting the transition to net zero will require a range of policies to support workers and firms</a:t>
            </a:r>
          </a:p>
        </p:txBody>
      </p:sp>
      <p:sp>
        <p:nvSpPr>
          <p:cNvPr id="12" name="Picture Placeholder 3">
            <a:extLst>
              <a:ext uri="{FF2B5EF4-FFF2-40B4-BE49-F238E27FC236}">
                <a16:creationId xmlns:a16="http://schemas.microsoft.com/office/drawing/2014/main" id="{28A7DD0F-AADB-4AB8-8DB4-8017BDEE0CAA}"/>
              </a:ext>
            </a:extLst>
          </p:cNvPr>
          <p:cNvSpPr>
            <a:spLocks noGrp="1"/>
          </p:cNvSpPr>
          <p:nvPr/>
        </p:nvSpPr>
        <p:spPr>
          <a:xfrm>
            <a:off x="2734323" y="1733550"/>
            <a:ext cx="8566952" cy="433877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04040"/>
              </a:solidFill>
              <a:effectLst/>
              <a:uLnTx/>
              <a:uFillTx/>
              <a:latin typeface="Adelle Sans Lt"/>
              <a:ea typeface="+mn-ea"/>
              <a:cs typeface="+mn-cs"/>
            </a:endParaRPr>
          </a:p>
        </p:txBody>
      </p:sp>
      <p:sp>
        <p:nvSpPr>
          <p:cNvPr id="13" name="Content Placeholder 4">
            <a:extLst>
              <a:ext uri="{FF2B5EF4-FFF2-40B4-BE49-F238E27FC236}">
                <a16:creationId xmlns:a16="http://schemas.microsoft.com/office/drawing/2014/main" id="{F3435021-1993-4BA4-8632-F05F645175BD}"/>
              </a:ext>
            </a:extLst>
          </p:cNvPr>
          <p:cNvSpPr txBox="1">
            <a:spLocks/>
          </p:cNvSpPr>
          <p:nvPr/>
        </p:nvSpPr>
        <p:spPr>
          <a:xfrm>
            <a:off x="263351" y="1730391"/>
            <a:ext cx="9071149" cy="4341935"/>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2000" i="0" kern="1200">
                <a:solidFill>
                  <a:schemeClr val="tx1"/>
                </a:solidFill>
                <a:latin typeface="+mn-lt"/>
                <a:ea typeface="Adobe Fan Heiti Std B" pitchFamily="34" charset="-128"/>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rbel" panose="020B0503020204020204" pitchFamily="34" charset="0"/>
                <a:ea typeface="Adobe Fan Heiti Std B" pitchFamily="34" charset="-128"/>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rbel" panose="020B0503020204020204" pitchFamily="34" charset="0"/>
                <a:ea typeface="Adobe Fan Heiti Std B" pitchFamily="34" charset="-128"/>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rbel" panose="020B0503020204020204" pitchFamily="34" charset="0"/>
                <a:ea typeface="Adobe Fan Heiti Std B" pitchFamily="34" charset="-128"/>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orbel" panose="020B0503020204020204" pitchFamily="34" charset="0"/>
                <a:ea typeface="Adobe Fan Heiti Std B"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GB" sz="2200" b="0" i="0" u="none" strike="noStrike" kern="1200" cap="none" spc="0" normalizeH="0" baseline="0" noProof="0" dirty="0">
                <a:ln>
                  <a:noFill/>
                </a:ln>
                <a:solidFill>
                  <a:srgbClr val="404040"/>
                </a:solidFill>
                <a:effectLst/>
                <a:uLnTx/>
                <a:uFillTx/>
                <a:latin typeface="Adelle Sans Lt"/>
                <a:ea typeface="Adobe Fan Heiti Std B" pitchFamily="34" charset="-128"/>
                <a:cs typeface="+mn-cs"/>
              </a:rPr>
              <a:t>Learn from the past: success of transitioning Germany’s Ruhr out of coal mining was due to better coordination between national and local policy, skills investments, and a focus on good jobs and environmental activities;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kumimoji="0" lang="en-GB" sz="2200" b="0" i="0" u="none" strike="noStrike" kern="1200" cap="none" spc="0" normalizeH="0" baseline="0" noProof="0" dirty="0">
              <a:ln>
                <a:noFill/>
              </a:ln>
              <a:solidFill>
                <a:srgbClr val="404040"/>
              </a:solidFill>
              <a:effectLst/>
              <a:uLnTx/>
              <a:uFillTx/>
              <a:latin typeface="Adelle Sans Lt"/>
              <a:ea typeface="Adobe Fan Heiti Std B" pitchFamily="34" charset="-128"/>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GB" sz="2200" b="0" i="0" u="none" strike="noStrike" kern="1200" cap="none" spc="0" normalizeH="0" baseline="0" noProof="0" dirty="0">
                <a:ln>
                  <a:noFill/>
                </a:ln>
                <a:solidFill>
                  <a:srgbClr val="404040"/>
                </a:solidFill>
                <a:effectLst/>
                <a:uLnTx/>
                <a:uFillTx/>
                <a:latin typeface="Adelle Sans Lt"/>
                <a:ea typeface="Adobe Fan Heiti Std B" pitchFamily="34" charset="-128"/>
                <a:cs typeface="+mn-cs"/>
              </a:rPr>
              <a:t>Targeted workforce training programmes can help firms and workers to more easily adopt new technologies and tasks within occupations; and,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kumimoji="0" lang="en-GB" sz="2200" b="0" i="0" u="none" strike="noStrike" kern="1200" cap="none" spc="0" normalizeH="0" baseline="0" noProof="0" dirty="0">
              <a:ln>
                <a:noFill/>
              </a:ln>
              <a:solidFill>
                <a:srgbClr val="404040"/>
              </a:solidFill>
              <a:effectLst/>
              <a:uLnTx/>
              <a:uFillTx/>
              <a:latin typeface="Adelle Sans Lt"/>
              <a:ea typeface="Adobe Fan Heiti Std B" pitchFamily="34" charset="-128"/>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GB" sz="2200" b="0" i="0" u="none" strike="noStrike" kern="1200" cap="none" spc="0" normalizeH="0" baseline="0" noProof="0" dirty="0">
                <a:ln>
                  <a:noFill/>
                </a:ln>
                <a:solidFill>
                  <a:srgbClr val="404040"/>
                </a:solidFill>
                <a:effectLst/>
                <a:uLnTx/>
                <a:uFillTx/>
                <a:latin typeface="Adelle Sans Lt"/>
                <a:ea typeface="Adobe Fan Heiti Std B" pitchFamily="34" charset="-128"/>
                <a:cs typeface="+mn-cs"/>
              </a:rPr>
              <a:t>Greater collaboration between businesses, universities and colleges can help train up workers of all ages – including education leavers – for new and emerging green occupations that are in high demand, and ensure they’re accessible to a wider range of workers.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kumimoji="0" lang="en-GB" sz="1800" b="0" i="0" u="none" strike="noStrike" kern="1200" cap="none" spc="0" normalizeH="0" baseline="0" noProof="0" dirty="0">
              <a:ln>
                <a:noFill/>
              </a:ln>
              <a:solidFill>
                <a:srgbClr val="404040"/>
              </a:solidFill>
              <a:effectLst/>
              <a:uLnTx/>
              <a:uFillTx/>
              <a:latin typeface="Adelle Sans Lt"/>
              <a:ea typeface="Adobe Fan Heiti Std B" pitchFamily="34"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404040"/>
              </a:solidFill>
              <a:effectLst/>
              <a:uLnTx/>
              <a:uFillTx/>
              <a:latin typeface="Adelle Sans Lt"/>
              <a:ea typeface="Adobe Fan Heiti Std B" pitchFamily="34" charset="-128"/>
              <a:cs typeface="+mn-cs"/>
            </a:endParaRPr>
          </a:p>
        </p:txBody>
      </p:sp>
    </p:spTree>
    <p:extLst>
      <p:ext uri="{BB962C8B-B14F-4D97-AF65-F5344CB8AC3E}">
        <p14:creationId xmlns:p14="http://schemas.microsoft.com/office/powerpoint/2010/main" val="3347509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76B289-F8A7-4A3E-91AE-8A1D92A975F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CFBA8-1A78-4DE8-AAF4-D28470819D10}" type="slidenum">
              <a:rPr kumimoji="0" lang="en-GB" sz="900" b="0" i="0" u="none" strike="noStrike" kern="1200" cap="none" spc="0" normalizeH="0" baseline="0" noProof="0" smtClean="0">
                <a:ln>
                  <a:noFill/>
                </a:ln>
                <a:solidFill>
                  <a:srgbClr val="404040"/>
                </a:solidFill>
                <a:effectLst/>
                <a:uLnTx/>
                <a:uFillTx/>
                <a:latin typeface="Adelle Sans 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900" b="0" i="0" u="none" strike="noStrike" kern="1200" cap="none" spc="0" normalizeH="0" baseline="0" noProof="0" dirty="0">
              <a:ln>
                <a:noFill/>
              </a:ln>
              <a:solidFill>
                <a:srgbClr val="404040"/>
              </a:solidFill>
              <a:effectLst/>
              <a:uLnTx/>
              <a:uFillTx/>
              <a:latin typeface="Adelle Sans Lt"/>
              <a:ea typeface="+mn-ea"/>
              <a:cs typeface="+mn-cs"/>
            </a:endParaRPr>
          </a:p>
        </p:txBody>
      </p:sp>
      <p:sp>
        <p:nvSpPr>
          <p:cNvPr id="3" name="Footer Placeholder 2">
            <a:extLst>
              <a:ext uri="{FF2B5EF4-FFF2-40B4-BE49-F238E27FC236}">
                <a16:creationId xmlns:a16="http://schemas.microsoft.com/office/drawing/2014/main" id="{AEF6342B-BBC0-4A9D-B1D1-E8F64ED44D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04040"/>
                </a:solidFill>
                <a:effectLst/>
                <a:uLnTx/>
                <a:uFillTx/>
                <a:latin typeface="Adelle Sans Lt"/>
                <a:ea typeface="+mn-ea"/>
                <a:cs typeface="+mn-cs"/>
              </a:rPr>
              <a:t>economy2030.resolutionfoundation.org</a:t>
            </a:r>
            <a:endParaRPr kumimoji="0" lang="en-GB" sz="1000" b="0" i="0" u="none" strike="noStrike" kern="1200" cap="none" spc="0" normalizeH="0" baseline="0" noProof="0" dirty="0">
              <a:ln>
                <a:noFill/>
              </a:ln>
              <a:solidFill>
                <a:srgbClr val="404040"/>
              </a:solidFill>
              <a:effectLst/>
              <a:uLnTx/>
              <a:uFillTx/>
              <a:latin typeface="Adelle Sans Lt"/>
              <a:ea typeface="+mn-ea"/>
              <a:cs typeface="+mn-cs"/>
            </a:endParaRPr>
          </a:p>
        </p:txBody>
      </p:sp>
      <p:sp>
        <p:nvSpPr>
          <p:cNvPr id="7" name="Text Placeholder 6">
            <a:extLst>
              <a:ext uri="{FF2B5EF4-FFF2-40B4-BE49-F238E27FC236}">
                <a16:creationId xmlns:a16="http://schemas.microsoft.com/office/drawing/2014/main" id="{D07FA76E-35E4-4EED-A65F-E78191C82439}"/>
              </a:ext>
            </a:extLst>
          </p:cNvPr>
          <p:cNvSpPr>
            <a:spLocks noGrp="1"/>
          </p:cNvSpPr>
          <p:nvPr>
            <p:ph type="body" sz="quarter" idx="12"/>
          </p:nvPr>
        </p:nvSpPr>
        <p:spPr/>
        <p:txBody>
          <a:bodyPr/>
          <a:lstStyle/>
          <a:p>
            <a:r>
              <a:rPr lang="en-GB" b="1" dirty="0">
                <a:latin typeface="+mn-lt"/>
              </a:rPr>
              <a:t>Skills for a net zero economy</a:t>
            </a:r>
          </a:p>
        </p:txBody>
      </p:sp>
      <p:sp>
        <p:nvSpPr>
          <p:cNvPr id="8" name="Text Placeholder 7">
            <a:extLst>
              <a:ext uri="{FF2B5EF4-FFF2-40B4-BE49-F238E27FC236}">
                <a16:creationId xmlns:a16="http://schemas.microsoft.com/office/drawing/2014/main" id="{D82CF633-C750-4D58-9C49-581D10C1F566}"/>
              </a:ext>
            </a:extLst>
          </p:cNvPr>
          <p:cNvSpPr>
            <a:spLocks noGrp="1"/>
          </p:cNvSpPr>
          <p:nvPr>
            <p:ph type="body" sz="quarter" idx="13"/>
          </p:nvPr>
        </p:nvSpPr>
        <p:spPr>
          <a:xfrm>
            <a:off x="685800" y="4214648"/>
            <a:ext cx="10226352" cy="646092"/>
          </a:xfrm>
        </p:spPr>
        <p:txBody>
          <a:bodyPr/>
          <a:lstStyle/>
          <a:p>
            <a:r>
              <a:rPr lang="en-GB" dirty="0"/>
              <a:t>Thursday 17</a:t>
            </a:r>
            <a:r>
              <a:rPr lang="en-GB" baseline="30000" dirty="0"/>
              <a:t>th</a:t>
            </a:r>
            <a:r>
              <a:rPr lang="en-GB" dirty="0"/>
              <a:t> November 2022</a:t>
            </a:r>
          </a:p>
        </p:txBody>
      </p:sp>
      <p:sp>
        <p:nvSpPr>
          <p:cNvPr id="9" name="Text Placeholder 8">
            <a:extLst>
              <a:ext uri="{FF2B5EF4-FFF2-40B4-BE49-F238E27FC236}">
                <a16:creationId xmlns:a16="http://schemas.microsoft.com/office/drawing/2014/main" id="{22EE61C4-B330-497F-B465-999877BD4620}"/>
              </a:ext>
            </a:extLst>
          </p:cNvPr>
          <p:cNvSpPr>
            <a:spLocks noGrp="1"/>
          </p:cNvSpPr>
          <p:nvPr>
            <p:ph type="body" sz="quarter" idx="14"/>
          </p:nvPr>
        </p:nvSpPr>
        <p:spPr>
          <a:xfrm>
            <a:off x="685800" y="2123090"/>
            <a:ext cx="10226675" cy="2091558"/>
          </a:xfrm>
        </p:spPr>
        <p:txBody>
          <a:bodyPr/>
          <a:lstStyle/>
          <a:p>
            <a:r>
              <a:rPr lang="en-GB" b="1" dirty="0"/>
              <a:t>Louise Murphy</a:t>
            </a:r>
            <a:r>
              <a:rPr lang="en-GB" dirty="0"/>
              <a:t>, Economist, Resolution Foundation</a:t>
            </a:r>
          </a:p>
          <a:p>
            <a:r>
              <a:rPr lang="en-GB" dirty="0"/>
              <a:t>@_</a:t>
            </a:r>
            <a:r>
              <a:rPr lang="en-GB" dirty="0" err="1"/>
              <a:t>louisemurphy</a:t>
            </a:r>
            <a:endParaRPr lang="en-GB" dirty="0"/>
          </a:p>
          <a:p>
            <a:endParaRPr lang="en-GB" dirty="0"/>
          </a:p>
        </p:txBody>
      </p:sp>
    </p:spTree>
    <p:extLst>
      <p:ext uri="{BB962C8B-B14F-4D97-AF65-F5344CB8AC3E}">
        <p14:creationId xmlns:p14="http://schemas.microsoft.com/office/powerpoint/2010/main" val="1492643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75D1B02F-467E-AB29-CED2-1D15B4516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5250"/>
            <a:ext cx="4229100" cy="1321594"/>
          </a:xfrm>
          <a:prstGeom prst="rect">
            <a:avLst/>
          </a:prstGeom>
        </p:spPr>
      </p:pic>
      <p:sp>
        <p:nvSpPr>
          <p:cNvPr id="4" name="Rectangle 3">
            <a:extLst>
              <a:ext uri="{FF2B5EF4-FFF2-40B4-BE49-F238E27FC236}">
                <a16:creationId xmlns:a16="http://schemas.microsoft.com/office/drawing/2014/main" id="{0FFB975D-AD11-0301-DB91-9513C3B10C34}"/>
              </a:ext>
            </a:extLst>
          </p:cNvPr>
          <p:cNvSpPr/>
          <p:nvPr/>
        </p:nvSpPr>
        <p:spPr>
          <a:xfrm>
            <a:off x="264110" y="1584186"/>
            <a:ext cx="11663779" cy="27392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64C59"/>
                </a:solidFill>
                <a:effectLst/>
                <a:uLnTx/>
                <a:uFillTx/>
                <a:latin typeface="Arial" panose="020B0604020202020204" pitchFamily="34" charset="0"/>
                <a:ea typeface="+mn-ea"/>
                <a:cs typeface="Arial" panose="020B0604020202020204" pitchFamily="34" charset="0"/>
              </a:rPr>
              <a:t>Workshop 4 | Skills for a net zero economy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dirty="0">
              <a:ln>
                <a:noFill/>
              </a:ln>
              <a:solidFill>
                <a:srgbClr val="264C59"/>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E7E3B"/>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E7E3B"/>
                </a:solidFill>
                <a:effectLst/>
                <a:uLnTx/>
                <a:uFillTx/>
                <a:latin typeface="Arial"/>
                <a:ea typeface="+mn-ea"/>
                <a:cs typeface="Arial"/>
              </a:rPr>
              <a:t>Chair: Naomi Clayton, </a:t>
            </a:r>
            <a:r>
              <a:rPr kumimoji="0" lang="en-US" sz="2000" b="0" i="0" u="none" strike="noStrike" kern="1200" cap="none" spc="0" normalizeH="0" baseline="0" noProof="0" dirty="0">
                <a:ln>
                  <a:noFill/>
                </a:ln>
                <a:solidFill>
                  <a:srgbClr val="EE7E3B"/>
                </a:solidFill>
                <a:effectLst/>
                <a:uLnTx/>
                <a:uFillTx/>
                <a:latin typeface="Arial"/>
                <a:ea typeface="+mn-ea"/>
                <a:cs typeface="Arial"/>
              </a:rPr>
              <a:t>Deputy Director, Learning and Work Institute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E7E3B"/>
                </a:solidFill>
                <a:effectLst/>
                <a:uLnTx/>
                <a:uFillTx/>
                <a:latin typeface="Arial"/>
                <a:ea typeface="+mn-ea"/>
                <a:cs typeface="Arial"/>
              </a:rPr>
              <a:t>Emily Jones, </a:t>
            </a:r>
            <a:r>
              <a:rPr kumimoji="0" lang="en-US" sz="2000" b="0" i="0" u="none" strike="noStrike" kern="1200" cap="none" spc="0" normalizeH="0" baseline="0" noProof="0" dirty="0">
                <a:ln>
                  <a:noFill/>
                </a:ln>
                <a:solidFill>
                  <a:srgbClr val="EE7E3B"/>
                </a:solidFill>
                <a:effectLst/>
                <a:uLnTx/>
                <a:uFillTx/>
                <a:latin typeface="Arial"/>
                <a:ea typeface="+mn-ea"/>
                <a:cs typeface="Arial"/>
              </a:rPr>
              <a:t>Deputy</a:t>
            </a:r>
            <a:r>
              <a:rPr kumimoji="0" lang="en-US" sz="2000" b="1" i="0" u="none" strike="noStrike" kern="1200" cap="none" spc="0" normalizeH="0" baseline="0" noProof="0" dirty="0">
                <a:ln>
                  <a:noFill/>
                </a:ln>
                <a:solidFill>
                  <a:srgbClr val="EE7E3B"/>
                </a:solidFill>
                <a:effectLst/>
                <a:uLnTx/>
                <a:uFillTx/>
                <a:latin typeface="Arial"/>
                <a:ea typeface="+mn-ea"/>
                <a:cs typeface="Arial"/>
              </a:rPr>
              <a:t> </a:t>
            </a:r>
            <a:r>
              <a:rPr kumimoji="0" lang="en-US" sz="2000" b="0" i="0" u="none" strike="noStrike" kern="1200" cap="none" spc="0" normalizeH="0" baseline="0" noProof="0" dirty="0">
                <a:ln>
                  <a:noFill/>
                </a:ln>
                <a:solidFill>
                  <a:srgbClr val="EE7E3B"/>
                </a:solidFill>
                <a:effectLst/>
                <a:uLnTx/>
                <a:uFillTx/>
                <a:latin typeface="Arial"/>
                <a:ea typeface="+mn-ea"/>
                <a:cs typeface="Arial"/>
              </a:rPr>
              <a:t>Director, Learning and Work Institute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E7E3B"/>
                </a:solidFill>
                <a:effectLst/>
                <a:uLnTx/>
                <a:uFillTx/>
                <a:latin typeface="Arial"/>
                <a:ea typeface="+mn-ea"/>
                <a:cs typeface="Arial"/>
              </a:rPr>
              <a:t>Louise Murphy, Economist, </a:t>
            </a:r>
            <a:r>
              <a:rPr kumimoji="0" lang="en-US" sz="2000" b="0" i="0" u="none" strike="noStrike" kern="1200" cap="none" spc="0" normalizeH="0" baseline="0" noProof="0" dirty="0">
                <a:ln>
                  <a:noFill/>
                </a:ln>
                <a:solidFill>
                  <a:srgbClr val="EE7E3B"/>
                </a:solidFill>
                <a:effectLst/>
                <a:uLnTx/>
                <a:uFillTx/>
                <a:latin typeface="Arial"/>
                <a:ea typeface="+mn-ea"/>
                <a:cs typeface="Arial"/>
              </a:rPr>
              <a:t>Young people and skills, Resolution Foundation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E7E3B"/>
                </a:solidFill>
                <a:effectLst/>
                <a:uLnTx/>
                <a:uFillTx/>
                <a:latin typeface="Arial"/>
                <a:ea typeface="+mn-ea"/>
                <a:cs typeface="Arial"/>
              </a:rPr>
              <a:t>Gudrun Cartwright</a:t>
            </a:r>
            <a:r>
              <a:rPr kumimoji="0" lang="en-GB" sz="2000" b="0" i="0" u="none" strike="noStrike" kern="1200" cap="none" spc="0" normalizeH="0" baseline="0" noProof="0" dirty="0">
                <a:ln>
                  <a:noFill/>
                </a:ln>
                <a:solidFill>
                  <a:srgbClr val="EE7E3B"/>
                </a:solidFill>
                <a:effectLst/>
                <a:uLnTx/>
                <a:uFillTx/>
                <a:latin typeface="Arial"/>
                <a:ea typeface="+mn-ea"/>
                <a:cs typeface="Arial"/>
              </a:rPr>
              <a:t>, Climate Action Director, Business in the Community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E7E3B"/>
                </a:solidFill>
                <a:effectLst/>
                <a:uLnTx/>
                <a:uFillTx/>
                <a:latin typeface="Arial"/>
                <a:ea typeface="+mn-ea"/>
                <a:cs typeface="Arial"/>
              </a:rPr>
              <a:t>Sarah Maguire</a:t>
            </a:r>
            <a:r>
              <a:rPr kumimoji="0" lang="en-GB" sz="2000" b="0" i="0" u="none" strike="noStrike" kern="1200" cap="none" spc="0" normalizeH="0" baseline="0" noProof="0" dirty="0">
                <a:ln>
                  <a:noFill/>
                </a:ln>
                <a:solidFill>
                  <a:srgbClr val="EE7E3B"/>
                </a:solidFill>
                <a:effectLst/>
                <a:uLnTx/>
                <a:uFillTx/>
                <a:latin typeface="Arial"/>
                <a:ea typeface="+mn-ea"/>
                <a:cs typeface="Arial"/>
              </a:rPr>
              <a:t>, Social Value Manager, Fusion21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E7E3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31796242"/>
      </p:ext>
    </p:extLst>
  </p:cSld>
  <p:clrMapOvr>
    <a:masterClrMapping/>
  </p:clrMapOvr>
  <mc:AlternateContent xmlns:mc="http://schemas.openxmlformats.org/markup-compatibility/2006" xmlns:p14="http://schemas.microsoft.com/office/powerpoint/2010/main">
    <mc:Choice Requires="p14">
      <p:transition spd="slow" p14:dur="2000" advTm="6711"/>
    </mc:Choice>
    <mc:Fallback xmlns="">
      <p:transition spd="slow" advTm="671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75D1B02F-467E-AB29-CED2-1D15B4516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5250"/>
            <a:ext cx="4229100" cy="1321594"/>
          </a:xfrm>
          <a:prstGeom prst="rect">
            <a:avLst/>
          </a:prstGeom>
        </p:spPr>
      </p:pic>
      <p:sp>
        <p:nvSpPr>
          <p:cNvPr id="7" name="TextBox 6">
            <a:extLst>
              <a:ext uri="{FF2B5EF4-FFF2-40B4-BE49-F238E27FC236}">
                <a16:creationId xmlns:a16="http://schemas.microsoft.com/office/drawing/2014/main" id="{1E39C7FF-D883-9285-EA03-73068C6F791A}"/>
              </a:ext>
            </a:extLst>
          </p:cNvPr>
          <p:cNvSpPr txBox="1"/>
          <p:nvPr/>
        </p:nvSpPr>
        <p:spPr>
          <a:xfrm>
            <a:off x="3048000" y="2046007"/>
            <a:ext cx="6096000" cy="1569660"/>
          </a:xfrm>
          <a:prstGeom prst="rect">
            <a:avLst/>
          </a:prstGeom>
          <a:noFill/>
        </p:spPr>
        <p:txBody>
          <a:bodyPr wrap="square">
            <a:spAutoFit/>
          </a:bodyPr>
          <a:lstStyle/>
          <a:p>
            <a:pPr algn="ctr"/>
            <a:r>
              <a:rPr lang="en-GB" sz="3200" dirty="0">
                <a:solidFill>
                  <a:schemeClr val="tx1">
                    <a:lumMod val="65000"/>
                    <a:lumOff val="35000"/>
                  </a:schemeClr>
                </a:solidFill>
                <a:latin typeface="Arial" panose="020B0604020202020204" pitchFamily="34" charset="0"/>
                <a:ea typeface="Tahoma" pitchFamily="34" charset="0"/>
                <a:cs typeface="Arial" panose="020B0604020202020204" pitchFamily="34" charset="0"/>
              </a:rPr>
              <a:t>learningandwork.org.uk</a:t>
            </a:r>
          </a:p>
          <a:p>
            <a:pPr algn="ctr"/>
            <a:r>
              <a:rPr lang="en-GB" sz="3200" dirty="0">
                <a:solidFill>
                  <a:schemeClr val="tx1">
                    <a:lumMod val="65000"/>
                    <a:lumOff val="35000"/>
                  </a:schemeClr>
                </a:solidFill>
                <a:latin typeface="Arial" panose="020B0604020202020204" pitchFamily="34" charset="0"/>
                <a:cs typeface="Arial" panose="020B0604020202020204" pitchFamily="34" charset="0"/>
              </a:rPr>
              <a:t>@LearnWorkUK</a:t>
            </a:r>
          </a:p>
          <a:p>
            <a:pPr algn="ctr"/>
            <a:r>
              <a:rPr lang="en-GB" sz="3200" dirty="0">
                <a:solidFill>
                  <a:schemeClr val="tx1">
                    <a:lumMod val="65000"/>
                    <a:lumOff val="35000"/>
                  </a:schemeClr>
                </a:solidFill>
                <a:latin typeface="Arial" panose="020B0604020202020204" pitchFamily="34" charset="0"/>
                <a:cs typeface="Arial" panose="020B0604020202020204" pitchFamily="34" charset="0"/>
              </a:rPr>
              <a:t>#EmpSkills22</a:t>
            </a:r>
          </a:p>
        </p:txBody>
      </p:sp>
    </p:spTree>
    <p:extLst>
      <p:ext uri="{BB962C8B-B14F-4D97-AF65-F5344CB8AC3E}">
        <p14:creationId xmlns:p14="http://schemas.microsoft.com/office/powerpoint/2010/main" val="2577168213"/>
      </p:ext>
    </p:extLst>
  </p:cSld>
  <p:clrMapOvr>
    <a:masterClrMapping/>
  </p:clrMapOvr>
  <mc:AlternateContent xmlns:mc="http://schemas.openxmlformats.org/markup-compatibility/2006" xmlns:p14="http://schemas.microsoft.com/office/powerpoint/2010/main">
    <mc:Choice Requires="p14">
      <p:transition spd="slow" p14:dur="2000" advTm="6711"/>
    </mc:Choice>
    <mc:Fallback xmlns="">
      <p:transition spd="slow" advTm="671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75D1B02F-467E-AB29-CED2-1D15B4516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5250"/>
            <a:ext cx="4229100" cy="1321594"/>
          </a:xfrm>
          <a:prstGeom prst="rect">
            <a:avLst/>
          </a:prstGeom>
        </p:spPr>
      </p:pic>
      <p:sp>
        <p:nvSpPr>
          <p:cNvPr id="4" name="Rectangle 3">
            <a:extLst>
              <a:ext uri="{FF2B5EF4-FFF2-40B4-BE49-F238E27FC236}">
                <a16:creationId xmlns:a16="http://schemas.microsoft.com/office/drawing/2014/main" id="{0FFB975D-AD11-0301-DB91-9513C3B10C34}"/>
              </a:ext>
            </a:extLst>
          </p:cNvPr>
          <p:cNvSpPr/>
          <p:nvPr/>
        </p:nvSpPr>
        <p:spPr>
          <a:xfrm>
            <a:off x="264110" y="1584186"/>
            <a:ext cx="11663779" cy="27392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64C59"/>
                </a:solidFill>
                <a:effectLst/>
                <a:uLnTx/>
                <a:uFillTx/>
                <a:latin typeface="Arial" panose="020B0604020202020204" pitchFamily="34" charset="0"/>
                <a:ea typeface="+mn-ea"/>
                <a:cs typeface="Arial" panose="020B0604020202020204" pitchFamily="34" charset="0"/>
              </a:rPr>
              <a:t>Workshop 4 | Skills for a net zero economy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dirty="0">
              <a:ln>
                <a:noFill/>
              </a:ln>
              <a:solidFill>
                <a:srgbClr val="264C59"/>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E7E3B"/>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E7E3B"/>
                </a:solidFill>
                <a:effectLst/>
                <a:uLnTx/>
                <a:uFillTx/>
                <a:latin typeface="Arial"/>
                <a:ea typeface="+mn-ea"/>
                <a:cs typeface="Arial"/>
              </a:rPr>
              <a:t>Chair: Naomi Clayton, </a:t>
            </a:r>
            <a:r>
              <a:rPr kumimoji="0" lang="en-US" sz="2000" b="0" i="0" u="none" strike="noStrike" kern="1200" cap="none" spc="0" normalizeH="0" baseline="0" noProof="0" dirty="0">
                <a:ln>
                  <a:noFill/>
                </a:ln>
                <a:solidFill>
                  <a:srgbClr val="EE7E3B"/>
                </a:solidFill>
                <a:effectLst/>
                <a:uLnTx/>
                <a:uFillTx/>
                <a:latin typeface="Arial"/>
                <a:ea typeface="+mn-ea"/>
                <a:cs typeface="Arial"/>
              </a:rPr>
              <a:t>Deputy Director, Learning and Work Institute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E7E3B"/>
                </a:solidFill>
                <a:effectLst/>
                <a:uLnTx/>
                <a:uFillTx/>
                <a:latin typeface="Arial"/>
                <a:ea typeface="+mn-ea"/>
                <a:cs typeface="Arial"/>
              </a:rPr>
              <a:t>Emily Jones, </a:t>
            </a:r>
            <a:r>
              <a:rPr kumimoji="0" lang="en-US" sz="2000" b="0" i="0" u="none" strike="noStrike" kern="1200" cap="none" spc="0" normalizeH="0" baseline="0" noProof="0" dirty="0">
                <a:ln>
                  <a:noFill/>
                </a:ln>
                <a:solidFill>
                  <a:srgbClr val="EE7E3B"/>
                </a:solidFill>
                <a:effectLst/>
                <a:uLnTx/>
                <a:uFillTx/>
                <a:latin typeface="Arial"/>
                <a:ea typeface="+mn-ea"/>
                <a:cs typeface="Arial"/>
              </a:rPr>
              <a:t>Deputy</a:t>
            </a:r>
            <a:r>
              <a:rPr kumimoji="0" lang="en-US" sz="2000" b="1" i="0" u="none" strike="noStrike" kern="1200" cap="none" spc="0" normalizeH="0" baseline="0" noProof="0" dirty="0">
                <a:ln>
                  <a:noFill/>
                </a:ln>
                <a:solidFill>
                  <a:srgbClr val="EE7E3B"/>
                </a:solidFill>
                <a:effectLst/>
                <a:uLnTx/>
                <a:uFillTx/>
                <a:latin typeface="Arial"/>
                <a:ea typeface="+mn-ea"/>
                <a:cs typeface="Arial"/>
              </a:rPr>
              <a:t> </a:t>
            </a:r>
            <a:r>
              <a:rPr kumimoji="0" lang="en-US" sz="2000" b="0" i="0" u="none" strike="noStrike" kern="1200" cap="none" spc="0" normalizeH="0" baseline="0" noProof="0" dirty="0">
                <a:ln>
                  <a:noFill/>
                </a:ln>
                <a:solidFill>
                  <a:srgbClr val="EE7E3B"/>
                </a:solidFill>
                <a:effectLst/>
                <a:uLnTx/>
                <a:uFillTx/>
                <a:latin typeface="Arial"/>
                <a:ea typeface="+mn-ea"/>
                <a:cs typeface="Arial"/>
              </a:rPr>
              <a:t>Director, Learning and Work Institute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E7E3B"/>
                </a:solidFill>
                <a:effectLst/>
                <a:uLnTx/>
                <a:uFillTx/>
                <a:latin typeface="Arial"/>
                <a:ea typeface="+mn-ea"/>
                <a:cs typeface="Arial"/>
              </a:rPr>
              <a:t>Louise Murphy, Economist, </a:t>
            </a:r>
            <a:r>
              <a:rPr kumimoji="0" lang="en-US" sz="2000" b="0" i="0" u="none" strike="noStrike" kern="1200" cap="none" spc="0" normalizeH="0" baseline="0" noProof="0" dirty="0">
                <a:ln>
                  <a:noFill/>
                </a:ln>
                <a:solidFill>
                  <a:srgbClr val="EE7E3B"/>
                </a:solidFill>
                <a:effectLst/>
                <a:uLnTx/>
                <a:uFillTx/>
                <a:latin typeface="Arial"/>
                <a:ea typeface="+mn-ea"/>
                <a:cs typeface="Arial"/>
              </a:rPr>
              <a:t>Young people and skills, Resolution Foundation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E7E3B"/>
                </a:solidFill>
                <a:effectLst/>
                <a:uLnTx/>
                <a:uFillTx/>
                <a:latin typeface="Arial"/>
                <a:ea typeface="+mn-ea"/>
                <a:cs typeface="Arial"/>
              </a:rPr>
              <a:t>Gudrun Cartwright</a:t>
            </a:r>
            <a:r>
              <a:rPr kumimoji="0" lang="en-GB" sz="2000" b="0" i="0" u="none" strike="noStrike" kern="1200" cap="none" spc="0" normalizeH="0" baseline="0" noProof="0" dirty="0">
                <a:ln>
                  <a:noFill/>
                </a:ln>
                <a:solidFill>
                  <a:srgbClr val="EE7E3B"/>
                </a:solidFill>
                <a:effectLst/>
                <a:uLnTx/>
                <a:uFillTx/>
                <a:latin typeface="Arial"/>
                <a:ea typeface="+mn-ea"/>
                <a:cs typeface="Arial"/>
              </a:rPr>
              <a:t>, Climate Action Director, Business in the Community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E7E3B"/>
                </a:solidFill>
                <a:effectLst/>
                <a:uLnTx/>
                <a:uFillTx/>
                <a:latin typeface="Arial"/>
                <a:ea typeface="+mn-ea"/>
                <a:cs typeface="Arial"/>
              </a:rPr>
              <a:t>Sarah Maguire</a:t>
            </a:r>
            <a:r>
              <a:rPr kumimoji="0" lang="en-GB" sz="2000" b="0" i="0" u="none" strike="noStrike" kern="1200" cap="none" spc="0" normalizeH="0" baseline="0" noProof="0" dirty="0">
                <a:ln>
                  <a:noFill/>
                </a:ln>
                <a:solidFill>
                  <a:srgbClr val="EE7E3B"/>
                </a:solidFill>
                <a:effectLst/>
                <a:uLnTx/>
                <a:uFillTx/>
                <a:latin typeface="Arial"/>
                <a:ea typeface="+mn-ea"/>
                <a:cs typeface="Arial"/>
              </a:rPr>
              <a:t>, Social Value Manager, Fusion21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E7E3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10720685"/>
      </p:ext>
    </p:extLst>
  </p:cSld>
  <p:clrMapOvr>
    <a:masterClrMapping/>
  </p:clrMapOvr>
  <mc:AlternateContent xmlns:mc="http://schemas.openxmlformats.org/markup-compatibility/2006" xmlns:p14="http://schemas.microsoft.com/office/powerpoint/2010/main">
    <mc:Choice Requires="p14">
      <p:transition spd="slow" p14:dur="2000" advTm="6711"/>
    </mc:Choice>
    <mc:Fallback xmlns="">
      <p:transition spd="slow" advTm="671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29780" y="1939813"/>
            <a:ext cx="8060432" cy="1735788"/>
          </a:xfrm>
        </p:spPr>
        <p:txBody>
          <a:bodyPr>
            <a:noAutofit/>
          </a:bodyPr>
          <a:lstStyle/>
          <a:p>
            <a:pPr algn="l"/>
            <a:r>
              <a:rPr lang="en-GB" sz="4000" b="1" dirty="0">
                <a:solidFill>
                  <a:schemeClr val="bg1"/>
                </a:solidFill>
                <a:latin typeface="Arial" panose="020B0604020202020204" pitchFamily="34" charset="0"/>
                <a:cs typeface="Arial" panose="020B0604020202020204" pitchFamily="34" charset="0"/>
              </a:rPr>
              <a:t>Insights from employers</a:t>
            </a:r>
            <a:br>
              <a:rPr lang="en-GB" sz="4000" b="1" dirty="0">
                <a:solidFill>
                  <a:schemeClr val="bg1"/>
                </a:solidFill>
                <a:latin typeface="Arial" panose="020B0604020202020204" pitchFamily="34" charset="0"/>
                <a:cs typeface="Arial" panose="020B0604020202020204" pitchFamily="34" charset="0"/>
              </a:rPr>
            </a:br>
            <a:r>
              <a:rPr lang="en-GB" sz="4000" b="1" dirty="0">
                <a:solidFill>
                  <a:schemeClr val="bg1"/>
                </a:solidFill>
                <a:latin typeface="Arial" panose="020B0604020202020204" pitchFamily="34" charset="0"/>
                <a:cs typeface="Arial" panose="020B0604020202020204" pitchFamily="34" charset="0"/>
              </a:rPr>
              <a:t>and young people</a:t>
            </a:r>
            <a:endParaRPr lang="en-US" sz="4000" b="1" dirty="0">
              <a:solidFill>
                <a:schemeClr val="bg1"/>
              </a:solidFill>
              <a:latin typeface="Arial" panose="020B0604020202020204" pitchFamily="34" charset="0"/>
              <a:cs typeface="Arial" panose="020B0604020202020204" pitchFamily="34" charset="0"/>
            </a:endParaRPr>
          </a:p>
        </p:txBody>
      </p:sp>
      <p:pic>
        <p:nvPicPr>
          <p:cNvPr id="1026" name="Picture 2" descr="C:\Users\tim.allan\AppData\Local\Microsoft\Windows\Temporary Internet Files\Content.Outlook\EKZ3YZW5\NIACE White 300dpi English.png"/>
          <p:cNvPicPr>
            <a:picLocks noChangeAspect="1" noChangeArrowheads="1"/>
          </p:cNvPicPr>
          <p:nvPr/>
        </p:nvPicPr>
        <p:blipFill>
          <a:blip r:embed="rId3" cstate="print"/>
          <a:stretch>
            <a:fillRect/>
          </a:stretch>
        </p:blipFill>
        <p:spPr bwMode="auto">
          <a:xfrm>
            <a:off x="7104113" y="5990844"/>
            <a:ext cx="2912139" cy="462493"/>
          </a:xfrm>
          <a:prstGeom prst="rect">
            <a:avLst/>
          </a:prstGeom>
          <a:noFill/>
        </p:spPr>
      </p:pic>
      <p:sp>
        <p:nvSpPr>
          <p:cNvPr id="8" name="TextBox 7"/>
          <p:cNvSpPr txBox="1"/>
          <p:nvPr/>
        </p:nvSpPr>
        <p:spPr>
          <a:xfrm>
            <a:off x="2063552" y="4434333"/>
            <a:ext cx="7992888" cy="954107"/>
          </a:xfrm>
          <a:prstGeom prst="rect">
            <a:avLst/>
          </a:prstGeom>
          <a:noFill/>
        </p:spPr>
        <p:txBody>
          <a:bodyPr wrap="square" rtlCol="0" anchor="t">
            <a:spAutoFit/>
          </a:bodyPr>
          <a:lstStyle/>
          <a:p>
            <a:r>
              <a:rPr lang="en-GB" sz="2800" dirty="0">
                <a:solidFill>
                  <a:prstClr val="white"/>
                </a:solidFill>
                <a:latin typeface="Arial" pitchFamily="34" charset="0"/>
                <a:cs typeface="Arial" pitchFamily="34" charset="0"/>
              </a:rPr>
              <a:t>Emily Jones, Deputy Director</a:t>
            </a:r>
          </a:p>
          <a:p>
            <a:r>
              <a:rPr lang="en-GB" sz="2800" dirty="0">
                <a:solidFill>
                  <a:prstClr val="white"/>
                </a:solidFill>
                <a:latin typeface="Arial" pitchFamily="34" charset="0"/>
                <a:cs typeface="Arial" pitchFamily="34" charset="0"/>
              </a:rPr>
              <a:t>November 2022</a:t>
            </a:r>
          </a:p>
        </p:txBody>
      </p:sp>
      <p:cxnSp>
        <p:nvCxnSpPr>
          <p:cNvPr id="7" name="Straight Connector 6"/>
          <p:cNvCxnSpPr/>
          <p:nvPr/>
        </p:nvCxnSpPr>
        <p:spPr>
          <a:xfrm>
            <a:off x="1919536" y="980728"/>
            <a:ext cx="82809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063552" y="5589240"/>
            <a:ext cx="82809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B6EDA44-71E5-45CE-818C-261743A6AE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1456" y="6291155"/>
            <a:ext cx="2123016" cy="337168"/>
          </a:xfrm>
          <a:prstGeom prst="rect">
            <a:avLst/>
          </a:prstGeom>
        </p:spPr>
      </p:pic>
      <p:sp>
        <p:nvSpPr>
          <p:cNvPr id="12" name="Title 1">
            <a:extLst>
              <a:ext uri="{FF2B5EF4-FFF2-40B4-BE49-F238E27FC236}">
                <a16:creationId xmlns:a16="http://schemas.microsoft.com/office/drawing/2014/main" id="{F031E197-1F07-48B2-B914-E7E634EBFFD3}"/>
              </a:ext>
            </a:extLst>
          </p:cNvPr>
          <p:cNvSpPr txBox="1">
            <a:spLocks/>
          </p:cNvSpPr>
          <p:nvPr/>
        </p:nvSpPr>
        <p:spPr>
          <a:xfrm>
            <a:off x="1933975" y="416456"/>
            <a:ext cx="8505759" cy="5944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prstClr val="black">
                    <a:lumMod val="75000"/>
                    <a:lumOff val="25000"/>
                  </a:prstClr>
                </a:solidFill>
                <a:latin typeface="Arial" pitchFamily="34" charset="0"/>
                <a:ea typeface="Arial Unicode MS" pitchFamily="34" charset="-128"/>
                <a:cs typeface="Arial" pitchFamily="34" charset="0"/>
              </a:rPr>
              <a:t>Most employers either currently require green skills or expect to in the future…</a:t>
            </a:r>
            <a:endParaRPr lang="en-US" sz="2000" dirty="0">
              <a:solidFill>
                <a:prstClr val="black">
                  <a:lumMod val="75000"/>
                  <a:lumOff val="25000"/>
                </a:prstClr>
              </a:solidFill>
              <a:latin typeface="Calibri"/>
            </a:endParaRPr>
          </a:p>
        </p:txBody>
      </p:sp>
      <p:graphicFrame>
        <p:nvGraphicFramePr>
          <p:cNvPr id="6" name="Chart 5">
            <a:extLst>
              <a:ext uri="{FF2B5EF4-FFF2-40B4-BE49-F238E27FC236}">
                <a16:creationId xmlns:a16="http://schemas.microsoft.com/office/drawing/2014/main" id="{DFF3DE8D-E820-472B-AE10-4768121A8A80}"/>
              </a:ext>
            </a:extLst>
          </p:cNvPr>
          <p:cNvGraphicFramePr/>
          <p:nvPr/>
        </p:nvGraphicFramePr>
        <p:xfrm>
          <a:off x="2063552" y="1162050"/>
          <a:ext cx="7293233" cy="3315821"/>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a:extLst>
              <a:ext uri="{FF2B5EF4-FFF2-40B4-BE49-F238E27FC236}">
                <a16:creationId xmlns:a16="http://schemas.microsoft.com/office/drawing/2014/main" id="{0F8E7915-DF3E-4060-B51A-991DCE30A65D}"/>
              </a:ext>
            </a:extLst>
          </p:cNvPr>
          <p:cNvCxnSpPr/>
          <p:nvPr/>
        </p:nvCxnSpPr>
        <p:spPr>
          <a:xfrm>
            <a:off x="2063552" y="6093296"/>
            <a:ext cx="8280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94A4BD6-17CF-9A5A-B2AE-53335A28B266}"/>
              </a:ext>
            </a:extLst>
          </p:cNvPr>
          <p:cNvSpPr txBox="1">
            <a:spLocks/>
          </p:cNvSpPr>
          <p:nvPr/>
        </p:nvSpPr>
        <p:spPr>
          <a:xfrm>
            <a:off x="1843121" y="4477872"/>
            <a:ext cx="8505759" cy="13856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prstClr val="black">
                    <a:lumMod val="75000"/>
                    <a:lumOff val="25000"/>
                  </a:prstClr>
                </a:solidFill>
                <a:latin typeface="Arial" pitchFamily="34" charset="0"/>
                <a:ea typeface="Arial Unicode MS" pitchFamily="34" charset="-128"/>
                <a:cs typeface="Arial" pitchFamily="34" charset="0"/>
              </a:rPr>
              <a:t>… But three in five (59 per cent) say there are green skills gaps within their organisations</a:t>
            </a:r>
            <a:endParaRPr lang="en-US" sz="2000" dirty="0">
              <a:solidFill>
                <a:prstClr val="black">
                  <a:lumMod val="75000"/>
                  <a:lumOff val="25000"/>
                </a:prstClr>
              </a:solidFill>
              <a:latin typeface="Calibri"/>
            </a:endParaRPr>
          </a:p>
        </p:txBody>
      </p:sp>
    </p:spTree>
    <p:extLst>
      <p:ext uri="{BB962C8B-B14F-4D97-AF65-F5344CB8AC3E}">
        <p14:creationId xmlns:p14="http://schemas.microsoft.com/office/powerpoint/2010/main" val="1194558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B6EDA44-71E5-45CE-818C-261743A6AE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1456" y="6291155"/>
            <a:ext cx="2123016" cy="337168"/>
          </a:xfrm>
          <a:prstGeom prst="rect">
            <a:avLst/>
          </a:prstGeom>
        </p:spPr>
      </p:pic>
      <p:sp>
        <p:nvSpPr>
          <p:cNvPr id="12" name="Title 1">
            <a:extLst>
              <a:ext uri="{FF2B5EF4-FFF2-40B4-BE49-F238E27FC236}">
                <a16:creationId xmlns:a16="http://schemas.microsoft.com/office/drawing/2014/main" id="{F031E197-1F07-48B2-B914-E7E634EBFFD3}"/>
              </a:ext>
            </a:extLst>
          </p:cNvPr>
          <p:cNvSpPr txBox="1">
            <a:spLocks/>
          </p:cNvSpPr>
          <p:nvPr/>
        </p:nvSpPr>
        <p:spPr>
          <a:xfrm>
            <a:off x="1856155" y="310731"/>
            <a:ext cx="8842443" cy="5944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a:solidFill>
                <a:srgbClr val="EE7E3B"/>
              </a:solidFill>
              <a:latin typeface="Calibri"/>
            </a:endParaRPr>
          </a:p>
        </p:txBody>
      </p:sp>
      <p:graphicFrame>
        <p:nvGraphicFramePr>
          <p:cNvPr id="4" name="Chart 3">
            <a:extLst>
              <a:ext uri="{FF2B5EF4-FFF2-40B4-BE49-F238E27FC236}">
                <a16:creationId xmlns:a16="http://schemas.microsoft.com/office/drawing/2014/main" id="{706FD3CB-8383-4695-B18B-0C6193F3C82E}"/>
              </a:ext>
            </a:extLst>
          </p:cNvPr>
          <p:cNvGraphicFramePr/>
          <p:nvPr/>
        </p:nvGraphicFramePr>
        <p:xfrm>
          <a:off x="2063552" y="1182191"/>
          <a:ext cx="8280919" cy="3493327"/>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A92369D8-8518-47F8-A871-B7ACF234A0DB}"/>
              </a:ext>
            </a:extLst>
          </p:cNvPr>
          <p:cNvSpPr txBox="1"/>
          <p:nvPr/>
        </p:nvSpPr>
        <p:spPr>
          <a:xfrm>
            <a:off x="1959851" y="229677"/>
            <a:ext cx="8488318" cy="707886"/>
          </a:xfrm>
          <a:prstGeom prst="rect">
            <a:avLst/>
          </a:prstGeom>
          <a:noFill/>
        </p:spPr>
        <p:txBody>
          <a:bodyPr wrap="square" rtlCol="0">
            <a:spAutoFit/>
          </a:bodyPr>
          <a:lstStyle/>
          <a:p>
            <a:r>
              <a:rPr lang="en-GB" sz="2000" b="1" dirty="0">
                <a:solidFill>
                  <a:prstClr val="black">
                    <a:lumMod val="75000"/>
                    <a:lumOff val="25000"/>
                  </a:prstClr>
                </a:solidFill>
                <a:latin typeface="Arial" panose="020B0604020202020204" pitchFamily="34" charset="0"/>
                <a:cs typeface="Arial" panose="020B0604020202020204" pitchFamily="34" charset="0"/>
              </a:rPr>
              <a:t>Young people and employers agree skills for net-zero will be important for future careers…</a:t>
            </a:r>
          </a:p>
        </p:txBody>
      </p:sp>
      <p:cxnSp>
        <p:nvCxnSpPr>
          <p:cNvPr id="10" name="Straight Connector 9">
            <a:extLst>
              <a:ext uri="{FF2B5EF4-FFF2-40B4-BE49-F238E27FC236}">
                <a16:creationId xmlns:a16="http://schemas.microsoft.com/office/drawing/2014/main" id="{9E07C8AA-03F4-45A9-89F7-DE033B37BEB8}"/>
              </a:ext>
            </a:extLst>
          </p:cNvPr>
          <p:cNvCxnSpPr/>
          <p:nvPr/>
        </p:nvCxnSpPr>
        <p:spPr>
          <a:xfrm>
            <a:off x="2063552" y="6093296"/>
            <a:ext cx="8280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03FF903-F3EF-5568-6251-50AD55625149}"/>
              </a:ext>
            </a:extLst>
          </p:cNvPr>
          <p:cNvSpPr txBox="1"/>
          <p:nvPr/>
        </p:nvSpPr>
        <p:spPr>
          <a:xfrm>
            <a:off x="1959851" y="4920144"/>
            <a:ext cx="8488318" cy="707886"/>
          </a:xfrm>
          <a:prstGeom prst="rect">
            <a:avLst/>
          </a:prstGeom>
          <a:noFill/>
        </p:spPr>
        <p:txBody>
          <a:bodyPr wrap="square" rtlCol="0">
            <a:spAutoFit/>
          </a:bodyPr>
          <a:lstStyle/>
          <a:p>
            <a:r>
              <a:rPr lang="en-GB" sz="2000" b="1" dirty="0">
                <a:solidFill>
                  <a:prstClr val="black">
                    <a:lumMod val="75000"/>
                    <a:lumOff val="25000"/>
                  </a:prstClr>
                </a:solidFill>
                <a:latin typeface="Arial" panose="020B0604020202020204" pitchFamily="34" charset="0"/>
                <a:cs typeface="Arial" panose="020B0604020202020204" pitchFamily="34" charset="0"/>
              </a:rPr>
              <a:t>… But both lack confidence that the education system is equipping young people with green skills</a:t>
            </a:r>
          </a:p>
        </p:txBody>
      </p:sp>
    </p:spTree>
    <p:extLst>
      <p:ext uri="{BB962C8B-B14F-4D97-AF65-F5344CB8AC3E}">
        <p14:creationId xmlns:p14="http://schemas.microsoft.com/office/powerpoint/2010/main" val="3661213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B6EDA44-71E5-45CE-818C-261743A6AE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1456" y="6291155"/>
            <a:ext cx="2123016" cy="337168"/>
          </a:xfrm>
          <a:prstGeom prst="rect">
            <a:avLst/>
          </a:prstGeom>
        </p:spPr>
      </p:pic>
      <p:sp>
        <p:nvSpPr>
          <p:cNvPr id="12" name="Title 1">
            <a:extLst>
              <a:ext uri="{FF2B5EF4-FFF2-40B4-BE49-F238E27FC236}">
                <a16:creationId xmlns:a16="http://schemas.microsoft.com/office/drawing/2014/main" id="{F031E197-1F07-48B2-B914-E7E634EBFFD3}"/>
              </a:ext>
            </a:extLst>
          </p:cNvPr>
          <p:cNvSpPr txBox="1">
            <a:spLocks/>
          </p:cNvSpPr>
          <p:nvPr/>
        </p:nvSpPr>
        <p:spPr>
          <a:xfrm>
            <a:off x="1877316" y="764703"/>
            <a:ext cx="8842443" cy="5944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solidFill>
                  <a:prstClr val="black">
                    <a:lumMod val="75000"/>
                    <a:lumOff val="25000"/>
                  </a:prstClr>
                </a:solidFill>
                <a:latin typeface="Arial" pitchFamily="34" charset="0"/>
                <a:ea typeface="Arial Unicode MS" pitchFamily="34" charset="-128"/>
                <a:cs typeface="Arial" pitchFamily="34" charset="0"/>
              </a:rPr>
              <a:t>55% of young people feel inspired to pursue a green career – despite low awareness and understanding of green skills and green jobs</a:t>
            </a:r>
            <a:endParaRPr lang="en-US" sz="2000" dirty="0">
              <a:solidFill>
                <a:prstClr val="black">
                  <a:lumMod val="75000"/>
                  <a:lumOff val="25000"/>
                </a:prstClr>
              </a:solidFill>
              <a:latin typeface="Calibri"/>
            </a:endParaRPr>
          </a:p>
        </p:txBody>
      </p:sp>
      <p:cxnSp>
        <p:nvCxnSpPr>
          <p:cNvPr id="9" name="Straight Connector 8">
            <a:extLst>
              <a:ext uri="{FF2B5EF4-FFF2-40B4-BE49-F238E27FC236}">
                <a16:creationId xmlns:a16="http://schemas.microsoft.com/office/drawing/2014/main" id="{C86473D2-AADA-4115-9786-AD39EAD037AF}"/>
              </a:ext>
            </a:extLst>
          </p:cNvPr>
          <p:cNvCxnSpPr/>
          <p:nvPr/>
        </p:nvCxnSpPr>
        <p:spPr>
          <a:xfrm>
            <a:off x="2063552" y="6093296"/>
            <a:ext cx="8280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6B9D100-B967-A480-6B50-B855A7C43B2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63553" y="1639023"/>
            <a:ext cx="7983345" cy="3905051"/>
          </a:xfrm>
          <a:prstGeom prst="rect">
            <a:avLst/>
          </a:prstGeom>
          <a:noFill/>
        </p:spPr>
      </p:pic>
    </p:spTree>
    <p:extLst>
      <p:ext uri="{BB962C8B-B14F-4D97-AF65-F5344CB8AC3E}">
        <p14:creationId xmlns:p14="http://schemas.microsoft.com/office/powerpoint/2010/main" val="3969792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75D1B02F-467E-AB29-CED2-1D15B4516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5250"/>
            <a:ext cx="4229100" cy="1321594"/>
          </a:xfrm>
          <a:prstGeom prst="rect">
            <a:avLst/>
          </a:prstGeom>
        </p:spPr>
      </p:pic>
      <p:sp>
        <p:nvSpPr>
          <p:cNvPr id="4" name="Rectangle 3">
            <a:extLst>
              <a:ext uri="{FF2B5EF4-FFF2-40B4-BE49-F238E27FC236}">
                <a16:creationId xmlns:a16="http://schemas.microsoft.com/office/drawing/2014/main" id="{0FFB975D-AD11-0301-DB91-9513C3B10C34}"/>
              </a:ext>
            </a:extLst>
          </p:cNvPr>
          <p:cNvSpPr/>
          <p:nvPr/>
        </p:nvSpPr>
        <p:spPr>
          <a:xfrm>
            <a:off x="264110" y="1584186"/>
            <a:ext cx="11663779" cy="2739211"/>
          </a:xfrm>
          <a:prstGeom prst="rect">
            <a:avLst/>
          </a:prstGeom>
        </p:spPr>
        <p:txBody>
          <a:bodyPr wrap="square">
            <a:spAutoFit/>
          </a:bodyPr>
          <a:lstStyle/>
          <a:p>
            <a:pPr algn="ctr"/>
            <a:r>
              <a:rPr lang="en-US" sz="2800" b="1" dirty="0">
                <a:solidFill>
                  <a:srgbClr val="264C59"/>
                </a:solidFill>
                <a:latin typeface="Arial" panose="020B0604020202020204" pitchFamily="34" charset="0"/>
                <a:cs typeface="Arial" panose="020B0604020202020204" pitchFamily="34" charset="0"/>
              </a:rPr>
              <a:t>Workshop 4 | Skills for a net zero economy</a:t>
            </a:r>
          </a:p>
          <a:p>
            <a:pPr algn="ctr"/>
            <a:endParaRPr lang="en-US" sz="400" b="1" dirty="0">
              <a:solidFill>
                <a:srgbClr val="264C59"/>
              </a:solidFill>
              <a:latin typeface="Arial" panose="020B0604020202020204" pitchFamily="34" charset="0"/>
              <a:cs typeface="Arial" panose="020B0604020202020204" pitchFamily="34" charset="0"/>
            </a:endParaRPr>
          </a:p>
          <a:p>
            <a:pPr algn="ctr"/>
            <a:endParaRPr lang="en-US" sz="2000" b="1" dirty="0">
              <a:solidFill>
                <a:srgbClr val="EE7E3B"/>
              </a:solidFill>
              <a:latin typeface="Arial" panose="020B0604020202020204" pitchFamily="34" charset="0"/>
              <a:cs typeface="Arial" panose="020B0604020202020204" pitchFamily="34" charset="0"/>
            </a:endParaRPr>
          </a:p>
          <a:p>
            <a:pPr algn="ctr"/>
            <a:r>
              <a:rPr lang="en-US" sz="2000" b="1" dirty="0">
                <a:solidFill>
                  <a:srgbClr val="EE7E3B"/>
                </a:solidFill>
                <a:latin typeface="Arial"/>
                <a:cs typeface="Arial"/>
              </a:rPr>
              <a:t>Chair: Naomi Clayton, </a:t>
            </a:r>
            <a:r>
              <a:rPr lang="en-US" sz="2000" dirty="0">
                <a:solidFill>
                  <a:srgbClr val="EE7E3B"/>
                </a:solidFill>
                <a:latin typeface="Arial"/>
                <a:cs typeface="Arial"/>
              </a:rPr>
              <a:t>Deputy Director, Learning and Work Institute</a:t>
            </a:r>
          </a:p>
          <a:p>
            <a:pPr algn="ctr"/>
            <a:r>
              <a:rPr lang="en-US" sz="2000" b="1" dirty="0">
                <a:solidFill>
                  <a:srgbClr val="EE7E3B"/>
                </a:solidFill>
                <a:latin typeface="Arial"/>
                <a:cs typeface="Arial"/>
              </a:rPr>
              <a:t>Emily Jones, </a:t>
            </a:r>
            <a:r>
              <a:rPr lang="en-US" sz="2000" dirty="0">
                <a:solidFill>
                  <a:srgbClr val="EE7E3B"/>
                </a:solidFill>
                <a:latin typeface="Arial"/>
                <a:cs typeface="Arial"/>
              </a:rPr>
              <a:t>Deputy</a:t>
            </a:r>
            <a:r>
              <a:rPr lang="en-US" sz="2000" b="1" dirty="0">
                <a:solidFill>
                  <a:srgbClr val="EE7E3B"/>
                </a:solidFill>
                <a:latin typeface="Arial"/>
                <a:cs typeface="Arial"/>
              </a:rPr>
              <a:t> </a:t>
            </a:r>
            <a:r>
              <a:rPr lang="en-US" sz="2000" dirty="0">
                <a:solidFill>
                  <a:srgbClr val="EE7E3B"/>
                </a:solidFill>
                <a:latin typeface="Arial"/>
                <a:cs typeface="Arial"/>
              </a:rPr>
              <a:t>Director, Learning and Work Institute</a:t>
            </a:r>
          </a:p>
          <a:p>
            <a:pPr algn="ctr"/>
            <a:r>
              <a:rPr lang="en-US" sz="2000" b="1" dirty="0">
                <a:solidFill>
                  <a:srgbClr val="EE7E3B"/>
                </a:solidFill>
                <a:latin typeface="Arial"/>
                <a:cs typeface="Arial"/>
              </a:rPr>
              <a:t>Louise Murphy, Economist, </a:t>
            </a:r>
            <a:r>
              <a:rPr lang="en-US" sz="2000" dirty="0">
                <a:solidFill>
                  <a:srgbClr val="EE7E3B"/>
                </a:solidFill>
                <a:latin typeface="Arial"/>
                <a:cs typeface="Arial"/>
              </a:rPr>
              <a:t>Young people and skills, Resolution Foundation</a:t>
            </a:r>
          </a:p>
          <a:p>
            <a:pPr algn="ctr"/>
            <a:r>
              <a:rPr lang="en-GB" sz="2000" b="1" dirty="0">
                <a:solidFill>
                  <a:srgbClr val="EE7E3B"/>
                </a:solidFill>
                <a:latin typeface="Arial"/>
                <a:cs typeface="Arial"/>
              </a:rPr>
              <a:t>Gudrun Cartwright</a:t>
            </a:r>
            <a:r>
              <a:rPr lang="en-GB" sz="2000" dirty="0">
                <a:solidFill>
                  <a:srgbClr val="EE7E3B"/>
                </a:solidFill>
                <a:latin typeface="Arial"/>
                <a:cs typeface="Arial"/>
              </a:rPr>
              <a:t>, Climate Action Director, Business in the Community </a:t>
            </a:r>
          </a:p>
          <a:p>
            <a:pPr algn="ctr"/>
            <a:r>
              <a:rPr lang="en-GB" sz="2000" b="1" dirty="0">
                <a:solidFill>
                  <a:srgbClr val="EE7E3B"/>
                </a:solidFill>
                <a:latin typeface="Arial"/>
                <a:cs typeface="Arial"/>
              </a:rPr>
              <a:t>Sarah Maguire</a:t>
            </a:r>
            <a:r>
              <a:rPr lang="en-GB" sz="2000" dirty="0">
                <a:solidFill>
                  <a:srgbClr val="EE7E3B"/>
                </a:solidFill>
                <a:latin typeface="Arial"/>
                <a:cs typeface="Arial"/>
              </a:rPr>
              <a:t>, Social Value Manager, Fusion21</a:t>
            </a:r>
          </a:p>
          <a:p>
            <a:pPr algn="ctr"/>
            <a:endParaRPr lang="en-US" sz="2000" b="1" dirty="0">
              <a:solidFill>
                <a:srgbClr val="EE7E3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7485805"/>
      </p:ext>
    </p:extLst>
  </p:cSld>
  <p:clrMapOvr>
    <a:masterClrMapping/>
  </p:clrMapOvr>
  <mc:AlternateContent xmlns:mc="http://schemas.openxmlformats.org/markup-compatibility/2006" xmlns:p14="http://schemas.microsoft.com/office/powerpoint/2010/main">
    <mc:Choice Requires="p14">
      <p:transition spd="slow" p14:dur="2000" advTm="6711"/>
    </mc:Choice>
    <mc:Fallback xmlns="">
      <p:transition spd="slow" advTm="671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76B289-F8A7-4A3E-91AE-8A1D92A975F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CFBA8-1A78-4DE8-AAF4-D28470819D10}" type="slidenum">
              <a:rPr kumimoji="0" lang="en-GB" sz="900" b="0" i="0" u="none" strike="noStrike" kern="1200" cap="none" spc="0" normalizeH="0" baseline="0" noProof="0" smtClean="0">
                <a:ln>
                  <a:noFill/>
                </a:ln>
                <a:solidFill>
                  <a:srgbClr val="404040"/>
                </a:solidFill>
                <a:effectLst/>
                <a:uLnTx/>
                <a:uFillTx/>
                <a:latin typeface="Adelle Sans 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900" b="0" i="0" u="none" strike="noStrike" kern="1200" cap="none" spc="0" normalizeH="0" baseline="0" noProof="0" dirty="0">
              <a:ln>
                <a:noFill/>
              </a:ln>
              <a:solidFill>
                <a:srgbClr val="404040"/>
              </a:solidFill>
              <a:effectLst/>
              <a:uLnTx/>
              <a:uFillTx/>
              <a:latin typeface="Adelle Sans Lt"/>
              <a:ea typeface="+mn-ea"/>
              <a:cs typeface="+mn-cs"/>
            </a:endParaRPr>
          </a:p>
        </p:txBody>
      </p:sp>
      <p:sp>
        <p:nvSpPr>
          <p:cNvPr id="3" name="Footer Placeholder 2">
            <a:extLst>
              <a:ext uri="{FF2B5EF4-FFF2-40B4-BE49-F238E27FC236}">
                <a16:creationId xmlns:a16="http://schemas.microsoft.com/office/drawing/2014/main" id="{AEF6342B-BBC0-4A9D-B1D1-E8F64ED44D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404040"/>
                </a:solidFill>
                <a:effectLst/>
                <a:uLnTx/>
                <a:uFillTx/>
                <a:latin typeface="Adelle Sans Lt"/>
                <a:ea typeface="+mn-ea"/>
                <a:cs typeface="+mn-cs"/>
              </a:rPr>
              <a:t>economy2030.resolutionfoundation.org</a:t>
            </a:r>
            <a:endParaRPr kumimoji="0" lang="en-GB" sz="1000" b="0" i="0" u="none" strike="noStrike" kern="1200" cap="none" spc="0" normalizeH="0" baseline="0" noProof="0" dirty="0">
              <a:ln>
                <a:noFill/>
              </a:ln>
              <a:solidFill>
                <a:srgbClr val="404040"/>
              </a:solidFill>
              <a:effectLst/>
              <a:uLnTx/>
              <a:uFillTx/>
              <a:latin typeface="Adelle Sans Lt"/>
              <a:ea typeface="+mn-ea"/>
              <a:cs typeface="+mn-cs"/>
            </a:endParaRPr>
          </a:p>
        </p:txBody>
      </p:sp>
      <p:sp>
        <p:nvSpPr>
          <p:cNvPr id="7" name="Text Placeholder 6">
            <a:extLst>
              <a:ext uri="{FF2B5EF4-FFF2-40B4-BE49-F238E27FC236}">
                <a16:creationId xmlns:a16="http://schemas.microsoft.com/office/drawing/2014/main" id="{D07FA76E-35E4-4EED-A65F-E78191C82439}"/>
              </a:ext>
            </a:extLst>
          </p:cNvPr>
          <p:cNvSpPr>
            <a:spLocks noGrp="1"/>
          </p:cNvSpPr>
          <p:nvPr>
            <p:ph type="body" sz="quarter" idx="12"/>
          </p:nvPr>
        </p:nvSpPr>
        <p:spPr/>
        <p:txBody>
          <a:bodyPr/>
          <a:lstStyle/>
          <a:p>
            <a:r>
              <a:rPr lang="en-GB" b="1" dirty="0">
                <a:latin typeface="+mn-lt"/>
              </a:rPr>
              <a:t>Skills for a net zero economy</a:t>
            </a:r>
          </a:p>
        </p:txBody>
      </p:sp>
      <p:sp>
        <p:nvSpPr>
          <p:cNvPr id="8" name="Text Placeholder 7">
            <a:extLst>
              <a:ext uri="{FF2B5EF4-FFF2-40B4-BE49-F238E27FC236}">
                <a16:creationId xmlns:a16="http://schemas.microsoft.com/office/drawing/2014/main" id="{D82CF633-C750-4D58-9C49-581D10C1F566}"/>
              </a:ext>
            </a:extLst>
          </p:cNvPr>
          <p:cNvSpPr>
            <a:spLocks noGrp="1"/>
          </p:cNvSpPr>
          <p:nvPr>
            <p:ph type="body" sz="quarter" idx="13"/>
          </p:nvPr>
        </p:nvSpPr>
        <p:spPr>
          <a:xfrm>
            <a:off x="685800" y="4214648"/>
            <a:ext cx="10226352" cy="646092"/>
          </a:xfrm>
        </p:spPr>
        <p:txBody>
          <a:bodyPr/>
          <a:lstStyle/>
          <a:p>
            <a:r>
              <a:rPr lang="en-GB" dirty="0"/>
              <a:t>Thursday 17</a:t>
            </a:r>
            <a:r>
              <a:rPr lang="en-GB" baseline="30000" dirty="0"/>
              <a:t>th</a:t>
            </a:r>
            <a:r>
              <a:rPr lang="en-GB" dirty="0"/>
              <a:t> November 2022</a:t>
            </a:r>
          </a:p>
        </p:txBody>
      </p:sp>
      <p:sp>
        <p:nvSpPr>
          <p:cNvPr id="9" name="Text Placeholder 8">
            <a:extLst>
              <a:ext uri="{FF2B5EF4-FFF2-40B4-BE49-F238E27FC236}">
                <a16:creationId xmlns:a16="http://schemas.microsoft.com/office/drawing/2014/main" id="{22EE61C4-B330-497F-B465-999877BD4620}"/>
              </a:ext>
            </a:extLst>
          </p:cNvPr>
          <p:cNvSpPr>
            <a:spLocks noGrp="1"/>
          </p:cNvSpPr>
          <p:nvPr>
            <p:ph type="body" sz="quarter" idx="14"/>
          </p:nvPr>
        </p:nvSpPr>
        <p:spPr>
          <a:xfrm>
            <a:off x="685800" y="2123090"/>
            <a:ext cx="10226675" cy="2091558"/>
          </a:xfrm>
        </p:spPr>
        <p:txBody>
          <a:bodyPr/>
          <a:lstStyle/>
          <a:p>
            <a:r>
              <a:rPr lang="en-GB" b="1" dirty="0"/>
              <a:t>Louise Murphy</a:t>
            </a:r>
            <a:r>
              <a:rPr lang="en-GB" dirty="0"/>
              <a:t>, Economist, Resolution Foundation</a:t>
            </a:r>
          </a:p>
          <a:p>
            <a:r>
              <a:rPr lang="en-GB" dirty="0"/>
              <a:t>@_</a:t>
            </a:r>
            <a:r>
              <a:rPr lang="en-GB" dirty="0" err="1"/>
              <a:t>louisemurphy</a:t>
            </a:r>
            <a:endParaRPr lang="en-GB" dirty="0"/>
          </a:p>
          <a:p>
            <a:endParaRPr lang="en-GB" dirty="0"/>
          </a:p>
        </p:txBody>
      </p:sp>
    </p:spTree>
    <p:extLst>
      <p:ext uri="{BB962C8B-B14F-4D97-AF65-F5344CB8AC3E}">
        <p14:creationId xmlns:p14="http://schemas.microsoft.com/office/powerpoint/2010/main" val="1877737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D1341E-F4DB-4261-A89B-7F193BD807C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CFBA8-1A78-4DE8-AAF4-D28470819D10}" type="slidenum">
              <a:rPr kumimoji="0" lang="en-GB" sz="900" b="0" i="0" u="none" strike="noStrike" kern="1200" cap="none" spc="0" normalizeH="0" baseline="0" noProof="0" smtClean="0">
                <a:ln>
                  <a:noFill/>
                </a:ln>
                <a:solidFill>
                  <a:srgbClr val="404040"/>
                </a:solidFill>
                <a:effectLst/>
                <a:uLnTx/>
                <a:uFillTx/>
                <a:latin typeface="Adelle Sans 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900" b="0" i="0" u="none" strike="noStrike" kern="1200" cap="none" spc="0" normalizeH="0" baseline="0" noProof="0" dirty="0">
              <a:ln>
                <a:noFill/>
              </a:ln>
              <a:solidFill>
                <a:srgbClr val="404040"/>
              </a:solidFill>
              <a:effectLst/>
              <a:uLnTx/>
              <a:uFillTx/>
              <a:latin typeface="Adelle Sans Lt"/>
              <a:ea typeface="+mn-ea"/>
              <a:cs typeface="+mn-cs"/>
            </a:endParaRPr>
          </a:p>
        </p:txBody>
      </p:sp>
      <p:sp>
        <p:nvSpPr>
          <p:cNvPr id="3" name="Footer Placeholder 2">
            <a:extLst>
              <a:ext uri="{FF2B5EF4-FFF2-40B4-BE49-F238E27FC236}">
                <a16:creationId xmlns:a16="http://schemas.microsoft.com/office/drawing/2014/main" id="{0507FE32-EC83-47D0-A469-F7AF2AD245D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04040"/>
                </a:solidFill>
                <a:effectLst/>
                <a:uLnTx/>
                <a:uFillTx/>
                <a:latin typeface="Adelle Sans Lt"/>
                <a:ea typeface="+mn-ea"/>
                <a:cs typeface="+mn-cs"/>
              </a:rPr>
              <a:t>economy2030.resolutionfoundation.org</a:t>
            </a:r>
          </a:p>
        </p:txBody>
      </p:sp>
      <p:sp>
        <p:nvSpPr>
          <p:cNvPr id="8" name="Title 7">
            <a:extLst>
              <a:ext uri="{FF2B5EF4-FFF2-40B4-BE49-F238E27FC236}">
                <a16:creationId xmlns:a16="http://schemas.microsoft.com/office/drawing/2014/main" id="{624553A2-442E-4046-BB10-8767465B4823}"/>
              </a:ext>
            </a:extLst>
          </p:cNvPr>
          <p:cNvSpPr>
            <a:spLocks noGrp="1"/>
          </p:cNvSpPr>
          <p:nvPr>
            <p:ph type="title"/>
          </p:nvPr>
        </p:nvSpPr>
        <p:spPr/>
        <p:txBody>
          <a:bodyPr/>
          <a:lstStyle/>
          <a:p>
            <a:r>
              <a:rPr lang="en-GB" dirty="0"/>
              <a:t>Some fear the net zero transition will be a repeat of 1980s deindustrialisation; others see it as a win for left-behind regions</a:t>
            </a:r>
          </a:p>
        </p:txBody>
      </p:sp>
      <p:pic>
        <p:nvPicPr>
          <p:cNvPr id="7" name="Picture 6">
            <a:extLst>
              <a:ext uri="{FF2B5EF4-FFF2-40B4-BE49-F238E27FC236}">
                <a16:creationId xmlns:a16="http://schemas.microsoft.com/office/drawing/2014/main" id="{A125DF92-8005-4A7D-845A-7E2AC262CB3A}"/>
              </a:ext>
            </a:extLst>
          </p:cNvPr>
          <p:cNvPicPr>
            <a:picLocks noChangeAspect="1"/>
          </p:cNvPicPr>
          <p:nvPr/>
        </p:nvPicPr>
        <p:blipFill>
          <a:blip r:embed="rId3"/>
          <a:stretch>
            <a:fillRect/>
          </a:stretch>
        </p:blipFill>
        <p:spPr>
          <a:xfrm rot="20803386">
            <a:off x="1870422" y="1427197"/>
            <a:ext cx="3595424" cy="4762501"/>
          </a:xfrm>
          <a:prstGeom prst="rect">
            <a:avLst/>
          </a:prstGeom>
        </p:spPr>
      </p:pic>
      <p:pic>
        <p:nvPicPr>
          <p:cNvPr id="10" name="Picture 9">
            <a:extLst>
              <a:ext uri="{FF2B5EF4-FFF2-40B4-BE49-F238E27FC236}">
                <a16:creationId xmlns:a16="http://schemas.microsoft.com/office/drawing/2014/main" id="{48A64926-B90E-4303-9481-51860AE4C163}"/>
              </a:ext>
            </a:extLst>
          </p:cNvPr>
          <p:cNvPicPr>
            <a:picLocks noChangeAspect="1"/>
          </p:cNvPicPr>
          <p:nvPr/>
        </p:nvPicPr>
        <p:blipFill>
          <a:blip r:embed="rId4"/>
          <a:stretch>
            <a:fillRect/>
          </a:stretch>
        </p:blipFill>
        <p:spPr>
          <a:xfrm rot="562012">
            <a:off x="5666521" y="1564566"/>
            <a:ext cx="4968512" cy="3970851"/>
          </a:xfrm>
          <a:prstGeom prst="rect">
            <a:avLst/>
          </a:prstGeom>
        </p:spPr>
      </p:pic>
      <p:sp>
        <p:nvSpPr>
          <p:cNvPr id="11" name="Rectangle 10">
            <a:extLst>
              <a:ext uri="{FF2B5EF4-FFF2-40B4-BE49-F238E27FC236}">
                <a16:creationId xmlns:a16="http://schemas.microsoft.com/office/drawing/2014/main" id="{F5A51764-8A9E-42B1-A954-70DA22C864D2}"/>
              </a:ext>
            </a:extLst>
          </p:cNvPr>
          <p:cNvSpPr/>
          <p:nvPr/>
        </p:nvSpPr>
        <p:spPr>
          <a:xfrm rot="20816865">
            <a:off x="2355234" y="5903942"/>
            <a:ext cx="3800272" cy="393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delle Sans Lt"/>
              <a:ea typeface="+mn-ea"/>
              <a:cs typeface="+mn-cs"/>
            </a:endParaRPr>
          </a:p>
        </p:txBody>
      </p:sp>
    </p:spTree>
    <p:extLst>
      <p:ext uri="{BB962C8B-B14F-4D97-AF65-F5344CB8AC3E}">
        <p14:creationId xmlns:p14="http://schemas.microsoft.com/office/powerpoint/2010/main" val="16738266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Colour Background">
  <a:themeElements>
    <a:clrScheme name="Inquiry powerpoint">
      <a:dk1>
        <a:srgbClr val="404040"/>
      </a:dk1>
      <a:lt1>
        <a:sysClr val="window" lastClr="FFFFFF"/>
      </a:lt1>
      <a:dk2>
        <a:srgbClr val="6FBBAD"/>
      </a:dk2>
      <a:lt2>
        <a:srgbClr val="BE555C"/>
      </a:lt2>
      <a:accent1>
        <a:srgbClr val="F5D418"/>
      </a:accent1>
      <a:accent2>
        <a:srgbClr val="2C6B82"/>
      </a:accent2>
      <a:accent3>
        <a:srgbClr val="BABDC0"/>
      </a:accent3>
      <a:accent4>
        <a:srgbClr val="404040"/>
      </a:accent4>
      <a:accent5>
        <a:srgbClr val="BE555C"/>
      </a:accent5>
      <a:accent6>
        <a:srgbClr val="BABDC0"/>
      </a:accent6>
      <a:hlink>
        <a:srgbClr val="BE555C"/>
      </a:hlink>
      <a:folHlink>
        <a:srgbClr val="404040"/>
      </a:folHlink>
    </a:clrScheme>
    <a:fontScheme name="Resolution Foundation">
      <a:majorFont>
        <a:latin typeface="Adelle PE Lt"/>
        <a:ea typeface=""/>
        <a:cs typeface=""/>
      </a:majorFont>
      <a:minorFont>
        <a:latin typeface="Adelle Sans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19DFD2D-38EC-4527-8AAD-16DAA9892E68}" vid="{A61355CE-815A-4974-9FB6-701D8B3C151F}"/>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FE8F556492FB2409B3B1066F4E16943" ma:contentTypeVersion="12" ma:contentTypeDescription="Create a new document." ma:contentTypeScope="" ma:versionID="3ffe810c1d4343eed4d4916929829a1e">
  <xsd:schema xmlns:xsd="http://www.w3.org/2001/XMLSchema" xmlns:xs="http://www.w3.org/2001/XMLSchema" xmlns:p="http://schemas.microsoft.com/office/2006/metadata/properties" xmlns:ns2="d4127354-1402-4f1d-ba7f-e03d5a775dfb" xmlns:ns3="051e2176-d33a-49d7-9ec7-03ef78e08925" targetNamespace="http://schemas.microsoft.com/office/2006/metadata/properties" ma:root="true" ma:fieldsID="224c361de73fb45c6ae65f8827b5de8b" ns2:_="" ns3:_="">
    <xsd:import namespace="d4127354-1402-4f1d-ba7f-e03d5a775dfb"/>
    <xsd:import namespace="051e2176-d33a-49d7-9ec7-03ef78e0892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127354-1402-4f1d-ba7f-e03d5a775df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51e2176-d33a-49d7-9ec7-03ef78e0892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927CB6-7345-45E3-9292-B751D969D22F}">
  <ds:schemaRefs>
    <ds:schemaRef ds:uri="http://schemas.microsoft.com/office/2006/documentManagement/types"/>
    <ds:schemaRef ds:uri="d4127354-1402-4f1d-ba7f-e03d5a775dfb"/>
    <ds:schemaRef ds:uri="http://purl.org/dc/elements/1.1/"/>
    <ds:schemaRef ds:uri="http://schemas.microsoft.com/office/2006/metadata/properties"/>
    <ds:schemaRef ds:uri="http://purl.org/dc/terms/"/>
    <ds:schemaRef ds:uri="051e2176-d33a-49d7-9ec7-03ef78e08925"/>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590FC3F4-A373-42FD-9BAB-3F5871B1A2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127354-1402-4f1d-ba7f-e03d5a775dfb"/>
    <ds:schemaRef ds:uri="051e2176-d33a-49d7-9ec7-03ef78e089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8466BF-511A-443D-B4FA-A892A92498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127</TotalTime>
  <Words>1805</Words>
  <Application>Microsoft Office PowerPoint</Application>
  <PresentationFormat>Widescreen</PresentationFormat>
  <Paragraphs>140</Paragraphs>
  <Slides>17</Slides>
  <Notes>12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17</vt:i4>
      </vt:variant>
    </vt:vector>
  </HeadingPairs>
  <TitlesOfParts>
    <vt:vector size="30" baseType="lpstr">
      <vt:lpstr>Adelle</vt:lpstr>
      <vt:lpstr>Adelle Sans Lt</vt:lpstr>
      <vt:lpstr>Arial</vt:lpstr>
      <vt:lpstr>Avenir LT Std 45 Book</vt:lpstr>
      <vt:lpstr>Avenir LT Std 55 Roman</vt:lpstr>
      <vt:lpstr>Calibri</vt:lpstr>
      <vt:lpstr>Calibri Light</vt:lpstr>
      <vt:lpstr>Corbel</vt:lpstr>
      <vt:lpstr>OpenSans-Regular</vt:lpstr>
      <vt:lpstr>Trebuchet MS</vt:lpstr>
      <vt:lpstr>Office Theme</vt:lpstr>
      <vt:lpstr>Colour Background</vt:lpstr>
      <vt:lpstr>1_Office Theme</vt:lpstr>
      <vt:lpstr>PowerPoint Presentation</vt:lpstr>
      <vt:lpstr>PowerPoint Presentation</vt:lpstr>
      <vt:lpstr>Insights from employers and young people</vt:lpstr>
      <vt:lpstr>PowerPoint Presentation</vt:lpstr>
      <vt:lpstr>PowerPoint Presentation</vt:lpstr>
      <vt:lpstr>PowerPoint Presentation</vt:lpstr>
      <vt:lpstr>PowerPoint Presentation</vt:lpstr>
      <vt:lpstr>PowerPoint Presentation</vt:lpstr>
      <vt:lpstr>Some fear the net zero transition will be a repeat of 1980s deindustrialisation; others see it as a win for left-behind regions</vt:lpstr>
      <vt:lpstr>The transition won’t be a repeat of the 1980s, but it will bring change to many workers’ tasks and the technologies they use</vt:lpstr>
      <vt:lpstr>Brown and green jobs tend to require very different types of skills and tasks</vt:lpstr>
      <vt:lpstr>Occupational moves have been the main driver in the (limited) expansion of the green workforce </vt:lpstr>
      <vt:lpstr>Moving into green jobs is associated with an increase in wages</vt:lpstr>
      <vt:lpstr>Successfully meeting the transition to net zero will require a range of policies to support workers and firms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Ahliyah Majid</dc:creator>
  <cp:lastModifiedBy>Roisin Sheehy</cp:lastModifiedBy>
  <cp:revision>21</cp:revision>
  <dcterms:created xsi:type="dcterms:W3CDTF">2018-01-24T16:19:57Z</dcterms:created>
  <dcterms:modified xsi:type="dcterms:W3CDTF">2022-11-16T17:28:22Z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0x0101003FE8F556492FB2409B3B1066F4E16943</vt:lpwstr>
  </property>
</Properties>
</file>