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6" r:id="rId2"/>
    <p:sldId id="270" r:id="rId3"/>
    <p:sldId id="268" r:id="rId4"/>
    <p:sldId id="5374" r:id="rId5"/>
    <p:sldId id="5371" r:id="rId6"/>
    <p:sldId id="258" r:id="rId7"/>
    <p:sldId id="5366" r:id="rId8"/>
    <p:sldId id="5350" r:id="rId9"/>
    <p:sldId id="53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3726BE1-939C-9F23-63EC-69BD4F901D08}" name="MACKENZIE, Tessa" initials="TM" userId="S::Tessa.MACKENZIE@EDUCATION.GOV.UK::2083b49d-c530-4e0a-acd2-e0c3a3601b9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75693E-4392-5338-7745-398C558B1046}" v="702" dt="2023-10-31T09:19:49.880"/>
    <p1510:client id="{B4479AE5-CE74-4E56-A8B3-F0EEDAA0C876}" v="5" dt="2023-10-30T15:30:26.827"/>
    <p1510:client id="{BE05F884-A5B7-16F9-CA5E-1E7878077800}" v="4733" dt="2023-11-06T15:53:16.477"/>
    <p1510:client id="{E3078368-2112-7178-CE89-D6F983AFD377}" v="3" dt="2023-11-06T15:01:45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3E4DE-118D-4341-9E91-FE154D789DB6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7DE1A-06EC-4E44-9F19-9504CE9FD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673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Blue columns are expected for FY23/24, and pink are </a:t>
            </a:r>
            <a:r>
              <a:rPr lang="en-GB"/>
              <a:t>Q1 progress.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7DE1A-06EC-4E44-9F19-9504CE9FD44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63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443C-F44A-4F34-BBDE-111AC766EDD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113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/>
              <a:buNone/>
            </a:pPr>
            <a:endParaRPr lang="en-GB" sz="1200">
              <a:latin typeface="Trebuchet MS"/>
            </a:endParaRPr>
          </a:p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F18F8-3C61-4921-AC11-978ABA73F34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07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2FC64-518E-DFAF-B4FD-ECE7A9DCA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8904F-A710-D5D1-1D08-A7C4C63D8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2B111-58A3-9076-48E8-3AD657285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595-3ABA-4502-A581-BA5290DE00F4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9FE0E-A596-6B70-F5FC-7A70EFA2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42086-2CA5-A67E-E6F3-3388D4318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5946-8AC2-428D-A6CF-5D2E0629B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41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5A6D8-2C8F-EE28-50F3-B33A36843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A742F-E299-3532-27F8-331DE5536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4C6F4-B42E-4D0A-99A0-D6F048F9E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595-3ABA-4502-A581-BA5290DE00F4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F710B-38A3-864B-B4CB-0726FC2C4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07918-E746-0647-9757-DE9AE896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5946-8AC2-428D-A6CF-5D2E0629B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85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AD618C-6A88-4254-F2FF-1AC4D9714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5E9AD-B5AA-2927-F5C1-C8D5C3300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9E90A-2344-46B8-93A4-8F6E75682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595-3ABA-4502-A581-BA5290DE00F4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469B6-F7DC-DB2E-B5A7-CEEDDF9E8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B3F2C-D48D-56E2-36D5-50E01B0A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5946-8AC2-428D-A6CF-5D2E0629B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08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5D4-4164-4F1D-B2B1-EEBF42FB72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7382" y="190999"/>
            <a:ext cx="11665269" cy="695122"/>
          </a:xfrm>
        </p:spPr>
        <p:txBody>
          <a:bodyPr wrap="square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7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E6F6-EB7E-FD2C-2445-F1C8F353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5DF52-1FCC-BF70-CFC6-20431D298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83340-2E64-5AC7-7D5D-96270C5F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595-3ABA-4502-A581-BA5290DE00F4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B9478-3DBF-06A4-FC4F-5BB55AF40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31648-402D-4D2A-92CB-3674E554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5946-8AC2-428D-A6CF-5D2E0629B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54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FA6C8-7B8C-8404-BC65-07397C130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72445-2DBD-00D6-2DD4-7DBD792C4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E4D02-455C-44F7-2DCC-28FECB66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595-3ABA-4502-A581-BA5290DE00F4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3C74C-33E3-80FA-B512-83CF66E41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CE970-0855-BB44-4533-571BB457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5946-8AC2-428D-A6CF-5D2E0629B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284C-CDBD-22DD-F079-F51CC789B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E2847-D5CD-DD3A-C577-E28CDC863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492F6-14B8-5472-DBAC-C7796AD4F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3A771-518B-226E-8620-266F6428A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595-3ABA-4502-A581-BA5290DE00F4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D8E32-C555-0B3C-4DCC-233AA72D5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E676B-E371-BEBC-A6FF-5E108232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5946-8AC2-428D-A6CF-5D2E0629B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85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42F4D-CDE7-C1AA-6456-6F6602C3A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2179-C7F3-36F8-7EEB-A113756A4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191213-4DA1-D913-ABEE-47E0D8013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88B289-202C-3752-96DE-B52FBE9E2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B1ADF7-00A4-8999-0E81-445EF48E8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B8646-A2AD-4E08-6BFA-24CE0DDEA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595-3ABA-4502-A581-BA5290DE00F4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24AB4D-A930-CC07-70FF-D660B65E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558557-372F-A872-0E63-8C1917FB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5946-8AC2-428D-A6CF-5D2E0629B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7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A7AD1-7B5D-AD51-35EA-9DE95D8C9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CAF8A7-8EC6-60BD-26DD-3CBA43AF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595-3ABA-4502-A581-BA5290DE00F4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C50813-2703-D4C7-19F5-A0779173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C76AAF-8F13-C5FD-5191-B8C95194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5946-8AC2-428D-A6CF-5D2E0629B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92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37F6D5-9E8C-E952-5D06-B5B561677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595-3ABA-4502-A581-BA5290DE00F4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186803-B7A6-19E7-A5DF-1548F03C3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CCD4E-3529-054D-997B-4DA20780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5946-8AC2-428D-A6CF-5D2E0629B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00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BD30D-E40D-E5CA-BA75-40A5C5D8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8D209-3D05-9B9E-EA45-82B337894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73D38-238D-BB28-3BB5-E04AC7CF1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3F62C-49C3-2B98-658E-72D723614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595-3ABA-4502-A581-BA5290DE00F4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9154A-E882-B186-242B-F799BE082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0AC86-375B-9FE9-C0AA-3CA2E157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5946-8AC2-428D-A6CF-5D2E0629B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97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17A0C-F319-1F1B-8D1A-158113058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13B9F-E641-A67A-6ECF-E871CCCF2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A12D4A-0D94-34A6-557D-1A432F3B3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587E2-0F69-0EDA-A782-8246F99A8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C595-3ABA-4502-A581-BA5290DE00F4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35FA8-ABB4-E0BD-922D-7A0E728E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E8936-B558-D785-E371-E11E4A989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5946-8AC2-428D-A6CF-5D2E0629B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78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7BAEFC-151E-7E00-A24C-1DA8DE08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FC8D7-5A16-B732-A444-D98F021DC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3420E-6B8D-5773-318A-F792624E08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6C595-3ABA-4502-A581-BA5290DE00F4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F5023-11F9-E126-C300-E606B6C08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DEF4C-8871-CF18-B362-E9D5CEEF9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05946-8AC2-428D-A6CF-5D2E0629B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76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ultiply.researchandevaluation@education.gov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B9C2C-4826-4B9A-B9C5-B550AC6B9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b="1" dirty="0">
                <a:solidFill>
                  <a:srgbClr val="2E75B6"/>
                </a:solidFill>
                <a:latin typeface="Trebuchet MS"/>
                <a:ea typeface="+mn-ea"/>
                <a:cs typeface="+mn-cs"/>
              </a:rPr>
              <a:t>Multiply Programme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C2EE2-00F0-428E-CB88-7B0BDFBBD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518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b="1" dirty="0"/>
              <a:t>LWI Annual Conference on Adult English, Maths and ESOL</a:t>
            </a:r>
          </a:p>
          <a:p>
            <a:endParaRPr lang="en-GB" dirty="0"/>
          </a:p>
          <a:p>
            <a:r>
              <a:rPr lang="en-GB" dirty="0"/>
              <a:t>9 November 2023</a:t>
            </a:r>
          </a:p>
        </p:txBody>
      </p:sp>
      <p:pic>
        <p:nvPicPr>
          <p:cNvPr id="4" name="Picture 16" descr="Text&#10;&#10;Description automatically generated">
            <a:extLst>
              <a:ext uri="{FF2B5EF4-FFF2-40B4-BE49-F238E27FC236}">
                <a16:creationId xmlns:a16="http://schemas.microsoft.com/office/drawing/2014/main" id="{837B0620-772F-6A1B-A2B4-70A8F106F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526" y="187837"/>
            <a:ext cx="1869465" cy="104942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BD8D7E-FDDD-797A-D932-96E3C568E9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08" y="228692"/>
            <a:ext cx="1661507" cy="996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268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24CB1-C87A-AC89-723D-F2E8903C5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32" y="51772"/>
            <a:ext cx="10348681" cy="1325563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4472C4"/>
                </a:solidFill>
                <a:latin typeface="Calibri" panose="020F0502020204030204"/>
                <a:ea typeface="+mn-ea"/>
                <a:cs typeface="+mn-cs"/>
              </a:rPr>
              <a:t>Up to £270m allocated to local areas across England, to improve adult numeracy, through the UK Shared Prosperity Fund </a:t>
            </a:r>
            <a:endParaRPr lang="en-GB" sz="2800" dirty="0">
              <a:ea typeface="Calibri Light"/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FD07B-21E5-4110-0AE9-D4A9C06C4F67}"/>
              </a:ext>
            </a:extLst>
          </p:cNvPr>
          <p:cNvSpPr txBox="1"/>
          <p:nvPr/>
        </p:nvSpPr>
        <p:spPr>
          <a:xfrm>
            <a:off x="2793531" y="1518430"/>
            <a:ext cx="919802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Multiply was announced in the 2021 Budget and Spending Review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number of adults studying Maths in England up to Level 2 has declined over the past decade.  Multiply aims to reverse this trend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programme aims to increase adult numeracy across the UK and help people build their confidence with numbers </a:t>
            </a:r>
            <a:r>
              <a:rPr lang="en-GB" sz="1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so they can:</a:t>
            </a:r>
          </a:p>
          <a:p>
            <a:pPr lvl="3">
              <a:buClrTx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- take the first steps </a:t>
            </a:r>
            <a:r>
              <a:rPr lang="en-GB" sz="1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towards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formal numeracy qualifications</a:t>
            </a:r>
            <a:endParaRPr lang="en-GB" sz="1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3">
              <a:buClrTx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- access higher levels of training </a:t>
            </a:r>
          </a:p>
          <a:p>
            <a:pPr lvl="3">
              <a:buClrTx/>
              <a:defRPr/>
            </a:pPr>
            <a:r>
              <a:rPr lang="en-GB" sz="1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	-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unlock work opportunities</a:t>
            </a:r>
          </a:p>
          <a:p>
            <a:pPr lvl="3">
              <a:buClrTx/>
              <a:defRPr/>
            </a:pPr>
            <a:endParaRPr lang="en-GB" sz="1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285750" lvl="3" indent="-285750">
              <a:buClrTx/>
              <a:buFont typeface="Arial" panose="020B0604020202020204" pitchFamily="34" charset="0"/>
              <a:buChar char="•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Multiply is fully funded through the UK Shared Prosperity Fund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63A48A-6833-F8F4-C141-53988A6F1B69}"/>
              </a:ext>
            </a:extLst>
          </p:cNvPr>
          <p:cNvSpPr/>
          <p:nvPr/>
        </p:nvSpPr>
        <p:spPr>
          <a:xfrm>
            <a:off x="300990" y="1439227"/>
            <a:ext cx="2263140" cy="36186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Overview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F4D53D-6FF7-B70A-C246-D0F24D3712ED}"/>
              </a:ext>
            </a:extLst>
          </p:cNvPr>
          <p:cNvSpPr/>
          <p:nvPr/>
        </p:nvSpPr>
        <p:spPr>
          <a:xfrm>
            <a:off x="300990" y="5358422"/>
            <a:ext cx="2263140" cy="12003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Target audience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4C5AB-5E40-B201-ACBD-19263ED9120E}"/>
              </a:ext>
            </a:extLst>
          </p:cNvPr>
          <p:cNvSpPr txBox="1"/>
          <p:nvPr/>
        </p:nvSpPr>
        <p:spPr>
          <a:xfrm>
            <a:off x="2813727" y="5358422"/>
            <a:ext cx="91576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Adults aged 19+ without a GCSE grade C/4 or equivalent in maths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Focus on our hard to reach priority cohorts such as prisoners, those leaving the prisons and care systems and those that are out of work. </a:t>
            </a: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B783B9-E771-52C0-1602-7B0020367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9472" y="139708"/>
            <a:ext cx="1701891" cy="95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58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24CB1-C87A-AC89-723D-F2E8903C5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32" y="51772"/>
            <a:ext cx="10348681" cy="1325563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4472C4"/>
                </a:solidFill>
                <a:latin typeface="Calibri" panose="020F0502020204030204"/>
                <a:ea typeface="+mn-ea"/>
                <a:cs typeface="+mn-cs"/>
              </a:rPr>
              <a:t>Innovative numeracy interventions that meet the needs of local people</a:t>
            </a:r>
            <a:endParaRPr lang="en-GB" sz="2800" dirty="0">
              <a:ea typeface="Calibri Light"/>
              <a:cs typeface="Calibri Ligh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63A48A-6833-F8F4-C141-53988A6F1B69}"/>
              </a:ext>
            </a:extLst>
          </p:cNvPr>
          <p:cNvSpPr/>
          <p:nvPr/>
        </p:nvSpPr>
        <p:spPr>
          <a:xfrm>
            <a:off x="300990" y="1439228"/>
            <a:ext cx="2263140" cy="177111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are we doing?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F4D53D-6FF7-B70A-C246-D0F24D3712ED}"/>
              </a:ext>
            </a:extLst>
          </p:cNvPr>
          <p:cNvSpPr/>
          <p:nvPr/>
        </p:nvSpPr>
        <p:spPr>
          <a:xfrm>
            <a:off x="300990" y="3374335"/>
            <a:ext cx="2263140" cy="29275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Benefits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506A4D-FC6C-DD04-1A61-E73294F6A6B3}"/>
              </a:ext>
            </a:extLst>
          </p:cNvPr>
          <p:cNvSpPr txBox="1"/>
          <p:nvPr/>
        </p:nvSpPr>
        <p:spPr>
          <a:xfrm>
            <a:off x="2774260" y="1509176"/>
            <a:ext cx="897379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1800" dirty="0">
                <a:solidFill>
                  <a:srgbClr val="0D0D0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core part of the programme involves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local areas across the UK delivering bespoke adult numeracy interventions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within the framework set out in our (and the UKSPF) investment prospectus.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We are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building the evidence base on what works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to improve adult numeracy. There will also be an evaluation of the programme.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2D88C3-F6AF-80B1-D35F-97BA287666A0}"/>
              </a:ext>
            </a:extLst>
          </p:cNvPr>
          <p:cNvSpPr txBox="1"/>
          <p:nvPr/>
        </p:nvSpPr>
        <p:spPr>
          <a:xfrm>
            <a:off x="2797451" y="3330355"/>
            <a:ext cx="8760101" cy="2919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 fontAlgn="base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/>
              <a:buChar char="•"/>
              <a:tabLst>
                <a:tab pos="457200" algn="l"/>
              </a:tabLst>
            </a:pPr>
            <a:r>
              <a:rPr lang="en-GB" sz="1800" b="1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 adults achieving maths qualifications / participating in numeracy courses </a:t>
            </a:r>
            <a:r>
              <a:rPr lang="en-GB" sz="18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up to, and including, Level 2</a:t>
            </a:r>
          </a:p>
          <a:p>
            <a:pPr marL="285750" lvl="0" indent="-285750" algn="just" fontAlgn="base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/>
              <a:buChar char="•"/>
              <a:tabLst>
                <a:tab pos="457200" algn="l"/>
              </a:tabLst>
            </a:pPr>
            <a:r>
              <a:rPr lang="en-GB" sz="1800" b="1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Improved labour market outcomes</a:t>
            </a:r>
            <a:r>
              <a:rPr lang="en-GB" sz="18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for example specific benefits to businesses, supporting people to enter work or progress in work</a:t>
            </a:r>
          </a:p>
          <a:p>
            <a:pPr marL="285750" lvl="1" indent="-285750" algn="just" fontAlgn="base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/>
              <a:buChar char="•"/>
              <a:tabLst>
                <a:tab pos="457200" algn="l"/>
              </a:tabLst>
            </a:pPr>
            <a:r>
              <a:rPr lang="en-GB" sz="1800" b="1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Increased adult numeracy</a:t>
            </a:r>
            <a:r>
              <a:rPr lang="en-GB" sz="18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this overall impact</a:t>
            </a:r>
            <a:r>
              <a:rPr lang="en-GB" sz="1800" dirty="0">
                <a:solidFill>
                  <a:srgbClr val="0D0D0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8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will track </a:t>
            </a:r>
            <a:r>
              <a:rPr lang="en-GB" sz="1800" dirty="0">
                <a:solidFill>
                  <a:srgbClr val="0D0D0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lang="en-GB" sz="18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difference taking part in the programme makes in supporting learners to improve their understanding and use of maths in their daily lives, and to feel more confident when doing so.</a:t>
            </a:r>
            <a:r>
              <a:rPr lang="en-GB" sz="1800" dirty="0">
                <a:solidFill>
                  <a:srgbClr val="0D0D0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6BF128-D41B-A1E0-5C48-A7D62CC71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9472" y="139708"/>
            <a:ext cx="1701891" cy="95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AD712C-9B50-3FB9-16F6-D6F3DDEF6AC8}"/>
              </a:ext>
            </a:extLst>
          </p:cNvPr>
          <p:cNvSpPr/>
          <p:nvPr/>
        </p:nvSpPr>
        <p:spPr>
          <a:xfrm>
            <a:off x="400431" y="4441407"/>
            <a:ext cx="2055497" cy="9263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ILR data </a:t>
            </a:r>
            <a:endParaRPr lang="en-GB" sz="2400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5FF0F928-F2EB-DBFF-4114-57E416697CBA}"/>
              </a:ext>
            </a:extLst>
          </p:cNvPr>
          <p:cNvSpPr txBox="1">
            <a:spLocks/>
          </p:cNvSpPr>
          <p:nvPr/>
        </p:nvSpPr>
        <p:spPr>
          <a:xfrm>
            <a:off x="263365" y="262908"/>
            <a:ext cx="11665269" cy="4898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/>
              </a:rPr>
              <a:t>Multiply local allocations delivery is underway across </a:t>
            </a:r>
          </a:p>
          <a:p>
            <a:r>
              <a:rPr lang="en-GB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/>
              </a:rPr>
              <a:t>England</a:t>
            </a:r>
            <a:endParaRPr lang="en-GB" sz="28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A45669-C591-AD80-0834-EB4A70F1CA79}"/>
              </a:ext>
            </a:extLst>
          </p:cNvPr>
          <p:cNvSpPr/>
          <p:nvPr/>
        </p:nvSpPr>
        <p:spPr>
          <a:xfrm>
            <a:off x="422525" y="5552381"/>
            <a:ext cx="2055498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Expectations for FY23/24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23B2B9-A50B-0AA8-5847-C724BD794B90}"/>
              </a:ext>
            </a:extLst>
          </p:cNvPr>
          <p:cNvSpPr/>
          <p:nvPr/>
        </p:nvSpPr>
        <p:spPr>
          <a:xfrm>
            <a:off x="400431" y="1302957"/>
            <a:ext cx="2066544" cy="300184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So far in FY23/24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239AB7-F072-B0B6-1086-59EA2A50D7DC}"/>
              </a:ext>
            </a:extLst>
          </p:cNvPr>
          <p:cNvSpPr txBox="1"/>
          <p:nvPr/>
        </p:nvSpPr>
        <p:spPr>
          <a:xfrm>
            <a:off x="2466975" y="1243513"/>
            <a:ext cx="9582979" cy="32316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Over 20,000 people have participated in substantive learning.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Over 20,000 people have engaged through outreach focused provision.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Over 2,000 different types of provision are running.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Most delivery so far is through interventions a) </a:t>
            </a:r>
            <a:r>
              <a:rPr lang="en-GB" sz="1600" i="1" dirty="0"/>
              <a:t>to increase confidence</a:t>
            </a:r>
            <a:r>
              <a:rPr lang="en-GB" sz="1600" dirty="0"/>
              <a:t>, and i) </a:t>
            </a:r>
            <a:r>
              <a:rPr lang="en-GB" sz="1600" i="1" dirty="0"/>
              <a:t>aimed at engaging the hardest to reach learners.</a:t>
            </a:r>
          </a:p>
          <a:p>
            <a:endParaRPr lang="en-GB" sz="16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Very good progress on intervention b) </a:t>
            </a:r>
            <a:r>
              <a:rPr lang="en-GB" sz="1600" i="1" dirty="0"/>
              <a:t>courses designed to help people use numeracy to manage their money</a:t>
            </a:r>
            <a:r>
              <a:rPr lang="en-GB" sz="1600" dirty="0"/>
              <a:t>.</a:t>
            </a:r>
            <a:endParaRPr lang="en-GB" sz="1600" i="1" dirty="0"/>
          </a:p>
          <a:p>
            <a:pPr marL="0" lvl="1"/>
            <a:endParaRPr lang="en-GB" sz="1600" i="1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Slow progress so far on c) </a:t>
            </a:r>
            <a:r>
              <a:rPr lang="en-GB" sz="1600" i="1" dirty="0"/>
              <a:t>innovative numeracy programmes delivered together with employers.</a:t>
            </a:r>
          </a:p>
          <a:p>
            <a:pPr marL="0" lvl="1"/>
            <a:endParaRPr lang="en-GB" sz="1200" dirty="0">
              <a:latin typeface="Trebuchet MS" panose="020B0603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1162F7-19DE-87D8-5782-FA61A7F87D32}"/>
              </a:ext>
            </a:extLst>
          </p:cNvPr>
          <p:cNvSpPr txBox="1"/>
          <p:nvPr/>
        </p:nvSpPr>
        <p:spPr>
          <a:xfrm>
            <a:off x="2466976" y="4441407"/>
            <a:ext cx="9177977" cy="10464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Over 44,000 starts recorded on the ILR up to April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Those </a:t>
            </a:r>
            <a:r>
              <a:rPr lang="en-GB" sz="1600" i="1" dirty="0"/>
              <a:t>engaging</a:t>
            </a:r>
            <a:r>
              <a:rPr lang="en-GB" sz="1600" dirty="0"/>
              <a:t> through Multiply are not captured in the ILR.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34F633-864B-6E40-8E37-AA2742320DF6}"/>
              </a:ext>
            </a:extLst>
          </p:cNvPr>
          <p:cNvSpPr txBox="1"/>
          <p:nvPr/>
        </p:nvSpPr>
        <p:spPr>
          <a:xfrm>
            <a:off x="2466977" y="5529836"/>
            <a:ext cx="91779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Local areas expect over 100,000 learners to participate in substantive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Over 75,000 people are expected to engage in outreach-focused provision.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DEC69C-327D-CCED-DFF9-2598170B1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4483" y="237853"/>
            <a:ext cx="1794151" cy="101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1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5BD6-D371-CFED-C0A9-9B3A883E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75" y="109093"/>
            <a:ext cx="9580141" cy="1325563"/>
          </a:xfrm>
        </p:spPr>
        <p:txBody>
          <a:bodyPr/>
          <a:lstStyle/>
          <a:p>
            <a:r>
              <a:rPr lang="en-GB" sz="2800" b="1" dirty="0">
                <a:solidFill>
                  <a:schemeClr val="accent1"/>
                </a:solidFill>
                <a:latin typeface="Trebuchet MS" panose="020B0603020202020204" pitchFamily="34" charset="0"/>
                <a:cs typeface="Arial"/>
              </a:rPr>
              <a:t>Substantive learners – expectations for year 2 and Q1 progress against each intervention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376E2EA-DF99-410C-B62A-C0A0E7437D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468"/>
          <a:stretch/>
        </p:blipFill>
        <p:spPr>
          <a:xfrm>
            <a:off x="0" y="1271822"/>
            <a:ext cx="12192000" cy="38396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BB70036-31FA-906F-6B1D-C245D35E2B55}"/>
              </a:ext>
            </a:extLst>
          </p:cNvPr>
          <p:cNvSpPr txBox="1"/>
          <p:nvPr/>
        </p:nvSpPr>
        <p:spPr>
          <a:xfrm>
            <a:off x="644272" y="5111494"/>
            <a:ext cx="1122426" cy="1731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Courses designed to increase confidence with numbers for those needing the first steps towards formal numeracy qualifications.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ABC66A-8A2C-6D0A-F138-D1DC054D47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9377" y="246196"/>
            <a:ext cx="1603248" cy="9027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776CCA-5502-EEC8-FB36-2657C6EB0291}"/>
              </a:ext>
            </a:extLst>
          </p:cNvPr>
          <p:cNvSpPr txBox="1"/>
          <p:nvPr/>
        </p:nvSpPr>
        <p:spPr>
          <a:xfrm>
            <a:off x="1755647" y="5111496"/>
            <a:ext cx="1195577" cy="1072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Courses designed to help people use numeracy to manage their money.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2EAE6F-A045-C187-2D72-C6C815B643F3}"/>
              </a:ext>
            </a:extLst>
          </p:cNvPr>
          <p:cNvSpPr txBox="1"/>
          <p:nvPr/>
        </p:nvSpPr>
        <p:spPr>
          <a:xfrm>
            <a:off x="2955798" y="5111496"/>
            <a:ext cx="1195578" cy="1731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Innovative numeracy programmes delivered together with employers - including courses designed to cover specific numeracy skills required in the workplace.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8BCC00-2B72-3B8A-AF1E-6B791C9AEA73}"/>
              </a:ext>
            </a:extLst>
          </p:cNvPr>
          <p:cNvSpPr txBox="1"/>
          <p:nvPr/>
        </p:nvSpPr>
        <p:spPr>
          <a:xfrm>
            <a:off x="4072509" y="5111496"/>
            <a:ext cx="1279017" cy="1731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Courses aimed at people who can't apply for certain jobs because of lack of numeracy skills and/or to encourage people to upskill in numeracy order to access a certain job/career.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CAFCAD-1942-01A2-2404-10DD7D6EB8B6}"/>
              </a:ext>
            </a:extLst>
          </p:cNvPr>
          <p:cNvSpPr txBox="1"/>
          <p:nvPr/>
        </p:nvSpPr>
        <p:spPr>
          <a:xfrm>
            <a:off x="5351526" y="5111496"/>
            <a:ext cx="1104138" cy="1566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New intensive and flexible numeracy courses targeted at people without Level 2 maths, leading to a Functional Skills Qualification.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C8CF3C-0BF8-A473-4341-A15F97E6F292}"/>
              </a:ext>
            </a:extLst>
          </p:cNvPr>
          <p:cNvSpPr txBox="1"/>
          <p:nvPr/>
        </p:nvSpPr>
        <p:spPr>
          <a:xfrm>
            <a:off x="6455664" y="5111496"/>
            <a:ext cx="996696" cy="1731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Courses for parents wanting to increase their numeracy skills in order to help their children, and help with their own progression.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279ED6-979A-DC60-9481-025308BD61C4}"/>
              </a:ext>
            </a:extLst>
          </p:cNvPr>
          <p:cNvSpPr txBox="1"/>
          <p:nvPr/>
        </p:nvSpPr>
        <p:spPr>
          <a:xfrm>
            <a:off x="7559802" y="5111496"/>
            <a:ext cx="996696" cy="1402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 Numeracy courses aimed at prisoners, those recently released from prison or on temporary licence.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9C77BF-7157-A963-023E-AE49B0994D68}"/>
              </a:ext>
            </a:extLst>
          </p:cNvPr>
          <p:cNvSpPr txBox="1"/>
          <p:nvPr/>
        </p:nvSpPr>
        <p:spPr>
          <a:xfrm>
            <a:off x="8663940" y="5111495"/>
            <a:ext cx="921258" cy="1566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h) Numeracy courses aimed at those 19 or over that are leaving, or have just left, the care system.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5C5AB4-7D45-C641-86AA-24C799062EC6}"/>
              </a:ext>
            </a:extLst>
          </p:cNvPr>
          <p:cNvSpPr txBox="1"/>
          <p:nvPr/>
        </p:nvSpPr>
        <p:spPr>
          <a:xfrm>
            <a:off x="9859516" y="5111495"/>
            <a:ext cx="1277876" cy="1731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i) Numeracy activities, courses or provision developed in partnership with community organisations and other partners aimed at engaging the hardest to reach learners.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3D53CC-5294-22AC-B13D-C7ECB69BB18B}"/>
              </a:ext>
            </a:extLst>
          </p:cNvPr>
          <p:cNvSpPr txBox="1"/>
          <p:nvPr/>
        </p:nvSpPr>
        <p:spPr>
          <a:xfrm>
            <a:off x="11030709" y="5111494"/>
            <a:ext cx="1136142" cy="1072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j) Additional relevant maths modules embedded into other vocational courses.</a:t>
            </a:r>
          </a:p>
        </p:txBody>
      </p:sp>
    </p:spTree>
    <p:extLst>
      <p:ext uri="{BB962C8B-B14F-4D97-AF65-F5344CB8AC3E}">
        <p14:creationId xmlns:p14="http://schemas.microsoft.com/office/powerpoint/2010/main" val="50145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24CB1-C87A-AC89-723D-F2E8903C5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32" y="51772"/>
            <a:ext cx="10348681" cy="1325563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4472C4"/>
                </a:solidFill>
                <a:latin typeface="Calibri" panose="020F0502020204030204"/>
                <a:ea typeface="+mn-ea"/>
                <a:cs typeface="+mn-cs"/>
              </a:rPr>
              <a:t>"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Works</a:t>
            </a:r>
            <a:r>
              <a:rPr lang="en-GB" sz="2800" b="1" dirty="0">
                <a:solidFill>
                  <a:srgbClr val="4472C4"/>
                </a:solidFill>
                <a:latin typeface="Calibri" panose="020F0502020204030204"/>
                <a:ea typeface="+mn-ea"/>
                <a:cs typeface="+mn-cs"/>
              </a:rPr>
              <a:t>"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pillar of the Multiply programme: to build the evidence base on what works to improve adult numeracy</a:t>
            </a:r>
            <a:endParaRPr lang="en-GB" sz="2800" dirty="0">
              <a:ea typeface="Calibri Light"/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FD07B-21E5-4110-0AE9-D4A9C06C4F67}"/>
              </a:ext>
            </a:extLst>
          </p:cNvPr>
          <p:cNvSpPr txBox="1"/>
          <p:nvPr/>
        </p:nvSpPr>
        <p:spPr>
          <a:xfrm>
            <a:off x="2818598" y="1461302"/>
            <a:ext cx="903732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 the evidence base on what works to improve adult numeracy including through Randomised Controlled Trials (RCTs)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63A48A-6833-F8F4-C141-53988A6F1B69}"/>
              </a:ext>
            </a:extLst>
          </p:cNvPr>
          <p:cNvSpPr/>
          <p:nvPr/>
        </p:nvSpPr>
        <p:spPr>
          <a:xfrm>
            <a:off x="300990" y="1439227"/>
            <a:ext cx="2263140" cy="73793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Objective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F4D53D-6FF7-B70A-C246-D0F24D3712ED}"/>
              </a:ext>
            </a:extLst>
          </p:cNvPr>
          <p:cNvSpPr/>
          <p:nvPr/>
        </p:nvSpPr>
        <p:spPr>
          <a:xfrm>
            <a:off x="300990" y="2391811"/>
            <a:ext cx="2263140" cy="3999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elements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4C5AB-5E40-B201-ACBD-19263ED9120E}"/>
              </a:ext>
            </a:extLst>
          </p:cNvPr>
          <p:cNvSpPr txBox="1"/>
          <p:nvPr/>
        </p:nvSpPr>
        <p:spPr>
          <a:xfrm>
            <a:off x="2818598" y="2675077"/>
            <a:ext cx="9157636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9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Systematic Review: </a:t>
            </a: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 we already know and how reliable is the evidence base? Literature review to identify and assess the quality of evidence over the last 20 years (including international). </a:t>
            </a:r>
            <a:r>
              <a:rPr kumimoji="0" lang="en-GB" sz="19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Status: completed, published 26</a:t>
            </a:r>
            <a:r>
              <a:rPr kumimoji="0" lang="en-GB" sz="1900" b="0" i="1" u="sng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19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January 2023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9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9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Programme Wide Evaluation</a:t>
            </a: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what impact did the Multiply programme have as a whole? Was it a success? </a:t>
            </a:r>
            <a:r>
              <a:rPr kumimoji="0" lang="en-GB" sz="19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Status: evaluator appointed, and data collection has begun.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900" b="1" i="1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9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Randomised control and quasi-experimental trials: </a:t>
            </a:r>
            <a:r>
              <a:rPr kumimoji="0" lang="en-GB" sz="1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approaches to learning make the most difference to adult learner outcomes – and by how much? A series of experiments to isolate the impact of specific approaches to engaging, motivating, supporting and teaching hard-to-reach adult learners to be able to identify (in a statistically robust way) which actually work when compared to a control group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73FCFB-CD11-B224-3438-5A5F2B000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9377" y="246196"/>
            <a:ext cx="1603248" cy="90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7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D49A0C-F42A-F466-6B1D-E75AB1EE3D9D}"/>
              </a:ext>
            </a:extLst>
          </p:cNvPr>
          <p:cNvSpPr/>
          <p:nvPr/>
        </p:nvSpPr>
        <p:spPr>
          <a:xfrm>
            <a:off x="2462483" y="5278568"/>
            <a:ext cx="1570539" cy="115077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4BC449-8C17-FC14-DB44-9EF82A78C061}"/>
              </a:ext>
            </a:extLst>
          </p:cNvPr>
          <p:cNvSpPr txBox="1"/>
          <p:nvPr/>
        </p:nvSpPr>
        <p:spPr>
          <a:xfrm>
            <a:off x="89646" y="151670"/>
            <a:ext cx="10133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3200" b="1">
                <a:solidFill>
                  <a:srgbClr val="4472C4"/>
                </a:solidFill>
                <a:latin typeface="Calibri" panose="020F0502020204030204"/>
              </a:rPr>
              <a:t>What Works – Randomised Control Trials</a:t>
            </a:r>
            <a:endParaRPr lang="en-GB" sz="1400" b="1" i="1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98C3678-7480-886F-5C74-511D9FA823D6}"/>
              </a:ext>
            </a:extLst>
          </p:cNvPr>
          <p:cNvGrpSpPr/>
          <p:nvPr/>
        </p:nvGrpSpPr>
        <p:grpSpPr>
          <a:xfrm>
            <a:off x="187968" y="4788787"/>
            <a:ext cx="11506676" cy="1923847"/>
            <a:chOff x="193102" y="3949165"/>
            <a:chExt cx="11859279" cy="2665951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A06B2FF-3883-2D00-219A-0D9813F030BB}"/>
                </a:ext>
              </a:extLst>
            </p:cNvPr>
            <p:cNvSpPr/>
            <p:nvPr/>
          </p:nvSpPr>
          <p:spPr>
            <a:xfrm>
              <a:off x="193102" y="4634718"/>
              <a:ext cx="1516428" cy="139699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ysClr val="windowText" lastClr="000000"/>
                  </a:solidFill>
                </a:rPr>
                <a:t>April – </a:t>
              </a:r>
              <a:r>
                <a:rPr lang="en-GB" sz="1200">
                  <a:solidFill>
                    <a:sysClr val="windowText" lastClr="000000"/>
                  </a:solidFill>
                </a:rPr>
                <a:t>Evaluation supplier appointed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26C8DBFC-4535-8CF0-DB13-DB44B6C24FFF}"/>
                </a:ext>
              </a:extLst>
            </p:cNvPr>
            <p:cNvSpPr/>
            <p:nvPr/>
          </p:nvSpPr>
          <p:spPr>
            <a:xfrm>
              <a:off x="193103" y="6352233"/>
              <a:ext cx="6784671" cy="26288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>
                  <a:solidFill>
                    <a:sysClr val="windowText" lastClr="000000"/>
                  </a:solidFill>
                </a:rPr>
                <a:t>Products for trials - development ongoing 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732FB12-18BA-0DC1-EC75-D73D82CCC28E}"/>
                </a:ext>
              </a:extLst>
            </p:cNvPr>
            <p:cNvSpPr/>
            <p:nvPr/>
          </p:nvSpPr>
          <p:spPr>
            <a:xfrm>
              <a:off x="2588435" y="4680154"/>
              <a:ext cx="1516428" cy="148210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ysClr val="windowText" lastClr="000000"/>
                  </a:solidFill>
                </a:rPr>
                <a:t>October–</a:t>
              </a:r>
              <a:r>
                <a:rPr lang="en-GB" sz="1200" dirty="0">
                  <a:solidFill>
                    <a:sysClr val="windowText" lastClr="000000"/>
                  </a:solidFill>
                </a:rPr>
                <a:t> contract signed for Delivery Supplier</a:t>
              </a: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A392E2D1-3D55-B518-27F3-6F87E990A829}"/>
                </a:ext>
              </a:extLst>
            </p:cNvPr>
            <p:cNvSpPr/>
            <p:nvPr/>
          </p:nvSpPr>
          <p:spPr>
            <a:xfrm>
              <a:off x="1924878" y="5199747"/>
              <a:ext cx="494117" cy="403245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6BB575E3-6E79-9DFE-A2A4-72CD9F23B6B2}"/>
                </a:ext>
              </a:extLst>
            </p:cNvPr>
            <p:cNvSpPr/>
            <p:nvPr/>
          </p:nvSpPr>
          <p:spPr>
            <a:xfrm>
              <a:off x="4274303" y="5196906"/>
              <a:ext cx="494117" cy="403245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E925372E-78EF-77AA-5FE5-D752E7184F7A}"/>
                </a:ext>
              </a:extLst>
            </p:cNvPr>
            <p:cNvSpPr/>
            <p:nvPr/>
          </p:nvSpPr>
          <p:spPr>
            <a:xfrm>
              <a:off x="4886741" y="4640478"/>
              <a:ext cx="2933931" cy="148210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ysClr val="windowText" lastClr="000000"/>
                  </a:solidFill>
                </a:rPr>
                <a:t>November 2023 – June 2024</a:t>
              </a:r>
              <a:br>
                <a:rPr lang="en-GB" sz="1200" b="1" dirty="0">
                  <a:solidFill>
                    <a:sysClr val="windowText" lastClr="000000"/>
                  </a:solidFill>
                </a:rPr>
              </a:br>
              <a:r>
                <a:rPr lang="en-GB" sz="1200" dirty="0">
                  <a:solidFill>
                    <a:sysClr val="windowText" lastClr="000000"/>
                  </a:solidFill>
                </a:rPr>
                <a:t>Start recruitment of partners, implement delivery agreements, oversee setup of interventions 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1B789226-6BBB-2144-7357-04C6EFEDBB31}"/>
                </a:ext>
              </a:extLst>
            </p:cNvPr>
            <p:cNvSpPr/>
            <p:nvPr/>
          </p:nvSpPr>
          <p:spPr>
            <a:xfrm>
              <a:off x="8417971" y="4640478"/>
              <a:ext cx="1516428" cy="148210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ysClr val="windowText" lastClr="000000"/>
                  </a:solidFill>
                </a:rPr>
                <a:t>January 2024</a:t>
              </a:r>
              <a:br>
                <a:rPr lang="en-GB" sz="1200" b="1">
                  <a:solidFill>
                    <a:sysClr val="windowText" lastClr="000000"/>
                  </a:solidFill>
                </a:rPr>
              </a:br>
              <a:r>
                <a:rPr lang="en-GB" sz="1200">
                  <a:solidFill>
                    <a:sysClr val="windowText" lastClr="000000"/>
                  </a:solidFill>
                </a:rPr>
                <a:t>Fieldwork begins (for some trials)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7EFF26E-B9F4-9634-82F1-06CE0DAC0E2D}"/>
                </a:ext>
              </a:extLst>
            </p:cNvPr>
            <p:cNvSpPr/>
            <p:nvPr/>
          </p:nvSpPr>
          <p:spPr>
            <a:xfrm>
              <a:off x="10535953" y="4592161"/>
              <a:ext cx="1516428" cy="148210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ysClr val="windowText" lastClr="000000"/>
                  </a:solidFill>
                </a:rPr>
                <a:t>Sept 2025</a:t>
              </a:r>
              <a:br>
                <a:rPr lang="en-GB" sz="1200" b="1">
                  <a:solidFill>
                    <a:sysClr val="windowText" lastClr="000000"/>
                  </a:solidFill>
                </a:rPr>
              </a:br>
              <a:r>
                <a:rPr lang="en-GB" sz="1200">
                  <a:solidFill>
                    <a:srgbClr val="000000"/>
                  </a:solidFill>
                  <a:effectLst/>
                  <a:latin typeface="Calibri "/>
                  <a:ea typeface="Arial" panose="020B0604020202020204" pitchFamily="34" charset="0"/>
                </a:rPr>
                <a:t>Expected end-date for trial delivery (some trials will end sooner)</a:t>
              </a:r>
              <a:endParaRPr lang="en-GB" sz="1200">
                <a:solidFill>
                  <a:sysClr val="windowText" lastClr="000000"/>
                </a:solidFill>
                <a:latin typeface="Calibri "/>
              </a:endParaRPr>
            </a:p>
          </p:txBody>
        </p:sp>
        <p:sp>
          <p:nvSpPr>
            <p:cNvPr id="27" name="Arrow: Right 26">
              <a:extLst>
                <a:ext uri="{FF2B5EF4-FFF2-40B4-BE49-F238E27FC236}">
                  <a16:creationId xmlns:a16="http://schemas.microsoft.com/office/drawing/2014/main" id="{659960C0-C715-A9E2-1928-86E1CFEB4F85}"/>
                </a:ext>
              </a:extLst>
            </p:cNvPr>
            <p:cNvSpPr/>
            <p:nvPr/>
          </p:nvSpPr>
          <p:spPr>
            <a:xfrm>
              <a:off x="7897822" y="5219584"/>
              <a:ext cx="494117" cy="403245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29" name="Arrow: Right 28">
              <a:extLst>
                <a:ext uri="{FF2B5EF4-FFF2-40B4-BE49-F238E27FC236}">
                  <a16:creationId xmlns:a16="http://schemas.microsoft.com/office/drawing/2014/main" id="{14AC95D8-A1FE-0EF1-1BA9-041694FE12AE}"/>
                </a:ext>
              </a:extLst>
            </p:cNvPr>
            <p:cNvSpPr/>
            <p:nvPr/>
          </p:nvSpPr>
          <p:spPr>
            <a:xfrm>
              <a:off x="10008472" y="5179908"/>
              <a:ext cx="494117" cy="403245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5502F4F-4F3C-6745-4C5B-6AFCC4C96976}"/>
                </a:ext>
              </a:extLst>
            </p:cNvPr>
            <p:cNvSpPr/>
            <p:nvPr/>
          </p:nvSpPr>
          <p:spPr>
            <a:xfrm>
              <a:off x="193102" y="3949165"/>
              <a:ext cx="8270126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r>
                <a:rPr lang="en-GB" sz="1200" b="1" u="sng" dirty="0">
                  <a:solidFill>
                    <a:schemeClr val="tx1"/>
                  </a:solidFill>
                </a:rPr>
                <a:t>Indicative Timeline: TBC</a:t>
              </a:r>
              <a:endParaRPr lang="en-GB" sz="1200" dirty="0">
                <a:solidFill>
                  <a:schemeClr val="tx1"/>
                </a:solidFill>
                <a:ea typeface="Calibri"/>
                <a:cs typeface="Calibri"/>
              </a:endParaRP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43BC2304-449B-2B9B-C5AF-A82B5C63B1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700" y="991833"/>
            <a:ext cx="6883406" cy="367137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02CDE2A-E42B-D657-2280-9B157B42FEC0}"/>
              </a:ext>
            </a:extLst>
          </p:cNvPr>
          <p:cNvSpPr txBox="1"/>
          <p:nvPr/>
        </p:nvSpPr>
        <p:spPr>
          <a:xfrm>
            <a:off x="4033022" y="4094726"/>
            <a:ext cx="2137171" cy="492443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>
                <a:cs typeface="Calibri"/>
              </a:rPr>
              <a:t>Learning Providers      </a:t>
            </a:r>
          </a:p>
          <a:p>
            <a:r>
              <a:rPr lang="en-GB" sz="900">
                <a:solidFill>
                  <a:schemeClr val="accent2">
                    <a:lumMod val="75000"/>
                  </a:schemeClr>
                </a:solidFill>
                <a:cs typeface="Calibri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C70874-C251-BC57-1222-1E63057510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9377" y="246196"/>
            <a:ext cx="1603248" cy="90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14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097586-088E-0BB8-B618-1782781E0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5D4-4164-4F1D-B2B1-EEBF42FB72A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CFDF03-AD6F-5840-9466-E62D84E5BCB6}"/>
              </a:ext>
            </a:extLst>
          </p:cNvPr>
          <p:cNvSpPr txBox="1"/>
          <p:nvPr/>
        </p:nvSpPr>
        <p:spPr>
          <a:xfrm>
            <a:off x="662420" y="1262495"/>
            <a:ext cx="10629899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sz="2100">
              <a:latin typeface="Trebuchet MS"/>
              <a:cs typeface="Calibri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E3B5813-4847-2E97-C19A-5262412DC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580592"/>
              </p:ext>
            </p:extLst>
          </p:nvPr>
        </p:nvGraphicFramePr>
        <p:xfrm>
          <a:off x="5292" y="42332"/>
          <a:ext cx="12188466" cy="6548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341">
                  <a:extLst>
                    <a:ext uri="{9D8B030D-6E8A-4147-A177-3AD203B41FA5}">
                      <a16:colId xmlns:a16="http://schemas.microsoft.com/office/drawing/2014/main" val="811452524"/>
                    </a:ext>
                  </a:extLst>
                </a:gridCol>
                <a:gridCol w="9393125">
                  <a:extLst>
                    <a:ext uri="{9D8B030D-6E8A-4147-A177-3AD203B41FA5}">
                      <a16:colId xmlns:a16="http://schemas.microsoft.com/office/drawing/2014/main" val="1557070705"/>
                    </a:ext>
                  </a:extLst>
                </a:gridCol>
              </a:tblGrid>
              <a:tr h="464321">
                <a:tc>
                  <a:txBody>
                    <a:bodyPr/>
                    <a:lstStyle/>
                    <a:p>
                      <a:r>
                        <a:rPr lang="en-GB" sz="1400"/>
                        <a:t>Idea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Description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608366"/>
                  </a:ext>
                </a:extLst>
              </a:tr>
              <a:tr h="485761">
                <a:tc>
                  <a:txBody>
                    <a:bodyPr/>
                    <a:lstStyle/>
                    <a:p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Confidence workshops ​ 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Confidence workshops focused on building confidence and challenging negative thoughts associated with maths.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/>
                </a:tc>
                <a:extLst>
                  <a:ext uri="{0D108BD9-81ED-4DB2-BD59-A6C34878D82A}">
                    <a16:rowId xmlns:a16="http://schemas.microsoft.com/office/drawing/2014/main" val="3886711288"/>
                  </a:ext>
                </a:extLst>
              </a:tr>
              <a:tr h="571296">
                <a:tc>
                  <a:txBody>
                    <a:bodyPr/>
                    <a:lstStyle/>
                    <a:p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Numeracy Champions (employers)​ 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 marL="4763" marR="4763" marT="4763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Specially trained 'numeracy champions' embedded in workplaces to engage people with numeracy needs, including signposting to programmes.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/>
                </a:tc>
                <a:extLst>
                  <a:ext uri="{0D108BD9-81ED-4DB2-BD59-A6C34878D82A}">
                    <a16:rowId xmlns:a16="http://schemas.microsoft.com/office/drawing/2014/main" val="1125926168"/>
                  </a:ext>
                </a:extLst>
              </a:tr>
              <a:tr h="532638">
                <a:tc>
                  <a:txBody>
                    <a:bodyPr/>
                    <a:lstStyle/>
                    <a:p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Numeracy Champions (local areas)​ 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 marL="4763" marR="4763" marT="4763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Specially trained 'numeracy champions' embedded in local areas to engage people with numeracy needs, including signposting to programmes.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/>
                </a:tc>
                <a:extLst>
                  <a:ext uri="{0D108BD9-81ED-4DB2-BD59-A6C34878D82A}">
                    <a16:rowId xmlns:a16="http://schemas.microsoft.com/office/drawing/2014/main" val="1177401479"/>
                  </a:ext>
                </a:extLst>
              </a:tr>
              <a:tr h="679040">
                <a:tc>
                  <a:txBody>
                    <a:bodyPr/>
                    <a:lstStyle/>
                    <a:p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Personalised assessment​ 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 marL="4763" marR="4763" marT="4763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Personalised numeracy needs assessment, followed by signposting and support with signing up for relevant provision.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/>
                </a:tc>
                <a:extLst>
                  <a:ext uri="{0D108BD9-81ED-4DB2-BD59-A6C34878D82A}">
                    <a16:rowId xmlns:a16="http://schemas.microsoft.com/office/drawing/2014/main" val="1125414409"/>
                  </a:ext>
                </a:extLst>
              </a:tr>
              <a:tr h="522262">
                <a:tc>
                  <a:txBody>
                    <a:bodyPr/>
                    <a:lstStyle/>
                    <a:p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Preparation for Maths GCSE​ 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 marL="4763" marR="4763" marT="4763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Preparation for Maths GCSE study skills sessions embedded into Maths GCSE.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/>
                </a:tc>
                <a:extLst>
                  <a:ext uri="{0D108BD9-81ED-4DB2-BD59-A6C34878D82A}">
                    <a16:rowId xmlns:a16="http://schemas.microsoft.com/office/drawing/2014/main" val="3027806838"/>
                  </a:ext>
                </a:extLst>
              </a:tr>
              <a:tr h="632007">
                <a:tc>
                  <a:txBody>
                    <a:bodyPr/>
                    <a:lstStyle/>
                    <a:p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Family Numeracy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Maths sessions taught to families in their children's school</a:t>
                      </a:r>
                      <a:r>
                        <a:rPr lang="en-GB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3" marR="4763" marT="4763" marB="0"/>
                </a:tc>
                <a:extLst>
                  <a:ext uri="{0D108BD9-81ED-4DB2-BD59-A6C34878D82A}">
                    <a16:rowId xmlns:a16="http://schemas.microsoft.com/office/drawing/2014/main" val="800871642"/>
                  </a:ext>
                </a:extLst>
              </a:tr>
              <a:tr h="38994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>
                          <a:latin typeface="+mn-lt"/>
                        </a:rPr>
                        <a:t>Mastery Approach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kumimoji="0" lang="en-GB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Embedding the use of maths mastery teaching approaches in existing courses</a:t>
                      </a:r>
                      <a:r>
                        <a:rPr kumimoji="0" lang="en-US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" marR="4762" marT="4762" marB="0"/>
                </a:tc>
                <a:extLst>
                  <a:ext uri="{0D108BD9-81ED-4DB2-BD59-A6C34878D82A}">
                    <a16:rowId xmlns:a16="http://schemas.microsoft.com/office/drawing/2014/main" val="989635705"/>
                  </a:ext>
                </a:extLst>
              </a:tr>
              <a:tr h="49237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>
                          <a:latin typeface="+mn-lt"/>
                        </a:rPr>
                        <a:t>Maths by Stealth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kumimoji="0" lang="en-GB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Embedding maths 'by stealth' in a vocational course</a:t>
                      </a:r>
                      <a:r>
                        <a:rPr lang="en-GB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" marR="4762" marT="4762" marB="0"/>
                </a:tc>
                <a:extLst>
                  <a:ext uri="{0D108BD9-81ED-4DB2-BD59-A6C34878D82A}">
                    <a16:rowId xmlns:a16="http://schemas.microsoft.com/office/drawing/2014/main" val="3648392278"/>
                  </a:ext>
                </a:extLst>
              </a:tr>
              <a:tr h="49237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>
                          <a:latin typeface="+mn-lt"/>
                        </a:rPr>
                        <a:t>Contextualised Curriculum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kumimoji="0" lang="en-GB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Embedding the use of contextualised/applied teaching approaches e.g. baking a cake, managing money, in existing curriculums - may involve the use of applied 'field trips' e.g. to a shop/food venue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" marR="4762" marT="4762" marB="0"/>
                </a:tc>
                <a:extLst>
                  <a:ext uri="{0D108BD9-81ED-4DB2-BD59-A6C34878D82A}">
                    <a16:rowId xmlns:a16="http://schemas.microsoft.com/office/drawing/2014/main" val="1749139989"/>
                  </a:ext>
                </a:extLst>
              </a:tr>
              <a:tr h="6320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Comms trial 1: language in digital advertising </a:t>
                      </a:r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Communication materials to encourage participation in Multiply engagement events</a:t>
                      </a:r>
                    </a:p>
                    <a:p>
                      <a:pPr lvl="0">
                        <a:buNone/>
                      </a:pPr>
                      <a:endParaRPr kumimoji="0" lang="en-US" sz="1400" dirty="0"/>
                    </a:p>
                  </a:txBody>
                  <a:tcPr marL="4762" marR="4762" marT="4762" marB="0"/>
                </a:tc>
                <a:extLst>
                  <a:ext uri="{0D108BD9-81ED-4DB2-BD59-A6C34878D82A}">
                    <a16:rowId xmlns:a16="http://schemas.microsoft.com/office/drawing/2014/main" val="1989164063"/>
                  </a:ext>
                </a:extLst>
              </a:tr>
              <a:tr h="65488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Comms trial 2: encouraging progression</a:t>
                      </a:r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Letters to existing Multiply learners on non-regulated courses to encourage  progression to a further qualification-bearing course. (Two forms of letters to be tested: one from a peer and one from/endorsed by employers)</a:t>
                      </a:r>
                      <a:endParaRPr kumimoji="0" lang="en-US" sz="1400" dirty="0"/>
                    </a:p>
                  </a:txBody>
                  <a:tcPr marL="4762" marR="4762" marT="4762" marB="0"/>
                </a:tc>
                <a:extLst>
                  <a:ext uri="{0D108BD9-81ED-4DB2-BD59-A6C34878D82A}">
                    <a16:rowId xmlns:a16="http://schemas.microsoft.com/office/drawing/2014/main" val="1052843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26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13ABAD-6C0B-4044-BEF3-F47551F34791}"/>
              </a:ext>
            </a:extLst>
          </p:cNvPr>
          <p:cNvSpPr txBox="1"/>
          <p:nvPr/>
        </p:nvSpPr>
        <p:spPr>
          <a:xfrm>
            <a:off x="406400" y="6004983"/>
            <a:ext cx="9453033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2200" dirty="0">
              <a:ea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05BDEA-69A2-3409-C17F-C6A3A105C5E3}"/>
              </a:ext>
            </a:extLst>
          </p:cNvPr>
          <p:cNvSpPr txBox="1"/>
          <p:nvPr/>
        </p:nvSpPr>
        <p:spPr>
          <a:xfrm>
            <a:off x="89646" y="151670"/>
            <a:ext cx="10133655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GB" sz="3200" b="1" dirty="0">
                <a:solidFill>
                  <a:srgbClr val="4472C4"/>
                </a:solidFill>
                <a:ea typeface="Calibri"/>
                <a:cs typeface="Calibri"/>
              </a:rPr>
              <a:t>Multiply RCTs – how to get involved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37D2DD-B25C-4F13-D1EC-50AD5A13CDEB}"/>
              </a:ext>
            </a:extLst>
          </p:cNvPr>
          <p:cNvSpPr txBox="1"/>
          <p:nvPr/>
        </p:nvSpPr>
        <p:spPr>
          <a:xfrm>
            <a:off x="285281" y="1116263"/>
            <a:ext cx="11695695" cy="59708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Our Delivery Supplier will be reaching out to providers in the coming weeks and months </a:t>
            </a:r>
            <a:endParaRPr lang="en-GB" sz="2400" dirty="0">
              <a:solidFill>
                <a:prstClr val="black"/>
              </a:solidFill>
              <a:latin typeface="Calibri" panose="020F0502020204030204"/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 panose="020F0502020204030204"/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We're keen to hear from providers on initial thoughts on the RCTs: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 panose="020F0502020204030204"/>
              <a:ea typeface="Calibri"/>
              <a:cs typeface="Calibri"/>
            </a:endParaRPr>
          </a:p>
          <a:p>
            <a:pPr marL="742950" indent="-28575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What are the benefits of involvement?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 panose="020F0502020204030204"/>
              <a:ea typeface="Calibri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Do you see any barriers?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 panose="020F0502020204030204"/>
              <a:ea typeface="Calibri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Do you have any concerns about being involved?</a:t>
            </a:r>
            <a:endParaRPr lang="en-GB" sz="2400" dirty="0">
              <a:solidFill>
                <a:prstClr val="black"/>
              </a:solidFill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prstClr val="black"/>
              </a:solidFill>
              <a:latin typeface="Calibri" panose="020F0502020204030204"/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Share your initial thoughts with the Multiply what works team: </a:t>
            </a:r>
            <a:r>
              <a:rPr lang="en-GB" sz="24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multiply.researchandevaluation@education.gov.uk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  <a:ea typeface="Calibri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  <a:ea typeface="Calibri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  <a:ea typeface="Calibri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  <a:ea typeface="Calibri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GB" sz="2200" dirty="0">
              <a:solidFill>
                <a:srgbClr val="0563C1"/>
              </a:solidFill>
              <a:latin typeface="Calibri" panose="020F0502020204030204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17967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E8F556492FB2409B3B1066F4E16943" ma:contentTypeVersion="20" ma:contentTypeDescription="Create a new document." ma:contentTypeScope="" ma:versionID="ebb749668fb2d0748e9eea4332fae5e2">
  <xsd:schema xmlns:xsd="http://www.w3.org/2001/XMLSchema" xmlns:xs="http://www.w3.org/2001/XMLSchema" xmlns:p="http://schemas.microsoft.com/office/2006/metadata/properties" xmlns:ns2="d4127354-1402-4f1d-ba7f-e03d5a775dfb" xmlns:ns3="051e2176-d33a-49d7-9ec7-03ef78e08925" targetNamespace="http://schemas.microsoft.com/office/2006/metadata/properties" ma:root="true" ma:fieldsID="0293ccd668f799279f0b4f50066c841f" ns2:_="" ns3:_="">
    <xsd:import namespace="d4127354-1402-4f1d-ba7f-e03d5a775dfb"/>
    <xsd:import namespace="051e2176-d33a-49d7-9ec7-03ef78e0892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27354-1402-4f1d-ba7f-e03d5a775df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d8a02af6-4560-4867-8c94-3f6e6a211659}" ma:internalName="TaxCatchAll" ma:showField="CatchAllData" ma:web="d4127354-1402-4f1d-ba7f-e03d5a775d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2176-d33a-49d7-9ec7-03ef78e089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42bce91-9457-43a8-9e1d-1612484c2a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7346EA-91D6-4726-94ED-8D35A56DB7A8}"/>
</file>

<file path=customXml/itemProps2.xml><?xml version="1.0" encoding="utf-8"?>
<ds:datastoreItem xmlns:ds="http://schemas.openxmlformats.org/officeDocument/2006/customXml" ds:itemID="{F9A01A0B-957D-419C-972F-B39FBEC8E6A8}"/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1316</Words>
  <Application>Microsoft Office PowerPoint</Application>
  <PresentationFormat>Widescreen</PresentationFormat>
  <Paragraphs>125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</vt:lpstr>
      <vt:lpstr>Calibri Light</vt:lpstr>
      <vt:lpstr>Trebuchet MS</vt:lpstr>
      <vt:lpstr>Office Theme</vt:lpstr>
      <vt:lpstr>think-cell Slide</vt:lpstr>
      <vt:lpstr>Multiply Programme</vt:lpstr>
      <vt:lpstr>Up to £270m allocated to local areas across England, to improve adult numeracy, through the UK Shared Prosperity Fund </vt:lpstr>
      <vt:lpstr>Innovative numeracy interventions that meet the needs of local people</vt:lpstr>
      <vt:lpstr>PowerPoint Presentation</vt:lpstr>
      <vt:lpstr>Substantive learners – expectations for year 2 and Q1 progress against each intervention</vt:lpstr>
      <vt:lpstr>"What Works" pillar of the Multiply programme: to build the evidence base on what works to improve adult numeracy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 – Randomised Control Trials</dc:title>
  <dc:creator>O'DRISCOLL, Katie</dc:creator>
  <cp:lastModifiedBy>STEEKSMA, Claire</cp:lastModifiedBy>
  <cp:revision>437</cp:revision>
  <dcterms:created xsi:type="dcterms:W3CDTF">2023-09-20T08:15:51Z</dcterms:created>
  <dcterms:modified xsi:type="dcterms:W3CDTF">2023-11-09T07:57:50Z</dcterms:modified>
</cp:coreProperties>
</file>