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530" r:id="rId5"/>
    <p:sldId id="535" r:id="rId6"/>
    <p:sldId id="536" r:id="rId7"/>
    <p:sldId id="537" r:id="rId8"/>
    <p:sldId id="533" r:id="rId9"/>
    <p:sldId id="538" r:id="rId10"/>
    <p:sldId id="539" r:id="rId11"/>
    <p:sldId id="53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72C9-AB88-1C16-69E1-80DF69BE2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B1E22-C3BD-A8F1-1AFA-A45EA2A7A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DF369-09F7-98B7-1CDF-70D60C5F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FF4-B943-4233-8AEC-71746252725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671E3-38BA-26EA-D5DE-9B4EDEB4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ED6B5-F8F9-8A74-1018-EBC1C89D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DC6A-EC21-4535-B2C6-16886FA3A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63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016B-F2AC-D75A-1BEE-AB5EA6A4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FE690-F39A-FC48-9C7E-567B260B9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F5346-C0C5-ACFC-10AE-601CE1EC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FF4-B943-4233-8AEC-71746252725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82418-5BB0-B872-0271-A3455F87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E9842-58C2-7B8B-B4D5-0BC97C7C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DC6A-EC21-4535-B2C6-16886FA3A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09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2A74C0-71D8-E245-9BB0-716AFFD8D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2D392-0720-31CC-F1EA-A393AB1F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18D0B-743A-EEE4-AF20-614200B6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FF4-B943-4233-8AEC-71746252725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574B2-2CE8-E308-F54A-80544075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B98B3-B397-19CA-056F-8AC11B5D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DC6A-EC21-4535-B2C6-16886FA3A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1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77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2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78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42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92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2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9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4345-4E06-D31C-E57C-700769E2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6DF0E-6FB0-343D-B419-91B6FCB63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2C334-39B3-31BF-8646-A6AC547A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FF4-B943-4233-8AEC-71746252725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B4520-16B2-A579-789A-C5C3939E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1D4D8-9EFB-53D6-69E3-FF761D89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DC6A-EC21-4535-B2C6-16886FA3A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47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3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4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5E97-E292-EFF0-7161-71D32EF7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CF5A4-03E1-4219-BEA6-DE11E4DF2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10D9B-EE1A-8E8D-2EDF-5B4D2027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FF4-B943-4233-8AEC-71746252725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6E960-4C37-3A26-F071-C6F20630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0059C-A13D-EB0A-8EC8-A9697074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DC6A-EC21-4535-B2C6-16886FA3A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2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D57A-B62E-314D-D542-18513294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A092-9FEB-F1B5-9DF6-8C3BFCD3F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0DB11-3A0E-E789-40D2-D7DD8E954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C328A-52B2-73EF-AFA0-5CE2382A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FF4-B943-4233-8AEC-71746252725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1B478-0BE9-8E76-8960-44772AEB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C59CF-9520-E1B3-77C2-C02C3F13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DC6A-EC21-4535-B2C6-16886FA3A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5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33D3-55B5-1006-9661-48477302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3E210-3C71-514A-CD4B-5F8A4C05D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36C4B-35BF-27F6-4B1A-39D07DB66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EC4C1-99ED-2F43-38B3-130B46047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35E4C-0FDE-C861-B5EE-1228D14B8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6028D-86E6-244F-4E2A-DFC5D3132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FF4-B943-4233-8AEC-71746252725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7F40E-461B-A28A-3983-F9DC804C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0CC33-92B0-2F41-1293-A19B79FA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DC6A-EC21-4535-B2C6-16886FA3A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1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9738-7D97-A411-6686-5B9C13CF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E7833-6A0A-E2A5-A392-4043640E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FF4-B943-4233-8AEC-71746252725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0B601-8197-DE91-6C16-70C7119DD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CAD69-1CF5-C82A-3AD5-78A59DB0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DC6A-EC21-4535-B2C6-16886FA3A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8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BF057-FC92-9D55-D4B4-12134269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FF4-B943-4233-8AEC-71746252725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F8291-7B4D-26E9-2839-8B54A89F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86140-FD2D-AD43-66F6-1972C0EA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DC6A-EC21-4535-B2C6-16886FA3A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0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EABE-01F8-9C5C-02AC-DCD78035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19C1-1141-68FE-BC15-F50A612E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1C62B-FF63-25C9-FD7C-80FEEA047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50075-179A-F02E-3E8D-74FDC347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FF4-B943-4233-8AEC-71746252725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66556-F852-D192-9E1C-7BFAFEE8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07115-4A49-B7A4-577A-F3E8DC85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DC6A-EC21-4535-B2C6-16886FA3A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8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D5C4-6A76-8EE2-36BE-5744ADD5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A53E1-D9BF-3773-723C-1071F31C6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D0D2-66A0-2316-3F02-F320755D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05C50-55D0-AD55-850C-C8C861B2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FF4-B943-4233-8AEC-71746252725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5338C-A265-2D44-7218-7073A496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79B91-C477-263D-F9C0-DF50EAFC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DC6A-EC21-4535-B2C6-16886FA3A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3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0D0D9-79E8-1D9D-FEA5-2680A3BA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742FD-3403-3832-0919-79B89A441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A3063-8125-16C0-09D4-517ACFFD8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CFF4-B943-4233-8AEC-71746252725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BD2A0-EFA1-79B4-129E-48999A689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E7A8-7CF0-A34F-7BE0-21321753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9DC6A-EC21-4535-B2C6-16886FA3A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1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5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8BFC-D3FA-F110-3A7C-6A2F363EAA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BC935-918E-5933-0297-EDB3B73FE3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8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9"/>
          <p:cNvSpPr/>
          <p:nvPr/>
        </p:nvSpPr>
        <p:spPr>
          <a:xfrm>
            <a:off x="254000" y="316102"/>
            <a:ext cx="3255427" cy="1044197"/>
          </a:xfrm>
          <a:custGeom>
            <a:avLst/>
            <a:gdLst/>
            <a:ahLst/>
            <a:cxnLst/>
            <a:rect l="l" t="t" r="r" b="b"/>
            <a:pathLst>
              <a:path w="4883140" h="1566296">
                <a:moveTo>
                  <a:pt x="0" y="0"/>
                </a:moveTo>
                <a:lnTo>
                  <a:pt x="4883140" y="0"/>
                </a:lnTo>
                <a:lnTo>
                  <a:pt x="4883140" y="1566295"/>
                </a:lnTo>
                <a:lnTo>
                  <a:pt x="0" y="1566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042" r="-4653" b="-8646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920516" y="438150"/>
            <a:ext cx="2547169" cy="79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@LearnWorkUK</a:t>
            </a:r>
          </a:p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#EmpSkills23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B9C0B-AECB-9C0D-C990-04CCA58C3FD4}"/>
              </a:ext>
            </a:extLst>
          </p:cNvPr>
          <p:cNvSpPr txBox="1"/>
          <p:nvPr/>
        </p:nvSpPr>
        <p:spPr>
          <a:xfrm>
            <a:off x="400594" y="1567543"/>
            <a:ext cx="3108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Raleway SemiBold" pitchFamily="2" charset="0"/>
              </a:rPr>
              <a:t>Evidence on effectiveness of sanctions is limited and mixed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B48F2-5426-E038-667E-9AB31A330C3F}"/>
              </a:ext>
            </a:extLst>
          </p:cNvPr>
          <p:cNvSpPr txBox="1"/>
          <p:nvPr/>
        </p:nvSpPr>
        <p:spPr>
          <a:xfrm>
            <a:off x="400593" y="3845090"/>
            <a:ext cx="310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1200" dirty="0">
                <a:solidFill>
                  <a:srgbClr val="000000"/>
                </a:solidFill>
                <a:latin typeface="Raleway SemiBold" pitchFamily="2" charset="0"/>
              </a:rPr>
              <a:t>Numbers of disabled people out of work and numbers engaged in employment support annually </a:t>
            </a:r>
            <a:endParaRPr lang="en-GB" sz="1333" dirty="0">
              <a:solidFill>
                <a:srgbClr val="4D4D4D"/>
              </a:solidFill>
              <a:latin typeface="Raleway SemiBold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CC3E5D-3FC0-229C-6077-3B0B899A85E9}"/>
              </a:ext>
            </a:extLst>
          </p:cNvPr>
          <p:cNvGrpSpPr/>
          <p:nvPr/>
        </p:nvGrpSpPr>
        <p:grpSpPr>
          <a:xfrm>
            <a:off x="4021544" y="1360299"/>
            <a:ext cx="7231746" cy="5244445"/>
            <a:chOff x="6032316" y="2040448"/>
            <a:chExt cx="10847619" cy="78666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5DAD88-F643-51AB-105A-EA3A23FD7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2316" y="2040448"/>
              <a:ext cx="10847619" cy="786666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7CFE88-F2A0-E5FA-1E16-164FD5CAF4DF}"/>
                </a:ext>
              </a:extLst>
            </p:cNvPr>
            <p:cNvSpPr/>
            <p:nvPr/>
          </p:nvSpPr>
          <p:spPr>
            <a:xfrm>
              <a:off x="14565085" y="9326880"/>
              <a:ext cx="2288724" cy="541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FEC58F2-9BC1-1676-AEC7-A8B36FE4F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5" y="6068307"/>
            <a:ext cx="2435677" cy="3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3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324"/>
            <a:ext cx="12192000" cy="6805353"/>
          </a:xfrm>
          <a:custGeom>
            <a:avLst/>
            <a:gdLst/>
            <a:ahLst/>
            <a:cxnLst/>
            <a:rect l="l" t="t" r="r" b="b"/>
            <a:pathLst>
              <a:path w="18288000" h="10208029">
                <a:moveTo>
                  <a:pt x="0" y="0"/>
                </a:moveTo>
                <a:lnTo>
                  <a:pt x="18288000" y="0"/>
                </a:lnTo>
                <a:lnTo>
                  <a:pt x="18288000" y="10208030"/>
                </a:lnTo>
                <a:lnTo>
                  <a:pt x="0" y="10208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633382" y="4974644"/>
            <a:ext cx="15940325" cy="6599893"/>
            <a:chOff x="0" y="0"/>
            <a:chExt cx="8027654" cy="332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27654" cy="3323751"/>
            </a:xfrm>
            <a:custGeom>
              <a:avLst/>
              <a:gdLst/>
              <a:ahLst/>
              <a:cxnLst/>
              <a:rect l="l" t="t" r="r" b="b"/>
              <a:pathLst>
                <a:path w="8027654" h="3323751">
                  <a:moveTo>
                    <a:pt x="0" y="0"/>
                  </a:moveTo>
                  <a:lnTo>
                    <a:pt x="8027654" y="0"/>
                  </a:lnTo>
                  <a:lnTo>
                    <a:pt x="8027654" y="3323751"/>
                  </a:lnTo>
                  <a:lnTo>
                    <a:pt x="0" y="33237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027654" cy="3342800"/>
            </a:xfrm>
            <a:prstGeom prst="rect">
              <a:avLst/>
            </a:prstGeom>
          </p:spPr>
          <p:txBody>
            <a:bodyPr lIns="28697" tIns="28697" rIns="28697" bIns="28697" rtlCol="0" anchor="ctr"/>
            <a:lstStyle/>
            <a:p>
              <a:pPr algn="ctr" defTabSz="609630">
                <a:lnSpc>
                  <a:spcPts val="5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5903438" y="5266291"/>
            <a:ext cx="684590" cy="6845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8831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8697" tIns="28697" rIns="28697" bIns="28697" rtlCol="0" anchor="ctr"/>
            <a:lstStyle/>
            <a:p>
              <a:pPr algn="ctr" defTabSz="609630">
                <a:lnSpc>
                  <a:spcPts val="91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5604405" y="5460149"/>
            <a:ext cx="526108" cy="52610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616B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8697" tIns="28697" rIns="28697" bIns="28697" rtlCol="0" anchor="ctr"/>
            <a:lstStyle/>
            <a:p>
              <a:pPr algn="ctr" defTabSz="609630">
                <a:lnSpc>
                  <a:spcPts val="91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2432726" y="5266291"/>
            <a:ext cx="684590" cy="68459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8831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8697" tIns="28697" rIns="28697" bIns="28697" rtlCol="0" anchor="ctr"/>
            <a:lstStyle/>
            <a:p>
              <a:pPr algn="ctr" defTabSz="609630">
                <a:lnSpc>
                  <a:spcPts val="91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2133693" y="5460149"/>
            <a:ext cx="526108" cy="52610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616B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8697" tIns="28697" rIns="28697" bIns="28697" rtlCol="0" anchor="ctr"/>
            <a:lstStyle/>
            <a:p>
              <a:pPr algn="ctr" defTabSz="609630">
                <a:lnSpc>
                  <a:spcPts val="91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9377736" y="5266291"/>
            <a:ext cx="684590" cy="68459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8831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8697" tIns="28697" rIns="28697" bIns="28697" rtlCol="0" anchor="ctr"/>
            <a:lstStyle/>
            <a:p>
              <a:pPr algn="ctr" defTabSz="609630">
                <a:lnSpc>
                  <a:spcPts val="91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9078703" y="5460149"/>
            <a:ext cx="526108" cy="52610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616B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8697" tIns="28697" rIns="28697" bIns="28697" rtlCol="0" anchor="ctr"/>
            <a:lstStyle/>
            <a:p>
              <a:pPr algn="ctr" defTabSz="609630">
                <a:lnSpc>
                  <a:spcPts val="91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9675769" y="4374749"/>
            <a:ext cx="3249751" cy="1552913"/>
          </a:xfrm>
          <a:custGeom>
            <a:avLst/>
            <a:gdLst/>
            <a:ahLst/>
            <a:cxnLst/>
            <a:rect l="l" t="t" r="r" b="b"/>
            <a:pathLst>
              <a:path w="4874626" h="2329369">
                <a:moveTo>
                  <a:pt x="0" y="0"/>
                </a:moveTo>
                <a:lnTo>
                  <a:pt x="4874626" y="0"/>
                </a:lnTo>
                <a:lnTo>
                  <a:pt x="4874626" y="2329369"/>
                </a:lnTo>
                <a:lnTo>
                  <a:pt x="0" y="2329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9294" b="-14681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6193837" y="4374749"/>
            <a:ext cx="3249751" cy="1552913"/>
          </a:xfrm>
          <a:custGeom>
            <a:avLst/>
            <a:gdLst/>
            <a:ahLst/>
            <a:cxnLst/>
            <a:rect l="l" t="t" r="r" b="b"/>
            <a:pathLst>
              <a:path w="4874626" h="2329369">
                <a:moveTo>
                  <a:pt x="0" y="0"/>
                </a:moveTo>
                <a:lnTo>
                  <a:pt x="4874626" y="0"/>
                </a:lnTo>
                <a:lnTo>
                  <a:pt x="4874626" y="2329369"/>
                </a:lnTo>
                <a:lnTo>
                  <a:pt x="0" y="2329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9294" b="-14681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2711905" y="4374749"/>
            <a:ext cx="3249751" cy="1552913"/>
          </a:xfrm>
          <a:custGeom>
            <a:avLst/>
            <a:gdLst/>
            <a:ahLst/>
            <a:cxnLst/>
            <a:rect l="l" t="t" r="r" b="b"/>
            <a:pathLst>
              <a:path w="4874626" h="2329369">
                <a:moveTo>
                  <a:pt x="0" y="0"/>
                </a:moveTo>
                <a:lnTo>
                  <a:pt x="4874626" y="0"/>
                </a:lnTo>
                <a:lnTo>
                  <a:pt x="4874626" y="2329369"/>
                </a:lnTo>
                <a:lnTo>
                  <a:pt x="0" y="2329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9294" b="-14681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-770028" y="4374749"/>
            <a:ext cx="3249751" cy="1552913"/>
          </a:xfrm>
          <a:custGeom>
            <a:avLst/>
            <a:gdLst/>
            <a:ahLst/>
            <a:cxnLst/>
            <a:rect l="l" t="t" r="r" b="b"/>
            <a:pathLst>
              <a:path w="4874626" h="2329369">
                <a:moveTo>
                  <a:pt x="0" y="0"/>
                </a:moveTo>
                <a:lnTo>
                  <a:pt x="4874626" y="0"/>
                </a:lnTo>
                <a:lnTo>
                  <a:pt x="4874626" y="2329369"/>
                </a:lnTo>
                <a:lnTo>
                  <a:pt x="0" y="2329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9294" b="-14681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7" name="Group 27"/>
          <p:cNvGrpSpPr/>
          <p:nvPr/>
        </p:nvGrpSpPr>
        <p:grpSpPr>
          <a:xfrm rot="-10800000">
            <a:off x="2375506" y="4907233"/>
            <a:ext cx="380446" cy="38044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06B67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8697" tIns="28697" rIns="28697" bIns="28697" rtlCol="0" anchor="ctr"/>
            <a:lstStyle/>
            <a:p>
              <a:pPr algn="ctr" defTabSz="609630">
                <a:lnSpc>
                  <a:spcPts val="91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9337976" y="4895718"/>
            <a:ext cx="380446" cy="380446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06B67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8697" tIns="28697" rIns="28697" bIns="28697" rtlCol="0" anchor="ctr"/>
            <a:lstStyle/>
            <a:p>
              <a:pPr algn="ctr" defTabSz="609630">
                <a:lnSpc>
                  <a:spcPts val="91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 rot="-10800000">
            <a:off x="5847096" y="4884202"/>
            <a:ext cx="380446" cy="380446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06B67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8697" tIns="28697" rIns="28697" bIns="28697" rtlCol="0" anchor="ctr"/>
            <a:lstStyle/>
            <a:p>
              <a:pPr algn="ctr" defTabSz="609630">
                <a:lnSpc>
                  <a:spcPts val="91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0" y="5162105"/>
            <a:ext cx="12306943" cy="1941187"/>
            <a:chOff x="0" y="0"/>
            <a:chExt cx="5153075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153075" cy="812800"/>
            </a:xfrm>
            <a:custGeom>
              <a:avLst/>
              <a:gdLst/>
              <a:ahLst/>
              <a:cxnLst/>
              <a:rect l="l" t="t" r="r" b="b"/>
              <a:pathLst>
                <a:path w="5153075" h="812800">
                  <a:moveTo>
                    <a:pt x="0" y="0"/>
                  </a:moveTo>
                  <a:lnTo>
                    <a:pt x="5153075" y="0"/>
                  </a:lnTo>
                  <a:lnTo>
                    <a:pt x="5153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5153075" cy="831850"/>
            </a:xfrm>
            <a:prstGeom prst="rect">
              <a:avLst/>
            </a:prstGeom>
          </p:spPr>
          <p:txBody>
            <a:bodyPr lIns="20709" tIns="20709" rIns="20709" bIns="20709" rtlCol="0" anchor="ctr"/>
            <a:lstStyle/>
            <a:p>
              <a:pPr algn="ctr" defTabSz="609630">
                <a:lnSpc>
                  <a:spcPts val="91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49554" y="5287677"/>
            <a:ext cx="10718131" cy="1350800"/>
            <a:chOff x="50477" y="0"/>
            <a:chExt cx="21436263" cy="2701598"/>
          </a:xfrm>
        </p:grpSpPr>
        <p:sp>
          <p:nvSpPr>
            <p:cNvPr id="40" name="Freeform 40"/>
            <p:cNvSpPr/>
            <p:nvPr/>
          </p:nvSpPr>
          <p:spPr>
            <a:xfrm>
              <a:off x="15822152" y="756143"/>
              <a:ext cx="2693475" cy="1572990"/>
            </a:xfrm>
            <a:custGeom>
              <a:avLst/>
              <a:gdLst/>
              <a:ahLst/>
              <a:cxnLst/>
              <a:rect l="l" t="t" r="r" b="b"/>
              <a:pathLst>
                <a:path w="2693475" h="1572990">
                  <a:moveTo>
                    <a:pt x="0" y="0"/>
                  </a:moveTo>
                  <a:lnTo>
                    <a:pt x="2693475" y="0"/>
                  </a:lnTo>
                  <a:lnTo>
                    <a:pt x="2693475" y="1572990"/>
                  </a:lnTo>
                  <a:lnTo>
                    <a:pt x="0" y="1572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41"/>
            <p:cNvSpPr/>
            <p:nvPr/>
          </p:nvSpPr>
          <p:spPr>
            <a:xfrm>
              <a:off x="50477" y="1413729"/>
              <a:ext cx="5305847" cy="842651"/>
            </a:xfrm>
            <a:custGeom>
              <a:avLst/>
              <a:gdLst/>
              <a:ahLst/>
              <a:cxnLst/>
              <a:rect l="l" t="t" r="r" b="b"/>
              <a:pathLst>
                <a:path w="5305847" h="842651">
                  <a:moveTo>
                    <a:pt x="0" y="0"/>
                  </a:moveTo>
                  <a:lnTo>
                    <a:pt x="5305847" y="0"/>
                  </a:lnTo>
                  <a:lnTo>
                    <a:pt x="5305847" y="842651"/>
                  </a:lnTo>
                  <a:lnTo>
                    <a:pt x="0" y="842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42"/>
            <p:cNvSpPr/>
            <p:nvPr/>
          </p:nvSpPr>
          <p:spPr>
            <a:xfrm>
              <a:off x="12086933" y="641815"/>
              <a:ext cx="3390119" cy="1907478"/>
            </a:xfrm>
            <a:custGeom>
              <a:avLst/>
              <a:gdLst/>
              <a:ahLst/>
              <a:cxnLst/>
              <a:rect l="l" t="t" r="r" b="b"/>
              <a:pathLst>
                <a:path w="3390119" h="1907478">
                  <a:moveTo>
                    <a:pt x="0" y="0"/>
                  </a:moveTo>
                  <a:lnTo>
                    <a:pt x="3390119" y="0"/>
                  </a:lnTo>
                  <a:lnTo>
                    <a:pt x="3390119" y="1907479"/>
                  </a:lnTo>
                  <a:lnTo>
                    <a:pt x="0" y="1907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43"/>
            <p:cNvSpPr/>
            <p:nvPr/>
          </p:nvSpPr>
          <p:spPr>
            <a:xfrm>
              <a:off x="9665724" y="414138"/>
              <a:ext cx="1751569" cy="2287460"/>
            </a:xfrm>
            <a:custGeom>
              <a:avLst/>
              <a:gdLst/>
              <a:ahLst/>
              <a:cxnLst/>
              <a:rect l="l" t="t" r="r" b="b"/>
              <a:pathLst>
                <a:path w="1751569" h="2287460">
                  <a:moveTo>
                    <a:pt x="0" y="0"/>
                  </a:moveTo>
                  <a:lnTo>
                    <a:pt x="1751569" y="0"/>
                  </a:lnTo>
                  <a:lnTo>
                    <a:pt x="1751569" y="2287460"/>
                  </a:lnTo>
                  <a:lnTo>
                    <a:pt x="0" y="2287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4"/>
            <p:cNvSpPr/>
            <p:nvPr/>
          </p:nvSpPr>
          <p:spPr>
            <a:xfrm>
              <a:off x="18975760" y="0"/>
              <a:ext cx="2510980" cy="2510980"/>
            </a:xfrm>
            <a:custGeom>
              <a:avLst/>
              <a:gdLst/>
              <a:ahLst/>
              <a:cxnLst/>
              <a:rect l="l" t="t" r="r" b="b"/>
              <a:pathLst>
                <a:path w="2510980" h="2510980">
                  <a:moveTo>
                    <a:pt x="0" y="0"/>
                  </a:moveTo>
                  <a:lnTo>
                    <a:pt x="2510980" y="0"/>
                  </a:lnTo>
                  <a:lnTo>
                    <a:pt x="2510980" y="2510980"/>
                  </a:lnTo>
                  <a:lnTo>
                    <a:pt x="0" y="2510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789582" y="3137456"/>
            <a:ext cx="10612837" cy="84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93"/>
              </a:lnSpc>
            </a:pPr>
            <a:r>
              <a:rPr lang="en-US" sz="2827">
                <a:solidFill>
                  <a:srgbClr val="EF7E3C"/>
                </a:solidFill>
                <a:latin typeface="Raleway SemiBold" pitchFamily="2" charset="0"/>
              </a:rPr>
              <a:t>Deputy Director</a:t>
            </a:r>
          </a:p>
          <a:p>
            <a:pPr algn="ctr" defTabSz="609630">
              <a:lnSpc>
                <a:spcPts val="3393"/>
              </a:lnSpc>
            </a:pPr>
            <a:r>
              <a:rPr lang="en-US" sz="2827">
                <a:solidFill>
                  <a:srgbClr val="EF7E3C"/>
                </a:solidFill>
                <a:latin typeface="Raleway SemiBold" pitchFamily="2" charset="0"/>
              </a:rPr>
              <a:t>Learning and Work Institute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348871" y="2280206"/>
            <a:ext cx="7494258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713"/>
              </a:lnSpc>
            </a:pPr>
            <a:r>
              <a:rPr lang="en-US" sz="4761" dirty="0">
                <a:solidFill>
                  <a:srgbClr val="4D4D4D"/>
                </a:solidFill>
                <a:latin typeface="Raleway SemiBold" pitchFamily="2" charset="0"/>
              </a:rPr>
              <a:t>Naomi Clayton</a:t>
            </a:r>
          </a:p>
        </p:txBody>
      </p:sp>
      <p:sp>
        <p:nvSpPr>
          <p:cNvPr id="49" name="Freeform 49"/>
          <p:cNvSpPr/>
          <p:nvPr/>
        </p:nvSpPr>
        <p:spPr>
          <a:xfrm>
            <a:off x="4333942" y="363727"/>
            <a:ext cx="3255427" cy="1044197"/>
          </a:xfrm>
          <a:custGeom>
            <a:avLst/>
            <a:gdLst/>
            <a:ahLst/>
            <a:cxnLst/>
            <a:rect l="l" t="t" r="r" b="b"/>
            <a:pathLst>
              <a:path w="4883140" h="1566296">
                <a:moveTo>
                  <a:pt x="0" y="0"/>
                </a:moveTo>
                <a:lnTo>
                  <a:pt x="4883140" y="0"/>
                </a:lnTo>
                <a:lnTo>
                  <a:pt x="4883140" y="1566295"/>
                </a:lnTo>
                <a:lnTo>
                  <a:pt x="0" y="15662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7042" r="-4653" b="-8646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920516" y="438150"/>
            <a:ext cx="2547169" cy="79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@LearnWorkUK</a:t>
            </a:r>
          </a:p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#EmpSkills23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4971316" y="1611584"/>
            <a:ext cx="2249369" cy="455753"/>
            <a:chOff x="0" y="-20255"/>
            <a:chExt cx="4498738" cy="911506"/>
          </a:xfrm>
        </p:grpSpPr>
        <p:grpSp>
          <p:nvGrpSpPr>
            <p:cNvPr id="52" name="Group 52"/>
            <p:cNvGrpSpPr/>
            <p:nvPr/>
          </p:nvGrpSpPr>
          <p:grpSpPr>
            <a:xfrm>
              <a:off x="0" y="0"/>
              <a:ext cx="4498738" cy="891251"/>
              <a:chOff x="0" y="0"/>
              <a:chExt cx="1209185" cy="239553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1209185" cy="239553"/>
              </a:xfrm>
              <a:custGeom>
                <a:avLst/>
                <a:gdLst/>
                <a:ahLst/>
                <a:cxnLst/>
                <a:rect l="l" t="t" r="r" b="b"/>
                <a:pathLst>
                  <a:path w="1209185" h="239553">
                    <a:moveTo>
                      <a:pt x="84898" y="0"/>
                    </a:moveTo>
                    <a:lnTo>
                      <a:pt x="1124286" y="0"/>
                    </a:lnTo>
                    <a:cubicBezTo>
                      <a:pt x="1171174" y="0"/>
                      <a:pt x="1209185" y="38010"/>
                      <a:pt x="1209185" y="84898"/>
                    </a:cubicBezTo>
                    <a:lnTo>
                      <a:pt x="1209185" y="154655"/>
                    </a:lnTo>
                    <a:cubicBezTo>
                      <a:pt x="1209185" y="201543"/>
                      <a:pt x="1171174" y="239553"/>
                      <a:pt x="1124286" y="239553"/>
                    </a:cubicBezTo>
                    <a:lnTo>
                      <a:pt x="84898" y="239553"/>
                    </a:lnTo>
                    <a:cubicBezTo>
                      <a:pt x="38010" y="239553"/>
                      <a:pt x="0" y="201543"/>
                      <a:pt x="0" y="154655"/>
                    </a:cubicBezTo>
                    <a:lnTo>
                      <a:pt x="0" y="84898"/>
                    </a:lnTo>
                    <a:cubicBezTo>
                      <a:pt x="0" y="38010"/>
                      <a:pt x="38010" y="0"/>
                      <a:pt x="84898" y="0"/>
                    </a:cubicBezTo>
                    <a:close/>
                  </a:path>
                </a:pathLst>
              </a:custGeom>
              <a:solidFill>
                <a:srgbClr val="EF7E3C"/>
              </a:solidFill>
            </p:spPr>
            <p:txBody>
              <a:bodyPr/>
              <a:lstStyle/>
              <a:p>
                <a:pPr defTabSz="609630"/>
                <a:endParaRPr lang="en-GB" sz="1200">
                  <a:solidFill>
                    <a:prstClr val="black"/>
                  </a:solidFill>
                  <a:latin typeface="Raleway SemiBold" pitchFamily="2" charset="0"/>
                </a:endParaRP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38100"/>
                <a:ext cx="1209185" cy="2776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329"/>
                  </a:lnSpc>
                </a:pPr>
                <a:endParaRPr sz="1200">
                  <a:solidFill>
                    <a:prstClr val="black"/>
                  </a:solidFill>
                  <a:latin typeface="Raleway SemiBold" pitchFamily="2" charset="0"/>
                </a:endParaRPr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593780" y="-20255"/>
              <a:ext cx="3311180" cy="821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46"/>
                </a:lnSpc>
              </a:pPr>
              <a:r>
                <a:rPr lang="en-US" sz="2533" dirty="0">
                  <a:solidFill>
                    <a:srgbClr val="FFFFFF"/>
                  </a:solidFill>
                  <a:latin typeface="Raleway SemiBold" pitchFamily="2" charset="0"/>
                </a:rPr>
                <a:t>KEYNOTE</a:t>
              </a:r>
            </a:p>
          </p:txBody>
        </p:sp>
      </p:grpSp>
      <p:sp>
        <p:nvSpPr>
          <p:cNvPr id="56" name="TextBox 45">
            <a:extLst>
              <a:ext uri="{FF2B5EF4-FFF2-40B4-BE49-F238E27FC236}">
                <a16:creationId xmlns:a16="http://schemas.microsoft.com/office/drawing/2014/main" id="{3E0F4AB5-6E4C-86E7-8796-7A27A9E2AD21}"/>
              </a:ext>
            </a:extLst>
          </p:cNvPr>
          <p:cNvSpPr txBox="1"/>
          <p:nvPr/>
        </p:nvSpPr>
        <p:spPr>
          <a:xfrm>
            <a:off x="724315" y="5405417"/>
            <a:ext cx="830935" cy="269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25"/>
              </a:lnSpc>
            </a:pPr>
            <a:r>
              <a:rPr lang="en-US" sz="1660">
                <a:solidFill>
                  <a:srgbClr val="4D4D4D"/>
                </a:solidFill>
                <a:latin typeface="Raleway SemiBold" pitchFamily="2" charset="0"/>
              </a:rPr>
              <a:t>Led by</a:t>
            </a:r>
          </a:p>
        </p:txBody>
      </p:sp>
      <p:sp>
        <p:nvSpPr>
          <p:cNvPr id="57" name="TextBox 46">
            <a:extLst>
              <a:ext uri="{FF2B5EF4-FFF2-40B4-BE49-F238E27FC236}">
                <a16:creationId xmlns:a16="http://schemas.microsoft.com/office/drawing/2014/main" id="{80E252FF-A2F0-D2D5-4748-22A79C6A6A3C}"/>
              </a:ext>
            </a:extLst>
          </p:cNvPr>
          <p:cNvSpPr txBox="1"/>
          <p:nvPr/>
        </p:nvSpPr>
        <p:spPr>
          <a:xfrm>
            <a:off x="3833852" y="5389344"/>
            <a:ext cx="1587693" cy="269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25"/>
              </a:lnSpc>
            </a:pPr>
            <a:r>
              <a:rPr lang="en-US" sz="1660">
                <a:solidFill>
                  <a:srgbClr val="4D4D4D"/>
                </a:solidFill>
                <a:latin typeface="Raleway SemiBold" pitchFamily="2" charset="0"/>
              </a:rPr>
              <a:t>Sponsored by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9"/>
          <p:cNvSpPr/>
          <p:nvPr/>
        </p:nvSpPr>
        <p:spPr>
          <a:xfrm>
            <a:off x="254000" y="316102"/>
            <a:ext cx="3255427" cy="1044197"/>
          </a:xfrm>
          <a:custGeom>
            <a:avLst/>
            <a:gdLst/>
            <a:ahLst/>
            <a:cxnLst/>
            <a:rect l="l" t="t" r="r" b="b"/>
            <a:pathLst>
              <a:path w="4883140" h="1566296">
                <a:moveTo>
                  <a:pt x="0" y="0"/>
                </a:moveTo>
                <a:lnTo>
                  <a:pt x="4883140" y="0"/>
                </a:lnTo>
                <a:lnTo>
                  <a:pt x="4883140" y="1566295"/>
                </a:lnTo>
                <a:lnTo>
                  <a:pt x="0" y="1566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042" r="-4653" b="-8646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920516" y="438150"/>
            <a:ext cx="2547169" cy="79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@LearnWorkUK</a:t>
            </a:r>
          </a:p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#EmpSkills23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796A2D-3176-0535-EA38-A4637E774CE9}"/>
              </a:ext>
            </a:extLst>
          </p:cNvPr>
          <p:cNvSpPr txBox="1"/>
          <p:nvPr/>
        </p:nvSpPr>
        <p:spPr>
          <a:xfrm>
            <a:off x="400594" y="1567543"/>
            <a:ext cx="3108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Raleway SemiBold" pitchFamily="2" charset="0"/>
              </a:rPr>
              <a:t>UK employment recovery has been weaker than other G7 countries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F5B798-8583-A385-987C-AD9E1C6361CC}"/>
              </a:ext>
            </a:extLst>
          </p:cNvPr>
          <p:cNvSpPr txBox="1"/>
          <p:nvPr/>
        </p:nvSpPr>
        <p:spPr>
          <a:xfrm>
            <a:off x="400594" y="3802208"/>
            <a:ext cx="3108833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1333">
                <a:solidFill>
                  <a:srgbClr val="4D4D4D"/>
                </a:solidFill>
                <a:latin typeface="Raleway SemiBold" pitchFamily="2" charset="0"/>
                <a:cs typeface="Arial" panose="020B0604020202020204" pitchFamily="34" charset="0"/>
              </a:rPr>
              <a:t>Percentage point change in economic inactivity (cumulative) since Q4 2019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B08EA21-6C91-2131-8E69-AFB626F98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5" y="6068307"/>
            <a:ext cx="2435677" cy="386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1E2FDD-9254-CB92-E81F-27D43CAAA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032" y="1493168"/>
            <a:ext cx="7798762" cy="50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2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9"/>
          <p:cNvSpPr/>
          <p:nvPr/>
        </p:nvSpPr>
        <p:spPr>
          <a:xfrm>
            <a:off x="254000" y="316102"/>
            <a:ext cx="3255427" cy="1044197"/>
          </a:xfrm>
          <a:custGeom>
            <a:avLst/>
            <a:gdLst/>
            <a:ahLst/>
            <a:cxnLst/>
            <a:rect l="l" t="t" r="r" b="b"/>
            <a:pathLst>
              <a:path w="4883140" h="1566296">
                <a:moveTo>
                  <a:pt x="0" y="0"/>
                </a:moveTo>
                <a:lnTo>
                  <a:pt x="4883140" y="0"/>
                </a:lnTo>
                <a:lnTo>
                  <a:pt x="4883140" y="1566295"/>
                </a:lnTo>
                <a:lnTo>
                  <a:pt x="0" y="1566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042" r="-4653" b="-8646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920516" y="438150"/>
            <a:ext cx="2547169" cy="79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@LearnWorkUK</a:t>
            </a:r>
          </a:p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#EmpSkills23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796A2D-3176-0535-EA38-A4637E774CE9}"/>
              </a:ext>
            </a:extLst>
          </p:cNvPr>
          <p:cNvSpPr txBox="1"/>
          <p:nvPr/>
        </p:nvSpPr>
        <p:spPr>
          <a:xfrm>
            <a:off x="400594" y="1567543"/>
            <a:ext cx="3108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Raleway SemiBold" pitchFamily="2" charset="0"/>
              </a:rPr>
              <a:t>Matching high performing countries’ employment rates would mean 1.2 million more people in work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F5B798-8583-A385-987C-AD9E1C6361CC}"/>
              </a:ext>
            </a:extLst>
          </p:cNvPr>
          <p:cNvSpPr txBox="1"/>
          <p:nvPr/>
        </p:nvSpPr>
        <p:spPr>
          <a:xfrm>
            <a:off x="400594" y="4520843"/>
            <a:ext cx="310883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1333">
                <a:solidFill>
                  <a:srgbClr val="4D4D4D"/>
                </a:solidFill>
                <a:latin typeface="Raleway SemiBold" pitchFamily="2" charset="0"/>
                <a:cs typeface="Arial" panose="020B0604020202020204" pitchFamily="34" charset="0"/>
              </a:rPr>
              <a:t>Employment rate, Q2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C85CC1-E88B-0AA6-5EE2-4183C62E2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161" y="1464802"/>
            <a:ext cx="7816930" cy="5108837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6C92781-E600-8139-3E67-2FF1927F0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5" y="6068307"/>
            <a:ext cx="2435677" cy="3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9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9"/>
          <p:cNvSpPr/>
          <p:nvPr/>
        </p:nvSpPr>
        <p:spPr>
          <a:xfrm>
            <a:off x="254000" y="316102"/>
            <a:ext cx="3255427" cy="1044197"/>
          </a:xfrm>
          <a:custGeom>
            <a:avLst/>
            <a:gdLst/>
            <a:ahLst/>
            <a:cxnLst/>
            <a:rect l="l" t="t" r="r" b="b"/>
            <a:pathLst>
              <a:path w="4883140" h="1566296">
                <a:moveTo>
                  <a:pt x="0" y="0"/>
                </a:moveTo>
                <a:lnTo>
                  <a:pt x="4883140" y="0"/>
                </a:lnTo>
                <a:lnTo>
                  <a:pt x="4883140" y="1566295"/>
                </a:lnTo>
                <a:lnTo>
                  <a:pt x="0" y="1566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042" r="-4653" b="-8646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410576" y="438150"/>
            <a:ext cx="3057110" cy="799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Quicksand SemiBold" pitchFamily="2" charset="0"/>
              </a:rPr>
              <a:t>@LearnWorkUK</a:t>
            </a:r>
          </a:p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Quicksand SemiBold" pitchFamily="2" charset="0"/>
              </a:rPr>
              <a:t>#EmpSkills23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796A2D-3176-0535-EA38-A4637E774CE9}"/>
              </a:ext>
            </a:extLst>
          </p:cNvPr>
          <p:cNvSpPr txBox="1"/>
          <p:nvPr/>
        </p:nvSpPr>
        <p:spPr>
          <a:xfrm>
            <a:off x="400594" y="1567543"/>
            <a:ext cx="3108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Raleway SemiBold" pitchFamily="2" charset="0"/>
              </a:rPr>
              <a:t>Supporting more people to find and stay in work is key to avoiding labour shortages in decades ahead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F5B798-8583-A385-987C-AD9E1C6361CC}"/>
              </a:ext>
            </a:extLst>
          </p:cNvPr>
          <p:cNvSpPr txBox="1"/>
          <p:nvPr/>
        </p:nvSpPr>
        <p:spPr>
          <a:xfrm>
            <a:off x="400594" y="4110730"/>
            <a:ext cx="310883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1333">
                <a:solidFill>
                  <a:srgbClr val="4D4D4D"/>
                </a:solidFill>
                <a:latin typeface="Raleway SemiBold" pitchFamily="2" charset="0"/>
              </a:rPr>
              <a:t>Projected population by age, UK</a:t>
            </a:r>
          </a:p>
        </p:txBody>
      </p:sp>
      <p:pic>
        <p:nvPicPr>
          <p:cNvPr id="7" name="Picture 6" descr="A graph of different colored rectangles&#10;&#10;Description automatically generated">
            <a:extLst>
              <a:ext uri="{FF2B5EF4-FFF2-40B4-BE49-F238E27FC236}">
                <a16:creationId xmlns:a16="http://schemas.microsoft.com/office/drawing/2014/main" id="{350C70CF-8C3D-5AFA-B7C1-366681BB7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39" y="1360299"/>
            <a:ext cx="7823276" cy="5203818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5B6B22E-E31B-097F-A55C-1E3C7E37F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5" y="6068307"/>
            <a:ext cx="2435677" cy="3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1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9"/>
          <p:cNvSpPr/>
          <p:nvPr/>
        </p:nvSpPr>
        <p:spPr>
          <a:xfrm>
            <a:off x="254000" y="316102"/>
            <a:ext cx="3255427" cy="1044197"/>
          </a:xfrm>
          <a:custGeom>
            <a:avLst/>
            <a:gdLst/>
            <a:ahLst/>
            <a:cxnLst/>
            <a:rect l="l" t="t" r="r" b="b"/>
            <a:pathLst>
              <a:path w="4883140" h="1566296">
                <a:moveTo>
                  <a:pt x="0" y="0"/>
                </a:moveTo>
                <a:lnTo>
                  <a:pt x="4883140" y="0"/>
                </a:lnTo>
                <a:lnTo>
                  <a:pt x="4883140" y="1566295"/>
                </a:lnTo>
                <a:lnTo>
                  <a:pt x="0" y="1566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042" r="-4653" b="-8646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920516" y="438150"/>
            <a:ext cx="2547169" cy="79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@LearnWorkUK</a:t>
            </a:r>
          </a:p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#EmpSkills23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796A2D-3176-0535-EA38-A4637E774CE9}"/>
              </a:ext>
            </a:extLst>
          </p:cNvPr>
          <p:cNvSpPr txBox="1"/>
          <p:nvPr/>
        </p:nvSpPr>
        <p:spPr>
          <a:xfrm>
            <a:off x="400594" y="1567543"/>
            <a:ext cx="3108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Raleway SemiBold" pitchFamily="2" charset="0"/>
              </a:rPr>
              <a:t>Need to address longer term gaps, as well as more recent rises in economic inactivity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F5B798-8583-A385-987C-AD9E1C6361CC}"/>
              </a:ext>
            </a:extLst>
          </p:cNvPr>
          <p:cNvSpPr txBox="1"/>
          <p:nvPr/>
        </p:nvSpPr>
        <p:spPr>
          <a:xfrm>
            <a:off x="400594" y="3754595"/>
            <a:ext cx="310883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1333">
                <a:solidFill>
                  <a:srgbClr val="4D4D4D"/>
                </a:solidFill>
                <a:latin typeface="Raleway SemiBold" pitchFamily="2" charset="0"/>
              </a:rPr>
              <a:t>Economic activity rate and level gaps by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A1002-6EF9-070B-C065-CEAF1E835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09" b="6389"/>
          <a:stretch/>
        </p:blipFill>
        <p:spPr>
          <a:xfrm>
            <a:off x="3763964" y="1567543"/>
            <a:ext cx="8027443" cy="4660719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E5C5F6C-0B37-39D2-7340-1820C80F2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5" y="6068307"/>
            <a:ext cx="2435677" cy="3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1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9"/>
          <p:cNvSpPr/>
          <p:nvPr/>
        </p:nvSpPr>
        <p:spPr>
          <a:xfrm>
            <a:off x="254000" y="316102"/>
            <a:ext cx="3255427" cy="1044197"/>
          </a:xfrm>
          <a:custGeom>
            <a:avLst/>
            <a:gdLst/>
            <a:ahLst/>
            <a:cxnLst/>
            <a:rect l="l" t="t" r="r" b="b"/>
            <a:pathLst>
              <a:path w="4883140" h="1566296">
                <a:moveTo>
                  <a:pt x="0" y="0"/>
                </a:moveTo>
                <a:lnTo>
                  <a:pt x="4883140" y="0"/>
                </a:lnTo>
                <a:lnTo>
                  <a:pt x="4883140" y="1566295"/>
                </a:lnTo>
                <a:lnTo>
                  <a:pt x="0" y="1566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042" r="-4653" b="-8646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920516" y="438150"/>
            <a:ext cx="2547169" cy="79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@LearnWorkUK</a:t>
            </a:r>
          </a:p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#EmpSkills23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628DF7-6DF3-B154-D1D3-754B98D081A0}"/>
              </a:ext>
            </a:extLst>
          </p:cNvPr>
          <p:cNvGrpSpPr/>
          <p:nvPr/>
        </p:nvGrpSpPr>
        <p:grpSpPr>
          <a:xfrm>
            <a:off x="4181620" y="1871811"/>
            <a:ext cx="7609787" cy="4477839"/>
            <a:chOff x="6557554" y="2821577"/>
            <a:chExt cx="10643973" cy="58913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168819-A103-15C3-B7A4-0FE2C713A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7" t="2777" r="2050" b="1180"/>
            <a:stretch/>
          </p:blipFill>
          <p:spPr>
            <a:xfrm>
              <a:off x="6557554" y="2821577"/>
              <a:ext cx="10424160" cy="589135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F04AAC-270A-5A86-8833-F151E5CE68D9}"/>
                </a:ext>
              </a:extLst>
            </p:cNvPr>
            <p:cNvSpPr/>
            <p:nvPr/>
          </p:nvSpPr>
          <p:spPr>
            <a:xfrm>
              <a:off x="6557554" y="8164286"/>
              <a:ext cx="2024743" cy="496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36705D-B7A3-2471-70A7-11C20C9B60B6}"/>
                </a:ext>
              </a:extLst>
            </p:cNvPr>
            <p:cNvSpPr/>
            <p:nvPr/>
          </p:nvSpPr>
          <p:spPr>
            <a:xfrm>
              <a:off x="14652171" y="8042366"/>
              <a:ext cx="2549356" cy="496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726CCB4-2715-5490-9106-B7FD03DECD63}"/>
              </a:ext>
            </a:extLst>
          </p:cNvPr>
          <p:cNvSpPr txBox="1"/>
          <p:nvPr/>
        </p:nvSpPr>
        <p:spPr>
          <a:xfrm>
            <a:off x="400594" y="1567543"/>
            <a:ext cx="3108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Raleway SemiBold" pitchFamily="2" charset="0"/>
              </a:rPr>
              <a:t>An estimated 5.5m are in receipt of out-of-work benefits – over half due to LT sickness and disability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DD8FF-77C9-D6FF-AE64-C26220403255}"/>
              </a:ext>
            </a:extLst>
          </p:cNvPr>
          <p:cNvSpPr txBox="1"/>
          <p:nvPr/>
        </p:nvSpPr>
        <p:spPr>
          <a:xfrm>
            <a:off x="400594" y="4110730"/>
            <a:ext cx="310883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1333">
                <a:solidFill>
                  <a:srgbClr val="4D4D4D"/>
                </a:solidFill>
                <a:latin typeface="Raleway SemiBold" pitchFamily="2" charset="0"/>
              </a:rPr>
              <a:t>Out-of-work benefit receipt by main reason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A707DDD-F5EA-9FA7-16CB-CC0240B76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5" y="6068307"/>
            <a:ext cx="2435677" cy="3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2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9"/>
          <p:cNvSpPr/>
          <p:nvPr/>
        </p:nvSpPr>
        <p:spPr>
          <a:xfrm>
            <a:off x="254000" y="316102"/>
            <a:ext cx="3255427" cy="1044197"/>
          </a:xfrm>
          <a:custGeom>
            <a:avLst/>
            <a:gdLst/>
            <a:ahLst/>
            <a:cxnLst/>
            <a:rect l="l" t="t" r="r" b="b"/>
            <a:pathLst>
              <a:path w="4883140" h="1566296">
                <a:moveTo>
                  <a:pt x="0" y="0"/>
                </a:moveTo>
                <a:lnTo>
                  <a:pt x="4883140" y="0"/>
                </a:lnTo>
                <a:lnTo>
                  <a:pt x="4883140" y="1566295"/>
                </a:lnTo>
                <a:lnTo>
                  <a:pt x="0" y="1566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042" r="-4653" b="-8646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920516" y="438150"/>
            <a:ext cx="2547169" cy="79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@LearnWorkUK</a:t>
            </a:r>
          </a:p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#EmpSkills23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6CCB4-2715-5490-9106-B7FD03DECD63}"/>
              </a:ext>
            </a:extLst>
          </p:cNvPr>
          <p:cNvSpPr txBox="1"/>
          <p:nvPr/>
        </p:nvSpPr>
        <p:spPr>
          <a:xfrm>
            <a:off x="400594" y="1567543"/>
            <a:ext cx="3108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Raleway SemiBold" pitchFamily="2" charset="0"/>
              </a:rPr>
              <a:t>After 6 months, unemployed people are 10 times more likely to be in work than economically inactive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DD8FF-77C9-D6FF-AE64-C26220403255}"/>
              </a:ext>
            </a:extLst>
          </p:cNvPr>
          <p:cNvSpPr txBox="1"/>
          <p:nvPr/>
        </p:nvSpPr>
        <p:spPr>
          <a:xfrm>
            <a:off x="400594" y="4245199"/>
            <a:ext cx="3108833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1333" dirty="0">
                <a:solidFill>
                  <a:srgbClr val="4D4D4D"/>
                </a:solidFill>
                <a:latin typeface="Raleway SemiBold" pitchFamily="2" charset="0"/>
              </a:rPr>
              <a:t>Proportion of A) unemployed people and B) economically inactive who are in work two quarters later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6E264-41EF-073A-2AE6-C9E5052CD189}"/>
              </a:ext>
            </a:extLst>
          </p:cNvPr>
          <p:cNvSpPr txBox="1"/>
          <p:nvPr/>
        </p:nvSpPr>
        <p:spPr>
          <a:xfrm>
            <a:off x="3436666" y="233535"/>
            <a:ext cx="2099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1333">
                <a:solidFill>
                  <a:srgbClr val="4D4D4D"/>
                </a:solidFill>
                <a:latin typeface="Arial" panose="020B0604020202020204" pitchFamily="34" charset="0"/>
              </a:rPr>
              <a:t>A</a:t>
            </a:r>
            <a:endParaRPr lang="en-GB" sz="1333">
              <a:solidFill>
                <a:srgbClr val="4D4D4D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5E44B-843A-4B06-1E86-9BCA9B337950}"/>
              </a:ext>
            </a:extLst>
          </p:cNvPr>
          <p:cNvSpPr txBox="1"/>
          <p:nvPr/>
        </p:nvSpPr>
        <p:spPr>
          <a:xfrm>
            <a:off x="5503081" y="3393413"/>
            <a:ext cx="2099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1333">
                <a:solidFill>
                  <a:srgbClr val="4D4D4D"/>
                </a:solidFill>
                <a:latin typeface="Arial" panose="020B0604020202020204" pitchFamily="34" charset="0"/>
              </a:rPr>
              <a:t>B</a:t>
            </a:r>
            <a:endParaRPr lang="en-GB" sz="1333">
              <a:solidFill>
                <a:srgbClr val="4D4D4D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773C8E-5C93-674B-6946-B1266F58DB4B}"/>
              </a:ext>
            </a:extLst>
          </p:cNvPr>
          <p:cNvGrpSpPr/>
          <p:nvPr/>
        </p:nvGrpSpPr>
        <p:grpSpPr>
          <a:xfrm>
            <a:off x="3538361" y="509283"/>
            <a:ext cx="5056999" cy="2952375"/>
            <a:chOff x="5307540" y="763925"/>
            <a:chExt cx="7585499" cy="44285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E34BE8-185C-F5C6-D0B0-02C805082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7540" y="763925"/>
              <a:ext cx="7585499" cy="441504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CF183D-FD47-8AE7-1FB6-BD07AC33D200}"/>
                </a:ext>
              </a:extLst>
            </p:cNvPr>
            <p:cNvSpPr/>
            <p:nvPr/>
          </p:nvSpPr>
          <p:spPr>
            <a:xfrm>
              <a:off x="11299371" y="4872446"/>
              <a:ext cx="1593668" cy="320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595DD4A-64B6-0B94-1E5B-E6B8CF3077DF}"/>
              </a:ext>
            </a:extLst>
          </p:cNvPr>
          <p:cNvGrpSpPr/>
          <p:nvPr/>
        </p:nvGrpSpPr>
        <p:grpSpPr>
          <a:xfrm>
            <a:off x="5713034" y="3526783"/>
            <a:ext cx="5501717" cy="3178395"/>
            <a:chOff x="8569550" y="5290175"/>
            <a:chExt cx="8252576" cy="47675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0691997-B2FA-A471-3A0E-9947E7ED4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9550" y="5290175"/>
              <a:ext cx="8252576" cy="476759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125C82-EDCA-3AD0-4892-445CBA0099BA}"/>
                </a:ext>
              </a:extLst>
            </p:cNvPr>
            <p:cNvSpPr/>
            <p:nvPr/>
          </p:nvSpPr>
          <p:spPr>
            <a:xfrm>
              <a:off x="15228458" y="9629635"/>
              <a:ext cx="1593668" cy="320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CC5B948-B7C7-FF3B-2084-C6386885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5" y="6068307"/>
            <a:ext cx="2435677" cy="3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4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9"/>
          <p:cNvSpPr/>
          <p:nvPr/>
        </p:nvSpPr>
        <p:spPr>
          <a:xfrm>
            <a:off x="254000" y="316102"/>
            <a:ext cx="3255427" cy="1044197"/>
          </a:xfrm>
          <a:custGeom>
            <a:avLst/>
            <a:gdLst/>
            <a:ahLst/>
            <a:cxnLst/>
            <a:rect l="l" t="t" r="r" b="b"/>
            <a:pathLst>
              <a:path w="4883140" h="1566296">
                <a:moveTo>
                  <a:pt x="0" y="0"/>
                </a:moveTo>
                <a:lnTo>
                  <a:pt x="4883140" y="0"/>
                </a:lnTo>
                <a:lnTo>
                  <a:pt x="4883140" y="1566295"/>
                </a:lnTo>
                <a:lnTo>
                  <a:pt x="0" y="1566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042" r="-4653" b="-86469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920516" y="438150"/>
            <a:ext cx="2547169" cy="79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@LearnWorkUK</a:t>
            </a:r>
          </a:p>
          <a:p>
            <a:pPr algn="r" defTabSz="609630">
              <a:lnSpc>
                <a:spcPts val="3153"/>
              </a:lnSpc>
            </a:pPr>
            <a:r>
              <a:rPr lang="en-US" sz="2627" dirty="0">
                <a:solidFill>
                  <a:srgbClr val="F6C65B"/>
                </a:solidFill>
                <a:latin typeface="Raleway SemiBold" pitchFamily="2" charset="0"/>
              </a:rPr>
              <a:t>#EmpSkills23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6CCB4-2715-5490-9106-B7FD03DECD63}"/>
              </a:ext>
            </a:extLst>
          </p:cNvPr>
          <p:cNvSpPr txBox="1"/>
          <p:nvPr/>
        </p:nvSpPr>
        <p:spPr>
          <a:xfrm>
            <a:off x="400594" y="1567543"/>
            <a:ext cx="3108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Raleway SemiBold" pitchFamily="2" charset="0"/>
              </a:rPr>
              <a:t>Just 1 in 10 out of work disabled people get support to find work each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DD8FF-77C9-D6FF-AE64-C26220403255}"/>
              </a:ext>
            </a:extLst>
          </p:cNvPr>
          <p:cNvSpPr txBox="1"/>
          <p:nvPr/>
        </p:nvSpPr>
        <p:spPr>
          <a:xfrm>
            <a:off x="400593" y="3845090"/>
            <a:ext cx="310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1200">
                <a:solidFill>
                  <a:srgbClr val="000000"/>
                </a:solidFill>
                <a:latin typeface="Raleway SemiBold" pitchFamily="2" charset="0"/>
              </a:rPr>
              <a:t>Numbers of disabled people out of work and numbers engaged in employment support annually </a:t>
            </a:r>
            <a:endParaRPr lang="en-GB" sz="1333">
              <a:solidFill>
                <a:srgbClr val="4D4D4D"/>
              </a:solidFill>
              <a:latin typeface="Raleway SemiBold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6008D5-45BE-DE29-DDFB-05D90B07E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" t="1461" r="772" b="6379"/>
          <a:stretch/>
        </p:blipFill>
        <p:spPr>
          <a:xfrm>
            <a:off x="4093029" y="1428461"/>
            <a:ext cx="7114903" cy="4833257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A9D994E-2C1D-D654-9324-2F50F871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5" y="6068307"/>
            <a:ext cx="2435677" cy="3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52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255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Quicksand SemiBold</vt:lpstr>
      <vt:lpstr>Raleway SemiBold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Grant</dc:creator>
  <cp:lastModifiedBy>Helen Grant</cp:lastModifiedBy>
  <cp:revision>1</cp:revision>
  <dcterms:created xsi:type="dcterms:W3CDTF">2023-11-24T16:15:00Z</dcterms:created>
  <dcterms:modified xsi:type="dcterms:W3CDTF">2023-11-24T16:18:36Z</dcterms:modified>
</cp:coreProperties>
</file>