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939" r:id="rId3"/>
    <p:sldId id="3936" r:id="rId4"/>
    <p:sldId id="3937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on-Dowd, Nic" userId="724a2248-e0fa-454d-a2f3-c1036aa97d1a" providerId="ADAL" clId="{1EAF3793-1996-48B9-AB0C-86C8E103B849}"/>
    <pc:docChg chg="modSld">
      <pc:chgData name="Witton-Dowd, Nic" userId="724a2248-e0fa-454d-a2f3-c1036aa97d1a" providerId="ADAL" clId="{1EAF3793-1996-48B9-AB0C-86C8E103B849}" dt="2023-11-21T08:07:24.259" v="0" actId="6549"/>
      <pc:docMkLst>
        <pc:docMk/>
      </pc:docMkLst>
      <pc:sldChg chg="modSp mod">
        <pc:chgData name="Witton-Dowd, Nic" userId="724a2248-e0fa-454d-a2f3-c1036aa97d1a" providerId="ADAL" clId="{1EAF3793-1996-48B9-AB0C-86C8E103B849}" dt="2023-11-21T08:07:24.259" v="0" actId="6549"/>
        <pc:sldMkLst>
          <pc:docMk/>
          <pc:sldMk cId="687152731" sldId="3936"/>
        </pc:sldMkLst>
        <pc:spChg chg="mod">
          <ac:chgData name="Witton-Dowd, Nic" userId="724a2248-e0fa-454d-a2f3-c1036aa97d1a" providerId="ADAL" clId="{1EAF3793-1996-48B9-AB0C-86C8E103B849}" dt="2023-11-21T08:07:24.259" v="0" actId="6549"/>
          <ac:spMkLst>
            <pc:docMk/>
            <pc:sldMk cId="687152731" sldId="3936"/>
            <ac:spMk id="8" creationId="{6B344EED-7DCC-30FD-3BC2-392ADAC55B8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.org.uk/greater-manchester-community-grants" TargetMode="External"/><Relationship Id="rId2" Type="http://schemas.openxmlformats.org/officeDocument/2006/relationships/hyperlink" Target="https://www.gcemployment.uk/wwipspc/" TargetMode="External"/><Relationship Id="rId1" Type="http://schemas.openxmlformats.org/officeDocument/2006/relationships/hyperlink" Target="https://www.inworkgm.co.uk/whp-pioneer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.org.uk/greater-manchester-community-grants" TargetMode="External"/><Relationship Id="rId2" Type="http://schemas.openxmlformats.org/officeDocument/2006/relationships/hyperlink" Target="https://www.inworkgm.co.uk/whp-pioneer" TargetMode="External"/><Relationship Id="rId1" Type="http://schemas.openxmlformats.org/officeDocument/2006/relationships/hyperlink" Target="https://www.gcemployment.uk/wwipspc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2F9CE-EF7A-45B0-BF02-6BE6BACE092A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7AAF99A5-424E-4BA6-8711-8F550286A296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Working Well: Support to Succeed </a:t>
          </a:r>
          <a:br>
            <a:rPr lang="en-GB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b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(UKSPF People &amp; Skills)</a:t>
          </a:r>
          <a:endParaRPr lang="en-GB" sz="1100" b="1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br>
            <a:rPr lang="en-GB" sz="11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GB" sz="11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Referrals Jan 24 to end Dec 24</a:t>
          </a:r>
          <a:endParaRPr lang="en-GB" sz="1100" b="1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6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407244-FB51-4204-8B50-5E44828A5872}" type="parTrans" cxnId="{F6A0434C-F15D-4765-9611-70C13477B08A}">
      <dgm:prSet/>
      <dgm:spPr/>
      <dgm:t>
        <a:bodyPr/>
        <a:lstStyle/>
        <a:p>
          <a:endParaRPr lang="en-GB"/>
        </a:p>
      </dgm:t>
    </dgm:pt>
    <dgm:pt modelId="{B169EE28-F21D-4B60-827A-19BCF0FD292B}" type="sibTrans" cxnId="{F6A0434C-F15D-4765-9611-70C13477B08A}">
      <dgm:prSet/>
      <dgm:spPr/>
      <dgm:t>
        <a:bodyPr/>
        <a:lstStyle/>
        <a:p>
          <a:endParaRPr lang="en-GB"/>
        </a:p>
      </dgm:t>
    </dgm:pt>
    <dgm:pt modelId="{4C9221EE-FFA5-43A7-A616-BE0912D03720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Working Well: Individual Placement &amp; Support in Primary Care</a:t>
          </a:r>
        </a:p>
        <a:p>
          <a:r>
            <a:rPr lang="en-GB" sz="11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Referrals until end March 2025</a:t>
          </a:r>
        </a:p>
        <a:p>
          <a:endParaRPr lang="en-GB" sz="1600" dirty="0">
            <a:solidFill>
              <a:schemeClr val="bg2">
                <a:lumMod val="50000"/>
              </a:schemeClr>
            </a:solidFill>
          </a:endParaRPr>
        </a:p>
      </dgm:t>
    </dgm:pt>
    <dgm:pt modelId="{93C2FB53-AE7D-4B4F-8129-5A0B56F9CDF2}" type="parTrans" cxnId="{F820ED1D-F08B-4626-A263-7359038D9203}">
      <dgm:prSet/>
      <dgm:spPr/>
      <dgm:t>
        <a:bodyPr/>
        <a:lstStyle/>
        <a:p>
          <a:endParaRPr lang="en-GB"/>
        </a:p>
      </dgm:t>
    </dgm:pt>
    <dgm:pt modelId="{DFFF515F-9017-44E2-8ECC-BF46B1B569BB}" type="sibTrans" cxnId="{F820ED1D-F08B-4626-A263-7359038D9203}">
      <dgm:prSet/>
      <dgm:spPr/>
      <dgm:t>
        <a:bodyPr/>
        <a:lstStyle/>
        <a:p>
          <a:endParaRPr lang="en-GB"/>
        </a:p>
      </dgm:t>
    </dgm:pt>
    <dgm:pt modelId="{A209A7C8-D4E6-4DB5-9339-D51B01762979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Working Well: </a:t>
          </a:r>
          <a:br>
            <a:rPr lang="en-GB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Pioneer</a:t>
          </a:r>
          <a:br>
            <a:rPr lang="en-GB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1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Referrals until end Sept 2024</a:t>
          </a:r>
        </a:p>
      </dgm:t>
    </dgm:pt>
    <dgm:pt modelId="{11A69530-A7C2-4BC7-BCED-F2B6181EAA74}" type="parTrans" cxnId="{E551485E-7CC0-405B-AC10-695A4B3A17E9}">
      <dgm:prSet/>
      <dgm:spPr/>
      <dgm:t>
        <a:bodyPr/>
        <a:lstStyle/>
        <a:p>
          <a:endParaRPr lang="en-GB"/>
        </a:p>
      </dgm:t>
    </dgm:pt>
    <dgm:pt modelId="{F7160527-8ADA-4BCF-B74D-0A96AB84091D}" type="sibTrans" cxnId="{E551485E-7CC0-405B-AC10-695A4B3A17E9}">
      <dgm:prSet/>
      <dgm:spPr/>
      <dgm:t>
        <a:bodyPr/>
        <a:lstStyle/>
        <a:p>
          <a:endParaRPr lang="en-GB"/>
        </a:p>
      </dgm:t>
    </dgm:pt>
    <dgm:pt modelId="{BCB6E4D0-AC38-408B-B019-37CBD2D389CD}">
      <dgm:prSet custT="1"/>
      <dgm:spPr/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For out-of-work economically inactive (not required to search for work) residents that are the furthest away from the labour market (priority groups listed below)</a:t>
          </a:r>
        </a:p>
      </dgm:t>
    </dgm:pt>
    <dgm:pt modelId="{BBC9418B-7E4B-4C4F-89BA-5E639687077B}" type="parTrans" cxnId="{FC7E9D72-157A-4362-9BFA-A2F05D122FD3}">
      <dgm:prSet/>
      <dgm:spPr/>
      <dgm:t>
        <a:bodyPr/>
        <a:lstStyle/>
        <a:p>
          <a:endParaRPr lang="en-GB"/>
        </a:p>
      </dgm:t>
    </dgm:pt>
    <dgm:pt modelId="{66685BB5-1763-47A7-B501-4211A8F2980B}" type="sibTrans" cxnId="{FC7E9D72-157A-4362-9BFA-A2F05D122FD3}">
      <dgm:prSet/>
      <dgm:spPr/>
      <dgm:t>
        <a:bodyPr/>
        <a:lstStyle/>
        <a:p>
          <a:endParaRPr lang="en-GB"/>
        </a:p>
      </dgm:t>
    </dgm:pt>
    <dgm:pt modelId="{549EC65F-48A3-4A45-B3DC-14FA6ECBD4A1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For anyone with a physical or mental health disability (as defined by the Equality Act 2010) who wants and needs support to find or retain employment (in-work or out-of-work) </a:t>
          </a:r>
        </a:p>
      </dgm:t>
    </dgm:pt>
    <dgm:pt modelId="{F14AD4F5-0FF9-4D67-87C1-F47FB7A463A3}" type="sibTrans" cxnId="{EBFC3BBC-AA07-46D6-86B4-BE8D228B98BA}">
      <dgm:prSet/>
      <dgm:spPr/>
      <dgm:t>
        <a:bodyPr/>
        <a:lstStyle/>
        <a:p>
          <a:endParaRPr lang="en-GB"/>
        </a:p>
      </dgm:t>
    </dgm:pt>
    <dgm:pt modelId="{D8B15A7F-1D7C-449B-BA6A-3B51877479C7}" type="parTrans" cxnId="{EBFC3BBC-AA07-46D6-86B4-BE8D228B98BA}">
      <dgm:prSet/>
      <dgm:spPr/>
      <dgm:t>
        <a:bodyPr/>
        <a:lstStyle/>
        <a:p>
          <a:endParaRPr lang="en-GB"/>
        </a:p>
      </dgm:t>
    </dgm:pt>
    <dgm:pt modelId="{82C44B7D-8C4B-4CFC-85A1-4D87506D4363}">
      <dgm:prSet custT="1"/>
      <dgm:spPr/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ntensive employment support using a ‘place then train’ model which provides help to quickly move into an open labour market job and support to sustain that work</a:t>
          </a:r>
        </a:p>
      </dgm:t>
    </dgm:pt>
    <dgm:pt modelId="{BE48E93C-CD8F-40C3-8A0B-B5F1C31B1CFA}" type="parTrans" cxnId="{9BF2BF4C-CE20-4CFA-8A2B-C7619EF9C8D8}">
      <dgm:prSet/>
      <dgm:spPr/>
      <dgm:t>
        <a:bodyPr/>
        <a:lstStyle/>
        <a:p>
          <a:endParaRPr lang="en-GB"/>
        </a:p>
      </dgm:t>
    </dgm:pt>
    <dgm:pt modelId="{25C03F9F-20C6-4646-A1E8-8B0056722446}" type="sibTrans" cxnId="{9BF2BF4C-CE20-4CFA-8A2B-C7619EF9C8D8}">
      <dgm:prSet/>
      <dgm:spPr/>
      <dgm:t>
        <a:bodyPr/>
        <a:lstStyle/>
        <a:p>
          <a:endParaRPr lang="en-GB"/>
        </a:p>
      </dgm:t>
    </dgm:pt>
    <dgm:pt modelId="{49CA48E8-17FF-4700-A44D-02E18A229A6F}">
      <dgm:prSet custT="1"/>
      <dgm:spPr/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For out-of-work economically inactive (not required to search for work) residents with health conditions and/or disabilities </a:t>
          </a:r>
          <a:r>
            <a:rPr lang="en-GB" sz="1050" b="1" dirty="0">
              <a:latin typeface="Arial" panose="020B0604020202020204" pitchFamily="34" charset="0"/>
              <a:cs typeface="Arial" panose="020B0604020202020204" pitchFamily="34" charset="0"/>
            </a:rPr>
            <a:t>or </a:t>
          </a:r>
          <a:r>
            <a:rPr lang="en-GB" sz="1050" b="0" dirty="0">
              <a:latin typeface="Arial" panose="020B0604020202020204" pitchFamily="34" charset="0"/>
              <a:cs typeface="Arial" panose="020B0604020202020204" pitchFamily="34" charset="0"/>
            </a:rPr>
            <a:t>economically inactive and</a:t>
          </a:r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 in one of the priority groups (listed below)</a:t>
          </a:r>
        </a:p>
      </dgm:t>
    </dgm:pt>
    <dgm:pt modelId="{9A5C73ED-27A3-4F65-AC2B-166DBF57E694}" type="parTrans" cxnId="{CD15A80C-6BA9-4FEA-8191-BAC8CB2C42E0}">
      <dgm:prSet/>
      <dgm:spPr/>
      <dgm:t>
        <a:bodyPr/>
        <a:lstStyle/>
        <a:p>
          <a:endParaRPr lang="en-GB"/>
        </a:p>
      </dgm:t>
    </dgm:pt>
    <dgm:pt modelId="{3E94B2AC-F741-4843-8F8E-E41882C159E0}" type="sibTrans" cxnId="{CD15A80C-6BA9-4FEA-8191-BAC8CB2C42E0}">
      <dgm:prSet/>
      <dgm:spPr/>
      <dgm:t>
        <a:bodyPr/>
        <a:lstStyle/>
        <a:p>
          <a:endParaRPr lang="en-GB"/>
        </a:p>
      </dgm:t>
    </dgm:pt>
    <dgm:pt modelId="{640B8894-9099-492D-BCBF-0EE0269A3790}">
      <dgm:prSet custT="1"/>
      <dgm:spPr/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Access is via self-referral or local signposting </a:t>
          </a:r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 with a small number of referrals from Jobcentre Plus:</a:t>
          </a:r>
        </a:p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Working Well: Pioneer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F3E019-C1BD-4D6C-9F62-AC576531FCB1}" type="parTrans" cxnId="{5108D79D-A550-46ED-BDFD-50C4D0DE0A40}">
      <dgm:prSet/>
      <dgm:spPr/>
      <dgm:t>
        <a:bodyPr/>
        <a:lstStyle/>
        <a:p>
          <a:endParaRPr lang="en-GB"/>
        </a:p>
      </dgm:t>
    </dgm:pt>
    <dgm:pt modelId="{99D621F3-D376-4204-9976-BD34A2FE3C31}" type="sibTrans" cxnId="{5108D79D-A550-46ED-BDFD-50C4D0DE0A40}">
      <dgm:prSet/>
      <dgm:spPr/>
      <dgm:t>
        <a:bodyPr/>
        <a:lstStyle/>
        <a:p>
          <a:endParaRPr lang="en-GB"/>
        </a:p>
      </dgm:t>
    </dgm:pt>
    <dgm:pt modelId="{D8FDBD23-06D4-4607-882E-4E0DC68FD526}">
      <dgm:prSet custT="1"/>
      <dgm:spPr/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Pre-employment support is provided for up to 15 </a:t>
          </a:r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months</a:t>
          </a: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 and up to 6 months of support is provided once a participant moves into work</a:t>
          </a:r>
        </a:p>
      </dgm:t>
    </dgm:pt>
    <dgm:pt modelId="{5FE56838-0A2A-42C8-978C-591415C59C8E}" type="parTrans" cxnId="{0B9A3AB7-EF99-4159-8864-6E50AF2ECE34}">
      <dgm:prSet/>
      <dgm:spPr/>
      <dgm:t>
        <a:bodyPr/>
        <a:lstStyle/>
        <a:p>
          <a:endParaRPr lang="en-GB"/>
        </a:p>
      </dgm:t>
    </dgm:pt>
    <dgm:pt modelId="{33ECBEF0-6C41-420F-B3F3-22705003259D}" type="sibTrans" cxnId="{0B9A3AB7-EF99-4159-8864-6E50AF2ECE34}">
      <dgm:prSet/>
      <dgm:spPr/>
      <dgm:t>
        <a:bodyPr/>
        <a:lstStyle/>
        <a:p>
          <a:endParaRPr lang="en-GB"/>
        </a:p>
      </dgm:t>
    </dgm:pt>
    <dgm:pt modelId="{248FDDC8-D26B-43F3-BB4A-C4487D3A86A9}">
      <dgm:prSet custT="1"/>
      <dgm:spPr/>
      <dgm:t>
        <a:bodyPr/>
        <a:lstStyle/>
        <a:p>
          <a:r>
            <a:rPr lang="en-GB" sz="700" dirty="0">
              <a:latin typeface="Arial" panose="020B0604020202020204" pitchFamily="34" charset="0"/>
              <a:cs typeface="Arial" panose="020B0604020202020204" pitchFamily="34" charset="0"/>
            </a:rPr>
            <a:t>Priority groups include ex-offender; a carer; an ex-carer; a homeless person; a former member of Armed Forces; a member of Armed Forces reserves; a partner of current or former Armed Forces personnel; a person for whom a drug/alcohol dependency (including history of) presents a significant barrier to employment; a care leaver; a refugee; young people in gangs; victims of domestic violence; an Afghan resettler</a:t>
          </a:r>
        </a:p>
      </dgm:t>
    </dgm:pt>
    <dgm:pt modelId="{668088B0-C176-4155-804D-89472DC0231D}" type="parTrans" cxnId="{B77A1E06-E7C7-4715-B07B-8EC482C94607}">
      <dgm:prSet/>
      <dgm:spPr/>
      <dgm:t>
        <a:bodyPr/>
        <a:lstStyle/>
        <a:p>
          <a:endParaRPr lang="en-GB"/>
        </a:p>
      </dgm:t>
    </dgm:pt>
    <dgm:pt modelId="{3B3AB7AF-961F-4DA1-B358-1491208A58CF}" type="sibTrans" cxnId="{B77A1E06-E7C7-4715-B07B-8EC482C94607}">
      <dgm:prSet/>
      <dgm:spPr/>
      <dgm:t>
        <a:bodyPr/>
        <a:lstStyle/>
        <a:p>
          <a:endParaRPr lang="en-GB"/>
        </a:p>
      </dgm:t>
    </dgm:pt>
    <dgm:pt modelId="{170B1ECD-67A7-4318-BF4C-BE3B43015A63}">
      <dgm:prSet custT="1"/>
      <dgm:spPr/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Access is via self-referral or a health professional in primary care:</a:t>
          </a:r>
        </a:p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Working Well Individual Placement &amp; Support in Primary Care (gcemployment.uk)</a:t>
          </a:r>
          <a:endParaRPr lang="en-GB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51943-2117-4205-A571-44B89FFA83ED}" type="parTrans" cxnId="{BA7D771F-63E2-4A9B-BF46-6C39C37E8620}">
      <dgm:prSet/>
      <dgm:spPr/>
      <dgm:t>
        <a:bodyPr/>
        <a:lstStyle/>
        <a:p>
          <a:endParaRPr lang="en-GB"/>
        </a:p>
      </dgm:t>
    </dgm:pt>
    <dgm:pt modelId="{823D7AD8-2F94-4A90-95E7-275619DF774F}" type="sibTrans" cxnId="{BA7D771F-63E2-4A9B-BF46-6C39C37E8620}">
      <dgm:prSet/>
      <dgm:spPr/>
      <dgm:t>
        <a:bodyPr/>
        <a:lstStyle/>
        <a:p>
          <a:endParaRPr lang="en-GB"/>
        </a:p>
      </dgm:t>
    </dgm:pt>
    <dgm:pt modelId="{8C08F2D9-363C-4B56-95E7-343785C5833A}">
      <dgm:prSet custT="1"/>
      <dgm:spPr/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Pre-employment support for those out-of-work is provided for up to 12 months and in-work support is </a:t>
          </a:r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provided</a:t>
          </a: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 for up to 4 months </a:t>
          </a:r>
        </a:p>
      </dgm:t>
    </dgm:pt>
    <dgm:pt modelId="{91C9E602-31B2-4EF5-AB89-1C4719743A43}" type="parTrans" cxnId="{7DE3EE53-B3AE-4664-B4EE-E04CADF714BA}">
      <dgm:prSet/>
      <dgm:spPr/>
      <dgm:t>
        <a:bodyPr/>
        <a:lstStyle/>
        <a:p>
          <a:endParaRPr lang="en-GB"/>
        </a:p>
      </dgm:t>
    </dgm:pt>
    <dgm:pt modelId="{0A6B4C49-981B-4334-BBA3-4D9D9F2D2010}" type="sibTrans" cxnId="{7DE3EE53-B3AE-4664-B4EE-E04CADF714BA}">
      <dgm:prSet/>
      <dgm:spPr/>
      <dgm:t>
        <a:bodyPr/>
        <a:lstStyle/>
        <a:p>
          <a:endParaRPr lang="en-GB"/>
        </a:p>
      </dgm:t>
    </dgm:pt>
    <dgm:pt modelId="{580CE05A-C575-43BC-BAE5-A72139BC825E}">
      <dgm:prSet custT="1"/>
      <dgm:spPr/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Employment Specialists work with clients on rapid job searches, confidence building, CV development, employer engagement, interview techniques and reasonable adjustments</a:t>
          </a:r>
        </a:p>
      </dgm:t>
    </dgm:pt>
    <dgm:pt modelId="{B219838F-E99C-4FDD-BFBF-44D13FA10928}" type="parTrans" cxnId="{2709B88A-E8AD-4FBC-A790-3FAFFADD571E}">
      <dgm:prSet/>
      <dgm:spPr/>
      <dgm:t>
        <a:bodyPr/>
        <a:lstStyle/>
        <a:p>
          <a:endParaRPr lang="en-GB"/>
        </a:p>
      </dgm:t>
    </dgm:pt>
    <dgm:pt modelId="{80F6F936-5B96-4794-8197-B9D8822A6E00}" type="sibTrans" cxnId="{2709B88A-E8AD-4FBC-A790-3FAFFADD571E}">
      <dgm:prSet/>
      <dgm:spPr/>
      <dgm:t>
        <a:bodyPr/>
        <a:lstStyle/>
        <a:p>
          <a:endParaRPr lang="en-GB"/>
        </a:p>
      </dgm:t>
    </dgm:pt>
    <dgm:pt modelId="{FF335F82-DDB3-44C0-9C79-494747A17C2F}">
      <dgm:prSet custT="1"/>
      <dgm:spPr/>
      <dgm:t>
        <a:bodyPr/>
        <a:lstStyle/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Referrals to the programme are via primary healthcare organisations and the service also includes an in-work support element for those off sick or struggling in work due to their disability</a:t>
          </a:r>
        </a:p>
      </dgm:t>
    </dgm:pt>
    <dgm:pt modelId="{A99235CE-6674-4C9B-8DDE-129B624A8C94}" type="parTrans" cxnId="{6D8ECD55-DDB9-41C6-B31E-96BD4BE4464E}">
      <dgm:prSet/>
      <dgm:spPr/>
      <dgm:t>
        <a:bodyPr/>
        <a:lstStyle/>
        <a:p>
          <a:endParaRPr lang="en-GB"/>
        </a:p>
      </dgm:t>
    </dgm:pt>
    <dgm:pt modelId="{1AFBFD0C-6EFD-44F4-A5F3-F689A0E7E310}" type="sibTrans" cxnId="{6D8ECD55-DDB9-41C6-B31E-96BD4BE4464E}">
      <dgm:prSet/>
      <dgm:spPr/>
      <dgm:t>
        <a:bodyPr/>
        <a:lstStyle/>
        <a:p>
          <a:endParaRPr lang="en-GB"/>
        </a:p>
      </dgm:t>
    </dgm:pt>
    <dgm:pt modelId="{50864D1E-36EE-47A0-8E83-8353DCC7749B}">
      <dgm:prSet custT="1"/>
      <dgm:spPr/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Short and intensive intervention to support those at a significant distance from the labour market and approach their barriers to work; a specific offer is also available to those aged 50+</a:t>
          </a:r>
        </a:p>
      </dgm:t>
    </dgm:pt>
    <dgm:pt modelId="{83CC825C-7BCC-4711-8837-48C371A14725}" type="parTrans" cxnId="{CCF107A5-AA8C-46E5-9366-C8F1B22F3205}">
      <dgm:prSet/>
      <dgm:spPr/>
      <dgm:t>
        <a:bodyPr/>
        <a:lstStyle/>
        <a:p>
          <a:endParaRPr lang="en-GB"/>
        </a:p>
      </dgm:t>
    </dgm:pt>
    <dgm:pt modelId="{53894D55-7A74-4851-8CB1-4AE704D3314B}" type="sibTrans" cxnId="{CCF107A5-AA8C-46E5-9366-C8F1B22F3205}">
      <dgm:prSet/>
      <dgm:spPr/>
      <dgm:t>
        <a:bodyPr/>
        <a:lstStyle/>
        <a:p>
          <a:endParaRPr lang="en-GB"/>
        </a:p>
      </dgm:t>
    </dgm:pt>
    <dgm:pt modelId="{68EE146A-04AC-4A1A-94B8-2C4EACBD7C9A}">
      <dgm:prSet custT="1"/>
      <dgm:spPr/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Access is via self-referral or through local signposting organisations (</a:t>
          </a:r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 not live yet – details on how to refer TBC)</a:t>
          </a:r>
        </a:p>
      </dgm:t>
    </dgm:pt>
    <dgm:pt modelId="{1C1E22CE-6AE7-4C59-AADC-325A62C2F7D8}" type="parTrans" cxnId="{01B9B6E4-99BD-45BD-9F62-BA38DCA61D0E}">
      <dgm:prSet/>
      <dgm:spPr/>
      <dgm:t>
        <a:bodyPr/>
        <a:lstStyle/>
        <a:p>
          <a:endParaRPr lang="en-GB"/>
        </a:p>
      </dgm:t>
    </dgm:pt>
    <dgm:pt modelId="{52024AC8-07A1-42C1-8316-69FD4183853B}" type="sibTrans" cxnId="{01B9B6E4-99BD-45BD-9F62-BA38DCA61D0E}">
      <dgm:prSet/>
      <dgm:spPr/>
      <dgm:t>
        <a:bodyPr/>
        <a:lstStyle/>
        <a:p>
          <a:endParaRPr lang="en-GB"/>
        </a:p>
      </dgm:t>
    </dgm:pt>
    <dgm:pt modelId="{AC716103-68C7-426E-B681-8DE1C87B0006}">
      <dgm:prSet custT="1"/>
      <dgm:spPr/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No defined length of support on the programme – participants will be on for varied </a:t>
          </a:r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 flexible durations </a:t>
          </a:r>
        </a:p>
      </dgm:t>
    </dgm:pt>
    <dgm:pt modelId="{7CBF438D-47B9-4A37-9232-6A520968CF48}" type="parTrans" cxnId="{B122F52A-D068-46C3-BAD8-478D57FF7C12}">
      <dgm:prSet/>
      <dgm:spPr/>
      <dgm:t>
        <a:bodyPr/>
        <a:lstStyle/>
        <a:p>
          <a:endParaRPr lang="en-GB"/>
        </a:p>
      </dgm:t>
    </dgm:pt>
    <dgm:pt modelId="{495FE1E9-3D23-4CC3-99E5-B4F6E746B3B3}" type="sibTrans" cxnId="{B122F52A-D068-46C3-BAD8-478D57FF7C12}">
      <dgm:prSet/>
      <dgm:spPr/>
      <dgm:t>
        <a:bodyPr/>
        <a:lstStyle/>
        <a:p>
          <a:endParaRPr lang="en-GB"/>
        </a:p>
      </dgm:t>
    </dgm:pt>
    <dgm:pt modelId="{A1A5B619-5C9F-42C5-AF5A-892DD29CF5F0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Working Well: </a:t>
          </a:r>
          <a:br>
            <a:rPr lang="en-GB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 &amp; Health Programme</a:t>
          </a:r>
        </a:p>
        <a:p>
          <a:br>
            <a:rPr lang="en-GB" sz="1100" b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Referrals until end Sept 2024</a:t>
          </a:r>
          <a:endParaRPr lang="en-GB" sz="1100" b="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100" b="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50AB7-8B32-4263-8AB2-7E94F865D4CC}" type="parTrans" cxnId="{935F2BCF-F672-4CE4-9DDD-4AD7BD8F54D1}">
      <dgm:prSet/>
      <dgm:spPr/>
      <dgm:t>
        <a:bodyPr/>
        <a:lstStyle/>
        <a:p>
          <a:endParaRPr lang="en-GB"/>
        </a:p>
      </dgm:t>
    </dgm:pt>
    <dgm:pt modelId="{2D704F55-5FE9-471A-B2BF-FBC8ABDC9655}" type="sibTrans" cxnId="{935F2BCF-F672-4CE4-9DDD-4AD7BD8F54D1}">
      <dgm:prSet/>
      <dgm:spPr/>
      <dgm:t>
        <a:bodyPr/>
        <a:lstStyle/>
        <a:p>
          <a:endParaRPr lang="en-GB"/>
        </a:p>
      </dgm:t>
    </dgm:pt>
    <dgm:pt modelId="{90DB82BC-0B49-4528-AD71-17A0BF249061}">
      <dgm:prSet custT="1"/>
      <dgm:spPr/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For unemployed residents with health conditions and/or disabilities (or in one of the priority groups below) and in one of the DWP Intensive Work Search groups</a:t>
          </a:r>
        </a:p>
      </dgm:t>
    </dgm:pt>
    <dgm:pt modelId="{A147EEAC-C060-42DA-A8AD-B923DC8768E8}" type="parTrans" cxnId="{6384746A-E69F-4C0D-ACB9-B9FB25EDD5B2}">
      <dgm:prSet/>
      <dgm:spPr/>
      <dgm:t>
        <a:bodyPr/>
        <a:lstStyle/>
        <a:p>
          <a:endParaRPr lang="en-GB"/>
        </a:p>
      </dgm:t>
    </dgm:pt>
    <dgm:pt modelId="{AC5E3021-03BA-483F-AC9F-01908FC66002}" type="sibTrans" cxnId="{6384746A-E69F-4C0D-ACB9-B9FB25EDD5B2}">
      <dgm:prSet/>
      <dgm:spPr/>
      <dgm:t>
        <a:bodyPr/>
        <a:lstStyle/>
        <a:p>
          <a:endParaRPr lang="en-GB"/>
        </a:p>
      </dgm:t>
    </dgm:pt>
    <dgm:pt modelId="{E6CE18DD-A22B-49D1-B8C6-4357BA9AAE93}">
      <dgm:prSet custT="1"/>
      <dgm:spPr/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Individualised support programme designed to bring together expertise and local knowledge to include integrated health, skills and employment support</a:t>
          </a:r>
        </a:p>
      </dgm:t>
    </dgm:pt>
    <dgm:pt modelId="{D2D0137C-1BA6-4FCB-9767-31921136D92E}" type="parTrans" cxnId="{837AB958-A21E-444D-9182-87BACF64CB73}">
      <dgm:prSet/>
      <dgm:spPr/>
      <dgm:t>
        <a:bodyPr/>
        <a:lstStyle/>
        <a:p>
          <a:endParaRPr lang="en-GB"/>
        </a:p>
      </dgm:t>
    </dgm:pt>
    <dgm:pt modelId="{DCB7E59C-B2CA-4999-86CF-1C0A5CA275F2}" type="sibTrans" cxnId="{837AB958-A21E-444D-9182-87BACF64CB73}">
      <dgm:prSet/>
      <dgm:spPr/>
      <dgm:t>
        <a:bodyPr/>
        <a:lstStyle/>
        <a:p>
          <a:endParaRPr lang="en-GB"/>
        </a:p>
      </dgm:t>
    </dgm:pt>
    <dgm:pt modelId="{A5E081F3-847D-4534-BC98-8967A288CCA5}">
      <dgm:prSet custT="1"/>
      <dgm:spPr/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Access is via the Jobcentre Plus and </a:t>
          </a:r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individuals</a:t>
          </a: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 should speak to their Work Coach if interested</a:t>
          </a:r>
        </a:p>
      </dgm:t>
    </dgm:pt>
    <dgm:pt modelId="{363FE90B-8B4E-4CDD-B584-363B90CDB58F}" type="parTrans" cxnId="{D6059DA0-95B4-4C32-9C70-17C2DA9768CD}">
      <dgm:prSet/>
      <dgm:spPr/>
      <dgm:t>
        <a:bodyPr/>
        <a:lstStyle/>
        <a:p>
          <a:endParaRPr lang="en-GB"/>
        </a:p>
      </dgm:t>
    </dgm:pt>
    <dgm:pt modelId="{2E1DC07B-CB03-49BD-B185-736E5CEF33DB}" type="sibTrans" cxnId="{D6059DA0-95B4-4C32-9C70-17C2DA9768CD}">
      <dgm:prSet/>
      <dgm:spPr/>
      <dgm:t>
        <a:bodyPr/>
        <a:lstStyle/>
        <a:p>
          <a:endParaRPr lang="en-GB"/>
        </a:p>
      </dgm:t>
    </dgm:pt>
    <dgm:pt modelId="{CA5761F8-5E68-4202-84B7-40B60B1C508C}">
      <dgm:prSet custT="1"/>
      <dgm:spPr/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Pre-employment support is provided for up to 15 months and up to 6 months of support is provided once a participant moves into work</a:t>
          </a:r>
        </a:p>
      </dgm:t>
    </dgm:pt>
    <dgm:pt modelId="{399352A1-56F3-400A-A1CB-DAA2257E2DC1}" type="parTrans" cxnId="{6FDD69E7-F3FA-4940-8F3E-112AC102BE9F}">
      <dgm:prSet/>
      <dgm:spPr/>
      <dgm:t>
        <a:bodyPr/>
        <a:lstStyle/>
        <a:p>
          <a:endParaRPr lang="en-GB"/>
        </a:p>
      </dgm:t>
    </dgm:pt>
    <dgm:pt modelId="{3489A5FD-8B2E-4886-AB0E-8DF1B89D14F7}" type="sibTrans" cxnId="{6FDD69E7-F3FA-4940-8F3E-112AC102BE9F}">
      <dgm:prSet/>
      <dgm:spPr/>
      <dgm:t>
        <a:bodyPr/>
        <a:lstStyle/>
        <a:p>
          <a:endParaRPr lang="en-GB"/>
        </a:p>
      </dgm:t>
    </dgm:pt>
    <dgm:pt modelId="{29679EEB-1B85-4693-ACB4-20F02998A93C}">
      <dgm:prSet custT="1"/>
      <dgm:spPr/>
      <dgm:t>
        <a:bodyPr/>
        <a:lstStyle/>
        <a:p>
          <a:r>
            <a:rPr lang="en-GB" sz="800" dirty="0">
              <a:latin typeface="Arial" panose="020B0604020202020204" pitchFamily="34" charset="0"/>
              <a:cs typeface="Arial" panose="020B0604020202020204" pitchFamily="34" charset="0"/>
            </a:rPr>
            <a:t>Priority groups include people experiencing homelessness; caring responsibilities; health and/or disability barriers; offenders/ex-offenders; victims of domestic abuse;  substance misuse barriers; former member of Armed Forces or partner of current or former Armed Forces personnel; experiencing racial inequality; low or no basic skills</a:t>
          </a:r>
        </a:p>
      </dgm:t>
    </dgm:pt>
    <dgm:pt modelId="{09C3797B-7BF4-491A-9433-F8185A525D8B}" type="sibTrans" cxnId="{000D4D9E-86DC-4DDC-892C-6DDF86564E12}">
      <dgm:prSet/>
      <dgm:spPr/>
      <dgm:t>
        <a:bodyPr/>
        <a:lstStyle/>
        <a:p>
          <a:endParaRPr lang="en-GB"/>
        </a:p>
      </dgm:t>
    </dgm:pt>
    <dgm:pt modelId="{111AB6C6-3504-47B9-9081-FEAA943EC882}" type="parTrans" cxnId="{000D4D9E-86DC-4DDC-892C-6DDF86564E12}">
      <dgm:prSet/>
      <dgm:spPr/>
      <dgm:t>
        <a:bodyPr/>
        <a:lstStyle/>
        <a:p>
          <a:endParaRPr lang="en-GB"/>
        </a:p>
      </dgm:t>
    </dgm:pt>
    <dgm:pt modelId="{D61158DF-ED82-4F57-94A6-4457A2FBAA68}">
      <dgm:prSet custT="1"/>
      <dgm:spPr/>
      <dgm:t>
        <a:bodyPr/>
        <a:lstStyle/>
        <a:p>
          <a:r>
            <a:rPr lang="en-GB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Community Grants </a:t>
          </a:r>
          <a:r>
            <a:rPr lang="en-GB" sz="1100" b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(Strand 2 – UKSPF People &amp; Skills)</a:t>
          </a:r>
          <a:br>
            <a:rPr lang="en-GB" sz="11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GB" sz="11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GB" sz="11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Applications from Jan 24-June 24</a:t>
          </a:r>
          <a:endParaRPr lang="en-GB" sz="12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2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0074D8-B021-417C-A7DC-9EF37CBE2F8F}" type="parTrans" cxnId="{93D6F3F0-06ED-4D08-8404-360731C15561}">
      <dgm:prSet/>
      <dgm:spPr/>
      <dgm:t>
        <a:bodyPr/>
        <a:lstStyle/>
        <a:p>
          <a:endParaRPr lang="en-GB"/>
        </a:p>
      </dgm:t>
    </dgm:pt>
    <dgm:pt modelId="{31288BEF-49D7-4FC4-B20B-9D0080ACB713}" type="sibTrans" cxnId="{93D6F3F0-06ED-4D08-8404-360731C15561}">
      <dgm:prSet/>
      <dgm:spPr/>
      <dgm:t>
        <a:bodyPr/>
        <a:lstStyle/>
        <a:p>
          <a:endParaRPr lang="en-GB"/>
        </a:p>
      </dgm:t>
    </dgm:pt>
    <dgm:pt modelId="{B8A1CBD7-207E-48A8-881E-AF4B514B653B}">
      <dgm:prSet custT="1"/>
      <dgm:spPr/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For the hardest to reach communities with significant barriers to employment (in-work or out-of-work)</a:t>
          </a:r>
        </a:p>
      </dgm:t>
    </dgm:pt>
    <dgm:pt modelId="{6A99E487-5E0A-46B3-93F9-3708EF211EF3}" type="parTrans" cxnId="{419648E4-3BE5-4D89-BE0F-C947AC5ABCF8}">
      <dgm:prSet/>
      <dgm:spPr/>
      <dgm:t>
        <a:bodyPr/>
        <a:lstStyle/>
        <a:p>
          <a:endParaRPr lang="en-GB"/>
        </a:p>
      </dgm:t>
    </dgm:pt>
    <dgm:pt modelId="{0DFBB8D5-977E-4F8F-B22B-A9FC504B0D95}" type="sibTrans" cxnId="{419648E4-3BE5-4D89-BE0F-C947AC5ABCF8}">
      <dgm:prSet/>
      <dgm:spPr/>
      <dgm:t>
        <a:bodyPr/>
        <a:lstStyle/>
        <a:p>
          <a:endParaRPr lang="en-GB"/>
        </a:p>
      </dgm:t>
    </dgm:pt>
    <dgm:pt modelId="{1742D9E5-62E6-4CD4-9324-6042F4C50970}">
      <dgm:prSet custT="1"/>
      <dgm:spPr/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Grants of up to £100,000 to support residents with significant barriers to work and support them to progress towards inclusive employment</a:t>
          </a:r>
        </a:p>
      </dgm:t>
    </dgm:pt>
    <dgm:pt modelId="{FD044641-BFD0-4B32-ADEC-AA50023FB81E}" type="parTrans" cxnId="{E6C21596-A85A-4E64-8E10-56B72A834867}">
      <dgm:prSet/>
      <dgm:spPr/>
      <dgm:t>
        <a:bodyPr/>
        <a:lstStyle/>
        <a:p>
          <a:endParaRPr lang="en-GB"/>
        </a:p>
      </dgm:t>
    </dgm:pt>
    <dgm:pt modelId="{3EF18E92-B8CC-4113-A02D-E0CAD7B9B2DC}" type="sibTrans" cxnId="{E6C21596-A85A-4E64-8E10-56B72A834867}">
      <dgm:prSet/>
      <dgm:spPr/>
      <dgm:t>
        <a:bodyPr/>
        <a:lstStyle/>
        <a:p>
          <a:endParaRPr lang="en-GB"/>
        </a:p>
      </dgm:t>
    </dgm:pt>
    <dgm:pt modelId="{6B7D5682-FD9B-4C01-8577-39619A87A7F5}">
      <dgm:prSet custT="1"/>
      <dgm:spPr/>
      <dgm:t>
        <a:bodyPr/>
        <a:lstStyle/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</a:rPr>
            <a:t>Applications will be available from January 2024 through WEA:</a:t>
          </a:r>
        </a:p>
        <a:p>
          <a:r>
            <a:rPr lang="en-GB" sz="105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Greater Manchester Community Grants (wea.org.uk)</a:t>
          </a:r>
          <a:endParaRPr lang="en-GB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A96B30-DA8C-4568-909F-617CB66179E6}" type="parTrans" cxnId="{A2F543F5-4ABC-4283-AA98-86B102539FDF}">
      <dgm:prSet/>
      <dgm:spPr/>
      <dgm:t>
        <a:bodyPr/>
        <a:lstStyle/>
        <a:p>
          <a:endParaRPr lang="en-GB"/>
        </a:p>
      </dgm:t>
    </dgm:pt>
    <dgm:pt modelId="{0D3F4FAC-C3CD-4930-A932-47FAC68724A9}" type="sibTrans" cxnId="{A2F543F5-4ABC-4283-AA98-86B102539FDF}">
      <dgm:prSet/>
      <dgm:spPr/>
      <dgm:t>
        <a:bodyPr/>
        <a:lstStyle/>
        <a:p>
          <a:endParaRPr lang="en-GB"/>
        </a:p>
      </dgm:t>
    </dgm:pt>
    <dgm:pt modelId="{F02E79E8-9A16-4D23-BED8-7C3BC4F729A4}">
      <dgm:prSet custT="1"/>
      <dgm:spPr/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Grants are available to VCSE organisations and Housing Associations</a:t>
          </a:r>
        </a:p>
      </dgm:t>
    </dgm:pt>
    <dgm:pt modelId="{22DC4893-8976-41E9-82C0-6CA9C08CC839}" type="parTrans" cxnId="{E02EFCF0-7386-413F-B6C4-E77FAE1D7808}">
      <dgm:prSet/>
      <dgm:spPr/>
      <dgm:t>
        <a:bodyPr/>
        <a:lstStyle/>
        <a:p>
          <a:endParaRPr lang="en-GB"/>
        </a:p>
      </dgm:t>
    </dgm:pt>
    <dgm:pt modelId="{9AB04D00-87D0-4234-92D6-2096FEBD94A0}" type="sibTrans" cxnId="{E02EFCF0-7386-413F-B6C4-E77FAE1D7808}">
      <dgm:prSet/>
      <dgm:spPr/>
      <dgm:t>
        <a:bodyPr/>
        <a:lstStyle/>
        <a:p>
          <a:endParaRPr lang="en-GB"/>
        </a:p>
      </dgm:t>
    </dgm:pt>
    <dgm:pt modelId="{27E66C42-C788-45BF-AFA9-CF62DE35483D}">
      <dgm:prSet custT="1"/>
      <dgm:spPr/>
      <dgm:t>
        <a:bodyPr/>
        <a:lstStyle/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Funding is available for re-engagement and engagement activity to help residents overcome barriers that are preventing them from taking part in existing programmes</a:t>
          </a:r>
        </a:p>
      </dgm:t>
    </dgm:pt>
    <dgm:pt modelId="{8E8CB088-1797-4D75-95A8-AB191DE234C1}" type="parTrans" cxnId="{0C1F6022-816A-45B3-9290-3DE45272A4BB}">
      <dgm:prSet/>
      <dgm:spPr/>
      <dgm:t>
        <a:bodyPr/>
        <a:lstStyle/>
        <a:p>
          <a:endParaRPr lang="en-GB"/>
        </a:p>
      </dgm:t>
    </dgm:pt>
    <dgm:pt modelId="{706D7718-902F-441A-9319-2A437496068C}" type="sibTrans" cxnId="{0C1F6022-816A-45B3-9290-3DE45272A4BB}">
      <dgm:prSet/>
      <dgm:spPr/>
      <dgm:t>
        <a:bodyPr/>
        <a:lstStyle/>
        <a:p>
          <a:endParaRPr lang="en-GB"/>
        </a:p>
      </dgm:t>
    </dgm:pt>
    <dgm:pt modelId="{5012C385-3DE2-4DFB-8B81-2452B956B1A0}">
      <dgm:prSet custT="1"/>
      <dgm:spPr/>
      <dgm:t>
        <a:bodyPr/>
        <a:lstStyle/>
        <a:p>
          <a:r>
            <a:rPr lang="en-GB" sz="700" dirty="0">
              <a:latin typeface="Arial" panose="020B0604020202020204" pitchFamily="34" charset="0"/>
              <a:cs typeface="Arial" panose="020B0604020202020204" pitchFamily="34" charset="0"/>
            </a:rPr>
            <a:t>Priority groups include ex-offender; a carer; an ex-carer; a homeless person; a former member of Armed Forces; a member of Armed Forces reserves; a partner of current or former Armed Forces personnel; a person for whom a drug/alcohol dependency (including history of) presents a significant barrier to employment; a care leaver; a refugee; young people in gangs; victims of domestic violence; an Afghan resettler</a:t>
          </a:r>
        </a:p>
      </dgm:t>
    </dgm:pt>
    <dgm:pt modelId="{ED5D3CA7-7B87-49F2-9490-FF59DAE8F27A}" type="parTrans" cxnId="{32737EB4-C948-4205-BDB4-9DA1D79F949D}">
      <dgm:prSet/>
      <dgm:spPr/>
      <dgm:t>
        <a:bodyPr/>
        <a:lstStyle/>
        <a:p>
          <a:endParaRPr lang="en-GB"/>
        </a:p>
      </dgm:t>
    </dgm:pt>
    <dgm:pt modelId="{B9AB0127-A47C-4276-998F-6B70E9D66279}" type="sibTrans" cxnId="{32737EB4-C948-4205-BDB4-9DA1D79F949D}">
      <dgm:prSet/>
      <dgm:spPr/>
      <dgm:t>
        <a:bodyPr/>
        <a:lstStyle/>
        <a:p>
          <a:endParaRPr lang="en-GB"/>
        </a:p>
      </dgm:t>
    </dgm:pt>
    <dgm:pt modelId="{34832E2C-65B3-437B-9CDC-9596AFCEC728}" type="pres">
      <dgm:prSet presAssocID="{1C82F9CE-EF7A-45B0-BF02-6BE6BACE092A}" presName="theList" presStyleCnt="0">
        <dgm:presLayoutVars>
          <dgm:dir/>
          <dgm:animLvl val="lvl"/>
          <dgm:resizeHandles val="exact"/>
        </dgm:presLayoutVars>
      </dgm:prSet>
      <dgm:spPr/>
    </dgm:pt>
    <dgm:pt modelId="{87534325-FA2B-42B6-B201-5E54B33EB911}" type="pres">
      <dgm:prSet presAssocID="{7AAF99A5-424E-4BA6-8711-8F550286A296}" presName="compNode" presStyleCnt="0"/>
      <dgm:spPr/>
    </dgm:pt>
    <dgm:pt modelId="{DFC120A6-DF02-4F14-9B54-BEFAD4826842}" type="pres">
      <dgm:prSet presAssocID="{7AAF99A5-424E-4BA6-8711-8F550286A296}" presName="aNode" presStyleLbl="bgShp" presStyleIdx="0" presStyleCnt="5"/>
      <dgm:spPr/>
    </dgm:pt>
    <dgm:pt modelId="{479BF6C9-AEE0-4559-A908-CDA0C0D23F64}" type="pres">
      <dgm:prSet presAssocID="{7AAF99A5-424E-4BA6-8711-8F550286A296}" presName="textNode" presStyleLbl="bgShp" presStyleIdx="0" presStyleCnt="5"/>
      <dgm:spPr/>
    </dgm:pt>
    <dgm:pt modelId="{4AE546DE-056F-45D2-8136-0B37A5E994E1}" type="pres">
      <dgm:prSet presAssocID="{7AAF99A5-424E-4BA6-8711-8F550286A296}" presName="compChildNode" presStyleCnt="0"/>
      <dgm:spPr/>
    </dgm:pt>
    <dgm:pt modelId="{65771A88-473B-43A7-9912-6D4A5A4A98D5}" type="pres">
      <dgm:prSet presAssocID="{7AAF99A5-424E-4BA6-8711-8F550286A296}" presName="theInnerList" presStyleCnt="0"/>
      <dgm:spPr/>
    </dgm:pt>
    <dgm:pt modelId="{21C46D21-C449-477F-A12C-CA79EBA1161B}" type="pres">
      <dgm:prSet presAssocID="{BCB6E4D0-AC38-408B-B019-37CBD2D389CD}" presName="childNode" presStyleLbl="node1" presStyleIdx="0" presStyleCnt="25" custScaleX="119457" custScaleY="2000000" custLinFactY="-1132570" custLinFactNeighborX="-322" custLinFactNeighborY="-1200000">
        <dgm:presLayoutVars>
          <dgm:bulletEnabled val="1"/>
        </dgm:presLayoutVars>
      </dgm:prSet>
      <dgm:spPr/>
    </dgm:pt>
    <dgm:pt modelId="{5208A7EE-7BE2-479E-BBFB-3AFCF816BBE3}" type="pres">
      <dgm:prSet presAssocID="{BCB6E4D0-AC38-408B-B019-37CBD2D389CD}" presName="aSpace2" presStyleCnt="0"/>
      <dgm:spPr/>
    </dgm:pt>
    <dgm:pt modelId="{3D4E9BBD-FDE6-4C53-8E84-6AE5038412FE}" type="pres">
      <dgm:prSet presAssocID="{50864D1E-36EE-47A0-8E83-8353DCC7749B}" presName="childNode" presStyleLbl="node1" presStyleIdx="1" presStyleCnt="25" custScaleX="119457" custScaleY="2000000" custLinFactY="-800000" custLinFactNeighborX="-1257" custLinFactNeighborY="-878013">
        <dgm:presLayoutVars>
          <dgm:bulletEnabled val="1"/>
        </dgm:presLayoutVars>
      </dgm:prSet>
      <dgm:spPr/>
    </dgm:pt>
    <dgm:pt modelId="{1CC57EE8-B9A8-4614-B81F-7A073F4CF442}" type="pres">
      <dgm:prSet presAssocID="{50864D1E-36EE-47A0-8E83-8353DCC7749B}" presName="aSpace2" presStyleCnt="0"/>
      <dgm:spPr/>
    </dgm:pt>
    <dgm:pt modelId="{9077FFC1-A791-4D75-AC6B-6B8C0A7B5D17}" type="pres">
      <dgm:prSet presAssocID="{68EE146A-04AC-4A1A-94B8-2C4EACBD7C9A}" presName="childNode" presStyleLbl="node1" presStyleIdx="2" presStyleCnt="25" custScaleX="119457" custScaleY="2000000" custLinFactY="-374536" custLinFactNeighborX="-636" custLinFactNeighborY="-400000">
        <dgm:presLayoutVars>
          <dgm:bulletEnabled val="1"/>
        </dgm:presLayoutVars>
      </dgm:prSet>
      <dgm:spPr/>
    </dgm:pt>
    <dgm:pt modelId="{6E87366D-4130-4E97-93F5-B15FBA40081A}" type="pres">
      <dgm:prSet presAssocID="{68EE146A-04AC-4A1A-94B8-2C4EACBD7C9A}" presName="aSpace2" presStyleCnt="0"/>
      <dgm:spPr/>
    </dgm:pt>
    <dgm:pt modelId="{12BE97F1-582D-49F6-A8B6-6B05929CA419}" type="pres">
      <dgm:prSet presAssocID="{AC716103-68C7-426E-B681-8DE1C87B0006}" presName="childNode" presStyleLbl="node1" presStyleIdx="3" presStyleCnt="25" custScaleX="119457" custScaleY="2000000" custLinFactY="17547" custLinFactNeighborX="-535" custLinFactNeighborY="100000">
        <dgm:presLayoutVars>
          <dgm:bulletEnabled val="1"/>
        </dgm:presLayoutVars>
      </dgm:prSet>
      <dgm:spPr/>
    </dgm:pt>
    <dgm:pt modelId="{C62A0D4E-A1BE-42F6-995D-19E36FC8C152}" type="pres">
      <dgm:prSet presAssocID="{AC716103-68C7-426E-B681-8DE1C87B0006}" presName="aSpace2" presStyleCnt="0"/>
      <dgm:spPr/>
    </dgm:pt>
    <dgm:pt modelId="{A8BCA07B-90D2-4499-86C1-A6247B604F16}" type="pres">
      <dgm:prSet presAssocID="{29679EEB-1B85-4693-ACB4-20F02998A93C}" presName="childNode" presStyleLbl="node1" presStyleIdx="4" presStyleCnt="25" custScaleX="119457" custScaleY="2000000" custLinFactY="353897" custLinFactNeighborX="714" custLinFactNeighborY="400000">
        <dgm:presLayoutVars>
          <dgm:bulletEnabled val="1"/>
        </dgm:presLayoutVars>
      </dgm:prSet>
      <dgm:spPr/>
    </dgm:pt>
    <dgm:pt modelId="{E5F6D3F0-4159-4B96-BD56-DB5B5713A4EA}" type="pres">
      <dgm:prSet presAssocID="{7AAF99A5-424E-4BA6-8711-8F550286A296}" presName="aSpace" presStyleCnt="0"/>
      <dgm:spPr/>
    </dgm:pt>
    <dgm:pt modelId="{EAD1D777-1B35-48A6-AB04-4BE8B2C5F297}" type="pres">
      <dgm:prSet presAssocID="{4C9221EE-FFA5-43A7-A616-BE0912D03720}" presName="compNode" presStyleCnt="0"/>
      <dgm:spPr/>
    </dgm:pt>
    <dgm:pt modelId="{6CA3F956-464C-429C-B190-61931ECCB8BB}" type="pres">
      <dgm:prSet presAssocID="{4C9221EE-FFA5-43A7-A616-BE0912D03720}" presName="aNode" presStyleLbl="bgShp" presStyleIdx="1" presStyleCnt="5" custLinFactNeighborX="-851"/>
      <dgm:spPr/>
    </dgm:pt>
    <dgm:pt modelId="{55B9B44B-70CA-4F03-A6F0-1EE8D544BD3B}" type="pres">
      <dgm:prSet presAssocID="{4C9221EE-FFA5-43A7-A616-BE0912D03720}" presName="textNode" presStyleLbl="bgShp" presStyleIdx="1" presStyleCnt="5"/>
      <dgm:spPr/>
    </dgm:pt>
    <dgm:pt modelId="{8A601CD8-EC99-4E28-9A8A-230898F9DAAC}" type="pres">
      <dgm:prSet presAssocID="{4C9221EE-FFA5-43A7-A616-BE0912D03720}" presName="compChildNode" presStyleCnt="0"/>
      <dgm:spPr/>
    </dgm:pt>
    <dgm:pt modelId="{0361ED2F-E182-46CA-B92D-67B3130702B3}" type="pres">
      <dgm:prSet presAssocID="{4C9221EE-FFA5-43A7-A616-BE0912D03720}" presName="theInnerList" presStyleCnt="0"/>
      <dgm:spPr/>
    </dgm:pt>
    <dgm:pt modelId="{04D7DBEE-27F7-4AAE-A8B1-7865B5E674ED}" type="pres">
      <dgm:prSet presAssocID="{549EC65F-48A3-4A45-B3DC-14FA6ECBD4A1}" presName="childNode" presStyleLbl="node1" presStyleIdx="5" presStyleCnt="25" custScaleX="119457" custScaleY="2000000" custLinFactY="-1180701" custLinFactNeighborX="-1469" custLinFactNeighborY="-1200000">
        <dgm:presLayoutVars>
          <dgm:bulletEnabled val="1"/>
        </dgm:presLayoutVars>
      </dgm:prSet>
      <dgm:spPr/>
    </dgm:pt>
    <dgm:pt modelId="{C8A5CED5-1057-4A42-AC13-ABE1A24EF56F}" type="pres">
      <dgm:prSet presAssocID="{549EC65F-48A3-4A45-B3DC-14FA6ECBD4A1}" presName="aSpace2" presStyleCnt="0"/>
      <dgm:spPr/>
    </dgm:pt>
    <dgm:pt modelId="{E0E451E7-0584-4037-A703-390D725C697E}" type="pres">
      <dgm:prSet presAssocID="{580CE05A-C575-43BC-BAE5-A72139BC825E}" presName="childNode" presStyleLbl="node1" presStyleIdx="6" presStyleCnt="25" custScaleX="119457" custScaleY="2000000" custLinFactY="-797491" custLinFactNeighborX="-1656" custLinFactNeighborY="-800000">
        <dgm:presLayoutVars>
          <dgm:bulletEnabled val="1"/>
        </dgm:presLayoutVars>
      </dgm:prSet>
      <dgm:spPr/>
    </dgm:pt>
    <dgm:pt modelId="{04B4DF93-F676-4B20-BC41-E2FB2E77DB38}" type="pres">
      <dgm:prSet presAssocID="{580CE05A-C575-43BC-BAE5-A72139BC825E}" presName="aSpace2" presStyleCnt="0"/>
      <dgm:spPr/>
    </dgm:pt>
    <dgm:pt modelId="{DBF94919-B05C-413A-B932-70864CBC0AA7}" type="pres">
      <dgm:prSet presAssocID="{170B1ECD-67A7-4318-BF4C-BE3B43015A63}" presName="childNode" presStyleLbl="node1" presStyleIdx="7" presStyleCnt="25" custScaleX="119457" custScaleY="2000000" custLinFactY="-361135" custLinFactNeighborX="-2073" custLinFactNeighborY="-400000">
        <dgm:presLayoutVars>
          <dgm:bulletEnabled val="1"/>
        </dgm:presLayoutVars>
      </dgm:prSet>
      <dgm:spPr/>
    </dgm:pt>
    <dgm:pt modelId="{3FFE081B-844D-438E-8C95-AD43D0990BA3}" type="pres">
      <dgm:prSet presAssocID="{170B1ECD-67A7-4318-BF4C-BE3B43015A63}" presName="aSpace2" presStyleCnt="0"/>
      <dgm:spPr/>
    </dgm:pt>
    <dgm:pt modelId="{8609BF8C-10BE-421C-AB77-C711E76ED9DB}" type="pres">
      <dgm:prSet presAssocID="{8C08F2D9-363C-4B56-95E7-343785C5833A}" presName="childNode" presStyleLbl="node1" presStyleIdx="8" presStyleCnt="25" custScaleX="119457" custScaleY="2000000" custLinFactY="22974" custLinFactNeighborX="-1656" custLinFactNeighborY="100000">
        <dgm:presLayoutVars>
          <dgm:bulletEnabled val="1"/>
        </dgm:presLayoutVars>
      </dgm:prSet>
      <dgm:spPr/>
    </dgm:pt>
    <dgm:pt modelId="{B1C2FB48-9452-4F03-A10B-4E50DE1B501E}" type="pres">
      <dgm:prSet presAssocID="{8C08F2D9-363C-4B56-95E7-343785C5833A}" presName="aSpace2" presStyleCnt="0"/>
      <dgm:spPr/>
    </dgm:pt>
    <dgm:pt modelId="{1718041C-2EB5-42B7-8015-706C69B95A07}" type="pres">
      <dgm:prSet presAssocID="{FF335F82-DDB3-44C0-9C79-494747A17C2F}" presName="childNode" presStyleLbl="node1" presStyleIdx="9" presStyleCnt="25" custScaleX="119457" custScaleY="2000000" custLinFactY="359481" custLinFactNeighborX="-1329" custLinFactNeighborY="400000">
        <dgm:presLayoutVars>
          <dgm:bulletEnabled val="1"/>
        </dgm:presLayoutVars>
      </dgm:prSet>
      <dgm:spPr/>
    </dgm:pt>
    <dgm:pt modelId="{45719A98-632A-4919-8F00-8B00355C99B5}" type="pres">
      <dgm:prSet presAssocID="{4C9221EE-FFA5-43A7-A616-BE0912D03720}" presName="aSpace" presStyleCnt="0"/>
      <dgm:spPr/>
    </dgm:pt>
    <dgm:pt modelId="{1801CB57-01E4-4499-AA14-EBE582F8EFA9}" type="pres">
      <dgm:prSet presAssocID="{A209A7C8-D4E6-4DB5-9339-D51B01762979}" presName="compNode" presStyleCnt="0"/>
      <dgm:spPr/>
    </dgm:pt>
    <dgm:pt modelId="{0DDD13AB-9244-4A4B-A90A-EA04031A37F1}" type="pres">
      <dgm:prSet presAssocID="{A209A7C8-D4E6-4DB5-9339-D51B01762979}" presName="aNode" presStyleLbl="bgShp" presStyleIdx="2" presStyleCnt="5" custLinFactNeighborX="-1210"/>
      <dgm:spPr/>
    </dgm:pt>
    <dgm:pt modelId="{C16B6E9A-A77F-4F08-AB13-38E31DE9CAB3}" type="pres">
      <dgm:prSet presAssocID="{A209A7C8-D4E6-4DB5-9339-D51B01762979}" presName="textNode" presStyleLbl="bgShp" presStyleIdx="2" presStyleCnt="5"/>
      <dgm:spPr/>
    </dgm:pt>
    <dgm:pt modelId="{4170109D-F459-4FFC-960C-16DECD88425D}" type="pres">
      <dgm:prSet presAssocID="{A209A7C8-D4E6-4DB5-9339-D51B01762979}" presName="compChildNode" presStyleCnt="0"/>
      <dgm:spPr/>
    </dgm:pt>
    <dgm:pt modelId="{6A0F3128-FF14-40D0-A1A5-2BA4D23C76BD}" type="pres">
      <dgm:prSet presAssocID="{A209A7C8-D4E6-4DB5-9339-D51B01762979}" presName="theInnerList" presStyleCnt="0"/>
      <dgm:spPr/>
    </dgm:pt>
    <dgm:pt modelId="{9212D5EE-9AAE-40A8-84C3-32EE0DEA2EF4}" type="pres">
      <dgm:prSet presAssocID="{49CA48E8-17FF-4700-A44D-02E18A229A6F}" presName="childNode" presStyleLbl="node1" presStyleIdx="10" presStyleCnt="25" custScaleX="119457" custScaleY="2000000" custLinFactY="-1193405" custLinFactNeighborX="-1554" custLinFactNeighborY="-1200000">
        <dgm:presLayoutVars>
          <dgm:bulletEnabled val="1"/>
        </dgm:presLayoutVars>
      </dgm:prSet>
      <dgm:spPr/>
    </dgm:pt>
    <dgm:pt modelId="{3A4F9AFE-FE7C-4471-AE6A-3F2E686C9AB1}" type="pres">
      <dgm:prSet presAssocID="{49CA48E8-17FF-4700-A44D-02E18A229A6F}" presName="aSpace2" presStyleCnt="0"/>
      <dgm:spPr/>
    </dgm:pt>
    <dgm:pt modelId="{9DF09D49-C6B3-4B76-A4A9-726A5AA7CE03}" type="pres">
      <dgm:prSet presAssocID="{82C44B7D-8C4B-4CFC-85A1-4D87506D4363}" presName="childNode" presStyleLbl="node1" presStyleIdx="11" presStyleCnt="25" custScaleX="119457" custScaleY="2000000" custLinFactY="-797491" custLinFactNeighborX="-2072" custLinFactNeighborY="-800000">
        <dgm:presLayoutVars>
          <dgm:bulletEnabled val="1"/>
        </dgm:presLayoutVars>
      </dgm:prSet>
      <dgm:spPr/>
    </dgm:pt>
    <dgm:pt modelId="{B92B07A8-E1DD-46A3-9B22-259BC749CC2C}" type="pres">
      <dgm:prSet presAssocID="{82C44B7D-8C4B-4CFC-85A1-4D87506D4363}" presName="aSpace2" presStyleCnt="0"/>
      <dgm:spPr/>
    </dgm:pt>
    <dgm:pt modelId="{5B744535-21EE-446B-B71C-4D6A0C72F10E}" type="pres">
      <dgm:prSet presAssocID="{640B8894-9099-492D-BCBF-0EE0269A3790}" presName="childNode" presStyleLbl="node1" presStyleIdx="12" presStyleCnt="25" custScaleX="119457" custScaleY="2000000" custLinFactY="-377042" custLinFactNeighborX="-1554" custLinFactNeighborY="-400000">
        <dgm:presLayoutVars>
          <dgm:bulletEnabled val="1"/>
        </dgm:presLayoutVars>
      </dgm:prSet>
      <dgm:spPr/>
    </dgm:pt>
    <dgm:pt modelId="{E0E6A129-6442-433C-AE53-7B776B72550C}" type="pres">
      <dgm:prSet presAssocID="{640B8894-9099-492D-BCBF-0EE0269A3790}" presName="aSpace2" presStyleCnt="0"/>
      <dgm:spPr/>
    </dgm:pt>
    <dgm:pt modelId="{A78BAB9E-9201-4BFC-877A-111CC0AC9CB9}" type="pres">
      <dgm:prSet presAssocID="{D8FDBD23-06D4-4607-882E-4E0DC68FD526}" presName="childNode" presStyleLbl="node1" presStyleIdx="13" presStyleCnt="25" custScaleX="119457" custScaleY="2000000" custLinFactY="28456" custLinFactNeighborX="-2072" custLinFactNeighborY="100000">
        <dgm:presLayoutVars>
          <dgm:bulletEnabled val="1"/>
        </dgm:presLayoutVars>
      </dgm:prSet>
      <dgm:spPr/>
    </dgm:pt>
    <dgm:pt modelId="{186E23F0-60B8-4F52-B1B2-3FC93929A908}" type="pres">
      <dgm:prSet presAssocID="{D8FDBD23-06D4-4607-882E-4E0DC68FD526}" presName="aSpace2" presStyleCnt="0"/>
      <dgm:spPr/>
    </dgm:pt>
    <dgm:pt modelId="{1547570E-3634-46B6-970D-0B25BA195564}" type="pres">
      <dgm:prSet presAssocID="{248FDDC8-D26B-43F3-BB4A-C4487D3A86A9}" presName="childNode" presStyleLbl="node1" presStyleIdx="14" presStyleCnt="25" custScaleX="119457" custScaleY="2000000" custLinFactY="320136" custLinFactNeighborX="-1554" custLinFactNeighborY="400000">
        <dgm:presLayoutVars>
          <dgm:bulletEnabled val="1"/>
        </dgm:presLayoutVars>
      </dgm:prSet>
      <dgm:spPr/>
    </dgm:pt>
    <dgm:pt modelId="{2FC087A7-628F-4459-BE0F-BDB714E73128}" type="pres">
      <dgm:prSet presAssocID="{A209A7C8-D4E6-4DB5-9339-D51B01762979}" presName="aSpace" presStyleCnt="0"/>
      <dgm:spPr/>
    </dgm:pt>
    <dgm:pt modelId="{688274B1-417B-4B95-87C0-90409944FDE5}" type="pres">
      <dgm:prSet presAssocID="{A1A5B619-5C9F-42C5-AF5A-892DD29CF5F0}" presName="compNode" presStyleCnt="0"/>
      <dgm:spPr/>
    </dgm:pt>
    <dgm:pt modelId="{B3261155-4365-4400-966C-2EA989129F1D}" type="pres">
      <dgm:prSet presAssocID="{A1A5B619-5C9F-42C5-AF5A-892DD29CF5F0}" presName="aNode" presStyleLbl="bgShp" presStyleIdx="3" presStyleCnt="5" custLinFactNeighborX="-930"/>
      <dgm:spPr/>
    </dgm:pt>
    <dgm:pt modelId="{1914828C-6902-4022-A0C8-8B93C01A0FBA}" type="pres">
      <dgm:prSet presAssocID="{A1A5B619-5C9F-42C5-AF5A-892DD29CF5F0}" presName="textNode" presStyleLbl="bgShp" presStyleIdx="3" presStyleCnt="5"/>
      <dgm:spPr/>
    </dgm:pt>
    <dgm:pt modelId="{7B9C4D7F-361B-4C35-928D-CC2D75B6C54C}" type="pres">
      <dgm:prSet presAssocID="{A1A5B619-5C9F-42C5-AF5A-892DD29CF5F0}" presName="compChildNode" presStyleCnt="0"/>
      <dgm:spPr/>
    </dgm:pt>
    <dgm:pt modelId="{B7566E4D-E9CB-44A4-87EB-BD76395CB689}" type="pres">
      <dgm:prSet presAssocID="{A1A5B619-5C9F-42C5-AF5A-892DD29CF5F0}" presName="theInnerList" presStyleCnt="0"/>
      <dgm:spPr/>
    </dgm:pt>
    <dgm:pt modelId="{A54D3048-957C-4A83-B6A3-42731BB83A34}" type="pres">
      <dgm:prSet presAssocID="{90DB82BC-0B49-4528-AD71-17A0BF249061}" presName="childNode" presStyleLbl="node1" presStyleIdx="15" presStyleCnt="25" custScaleX="119457" custScaleY="2000000" custLinFactY="-1185711" custLinFactNeighborX="-660" custLinFactNeighborY="-1200000">
        <dgm:presLayoutVars>
          <dgm:bulletEnabled val="1"/>
        </dgm:presLayoutVars>
      </dgm:prSet>
      <dgm:spPr/>
    </dgm:pt>
    <dgm:pt modelId="{835E29C1-523A-4DAA-AABB-D48B01510606}" type="pres">
      <dgm:prSet presAssocID="{90DB82BC-0B49-4528-AD71-17A0BF249061}" presName="aSpace2" presStyleCnt="0"/>
      <dgm:spPr/>
    </dgm:pt>
    <dgm:pt modelId="{D4279024-72B4-4243-8F31-E26EAD3997E2}" type="pres">
      <dgm:prSet presAssocID="{E6CE18DD-A22B-49D1-B8C6-4357BA9AAE93}" presName="childNode" presStyleLbl="node1" presStyleIdx="16" presStyleCnt="25" custScaleX="119457" custScaleY="2000000" custLinFactY="-797493" custLinFactNeighborX="-1302" custLinFactNeighborY="-800000">
        <dgm:presLayoutVars>
          <dgm:bulletEnabled val="1"/>
        </dgm:presLayoutVars>
      </dgm:prSet>
      <dgm:spPr/>
    </dgm:pt>
    <dgm:pt modelId="{A9234591-C006-4A5E-A629-EDFC9619009B}" type="pres">
      <dgm:prSet presAssocID="{E6CE18DD-A22B-49D1-B8C6-4357BA9AAE93}" presName="aSpace2" presStyleCnt="0"/>
      <dgm:spPr/>
    </dgm:pt>
    <dgm:pt modelId="{FEF24505-6056-4EC2-962C-2077D7770AF5}" type="pres">
      <dgm:prSet presAssocID="{A5E081F3-847D-4534-BC98-8967A288CCA5}" presName="childNode" presStyleLbl="node1" presStyleIdx="17" presStyleCnt="25" custScaleX="119457" custScaleY="2000000" custLinFactY="-359618" custLinFactNeighborX="-1302" custLinFactNeighborY="-400000">
        <dgm:presLayoutVars>
          <dgm:bulletEnabled val="1"/>
        </dgm:presLayoutVars>
      </dgm:prSet>
      <dgm:spPr/>
    </dgm:pt>
    <dgm:pt modelId="{9018BB93-A566-4268-9962-B2B87A266371}" type="pres">
      <dgm:prSet presAssocID="{A5E081F3-847D-4534-BC98-8967A288CCA5}" presName="aSpace2" presStyleCnt="0"/>
      <dgm:spPr/>
    </dgm:pt>
    <dgm:pt modelId="{E1649949-7281-498D-B2EE-C8B0B5621C0B}" type="pres">
      <dgm:prSet presAssocID="{CA5761F8-5E68-4202-84B7-40B60B1C508C}" presName="childNode" presStyleLbl="node1" presStyleIdx="18" presStyleCnt="25" custScaleX="119457" custScaleY="2000000" custLinFactY="32560" custLinFactNeighborX="-1302" custLinFactNeighborY="100000">
        <dgm:presLayoutVars>
          <dgm:bulletEnabled val="1"/>
        </dgm:presLayoutVars>
      </dgm:prSet>
      <dgm:spPr/>
    </dgm:pt>
    <dgm:pt modelId="{1A5FBCD9-4650-49A1-8076-77F36F41F7D6}" type="pres">
      <dgm:prSet presAssocID="{CA5761F8-5E68-4202-84B7-40B60B1C508C}" presName="aSpace2" presStyleCnt="0"/>
      <dgm:spPr/>
    </dgm:pt>
    <dgm:pt modelId="{2EA9291D-2326-49E1-AC0D-CAFEF93F3976}" type="pres">
      <dgm:prSet presAssocID="{5012C385-3DE2-4DFB-8B81-2452B956B1A0}" presName="childNode" presStyleLbl="node1" presStyleIdx="19" presStyleCnt="25" custScaleX="119457" custScaleY="2000000" custLinFactY="320864" custLinFactNeighborX="-1681" custLinFactNeighborY="400000">
        <dgm:presLayoutVars>
          <dgm:bulletEnabled val="1"/>
        </dgm:presLayoutVars>
      </dgm:prSet>
      <dgm:spPr/>
    </dgm:pt>
    <dgm:pt modelId="{7E1815E4-BF03-4B86-815B-14645CC925DD}" type="pres">
      <dgm:prSet presAssocID="{A1A5B619-5C9F-42C5-AF5A-892DD29CF5F0}" presName="aSpace" presStyleCnt="0"/>
      <dgm:spPr/>
    </dgm:pt>
    <dgm:pt modelId="{62A849DD-65BC-4A15-9652-270FC24DE447}" type="pres">
      <dgm:prSet presAssocID="{D61158DF-ED82-4F57-94A6-4457A2FBAA68}" presName="compNode" presStyleCnt="0"/>
      <dgm:spPr/>
    </dgm:pt>
    <dgm:pt modelId="{06CCA1E1-6D86-4FFB-A1A5-B3370DD90D37}" type="pres">
      <dgm:prSet presAssocID="{D61158DF-ED82-4F57-94A6-4457A2FBAA68}" presName="aNode" presStyleLbl="bgShp" presStyleIdx="4" presStyleCnt="5"/>
      <dgm:spPr/>
    </dgm:pt>
    <dgm:pt modelId="{746F94AA-A95B-4548-865E-A3D17AFC3796}" type="pres">
      <dgm:prSet presAssocID="{D61158DF-ED82-4F57-94A6-4457A2FBAA68}" presName="textNode" presStyleLbl="bgShp" presStyleIdx="4" presStyleCnt="5"/>
      <dgm:spPr/>
    </dgm:pt>
    <dgm:pt modelId="{7EC00981-79CE-4A10-84A1-60447D8694F5}" type="pres">
      <dgm:prSet presAssocID="{D61158DF-ED82-4F57-94A6-4457A2FBAA68}" presName="compChildNode" presStyleCnt="0"/>
      <dgm:spPr/>
    </dgm:pt>
    <dgm:pt modelId="{A39EF0E3-9A51-4305-9940-0B9AFB0F0B54}" type="pres">
      <dgm:prSet presAssocID="{D61158DF-ED82-4F57-94A6-4457A2FBAA68}" presName="theInnerList" presStyleCnt="0"/>
      <dgm:spPr/>
    </dgm:pt>
    <dgm:pt modelId="{598352DF-D5CF-43CC-9B10-D7087349F550}" type="pres">
      <dgm:prSet presAssocID="{B8A1CBD7-207E-48A8-881E-AF4B514B653B}" presName="childNode" presStyleLbl="node1" presStyleIdx="20" presStyleCnt="25" custScaleX="119457" custScaleY="1836371" custLinFactY="-1107651" custLinFactNeighborX="-69" custLinFactNeighborY="-1200000">
        <dgm:presLayoutVars>
          <dgm:bulletEnabled val="1"/>
        </dgm:presLayoutVars>
      </dgm:prSet>
      <dgm:spPr/>
    </dgm:pt>
    <dgm:pt modelId="{45CE573E-7C23-44B3-AA96-7CF18598AAD6}" type="pres">
      <dgm:prSet presAssocID="{B8A1CBD7-207E-48A8-881E-AF4B514B653B}" presName="aSpace2" presStyleCnt="0"/>
      <dgm:spPr/>
    </dgm:pt>
    <dgm:pt modelId="{B9BD1210-25D0-4FCD-B8B9-F31899DB5645}" type="pres">
      <dgm:prSet presAssocID="{1742D9E5-62E6-4CD4-9324-6042F4C50970}" presName="childNode" presStyleLbl="node1" presStyleIdx="21" presStyleCnt="25" custScaleX="119457" custScaleY="1836371" custLinFactY="-720935" custLinFactNeighborX="98" custLinFactNeighborY="-800000">
        <dgm:presLayoutVars>
          <dgm:bulletEnabled val="1"/>
        </dgm:presLayoutVars>
      </dgm:prSet>
      <dgm:spPr/>
    </dgm:pt>
    <dgm:pt modelId="{D7B311D7-410A-4FA9-9509-EAF59018A3BE}" type="pres">
      <dgm:prSet presAssocID="{1742D9E5-62E6-4CD4-9324-6042F4C50970}" presName="aSpace2" presStyleCnt="0"/>
      <dgm:spPr/>
    </dgm:pt>
    <dgm:pt modelId="{B680FD2E-5DC7-4F9C-A722-D67523276EFA}" type="pres">
      <dgm:prSet presAssocID="{6B7D5682-FD9B-4C01-8577-39619A87A7F5}" presName="childNode" presStyleLbl="node1" presStyleIdx="22" presStyleCnt="25" custScaleX="119457" custScaleY="1836371" custLinFactY="-341280" custLinFactNeighborX="97" custLinFactNeighborY="-400000">
        <dgm:presLayoutVars>
          <dgm:bulletEnabled val="1"/>
        </dgm:presLayoutVars>
      </dgm:prSet>
      <dgm:spPr/>
    </dgm:pt>
    <dgm:pt modelId="{DECFE549-B83D-4B45-8A7B-2290D43F39F0}" type="pres">
      <dgm:prSet presAssocID="{6B7D5682-FD9B-4C01-8577-39619A87A7F5}" presName="aSpace2" presStyleCnt="0"/>
      <dgm:spPr/>
    </dgm:pt>
    <dgm:pt modelId="{761E6656-537D-4E51-A3ED-84C64CF0DFBD}" type="pres">
      <dgm:prSet presAssocID="{F02E79E8-9A16-4D23-BED8-7C3BC4F729A4}" presName="childNode" presStyleLbl="node1" presStyleIdx="23" presStyleCnt="25" custScaleX="119457" custScaleY="1836371" custLinFactNeighborX="518" custLinFactNeighborY="-28723">
        <dgm:presLayoutVars>
          <dgm:bulletEnabled val="1"/>
        </dgm:presLayoutVars>
      </dgm:prSet>
      <dgm:spPr/>
    </dgm:pt>
    <dgm:pt modelId="{14A30F79-E699-49A4-B7D3-5D9FCC4B9EB5}" type="pres">
      <dgm:prSet presAssocID="{F02E79E8-9A16-4D23-BED8-7C3BC4F729A4}" presName="aSpace2" presStyleCnt="0"/>
      <dgm:spPr/>
    </dgm:pt>
    <dgm:pt modelId="{DBD6799E-A58F-42D6-BC34-FD6E2FB01DB3}" type="pres">
      <dgm:prSet presAssocID="{27E66C42-C788-45BF-AFA9-CF62DE35483D}" presName="childNode" presStyleLbl="node1" presStyleIdx="24" presStyleCnt="25" custScaleX="119457" custScaleY="1836371" custLinFactY="300000" custLinFactNeighborX="174" custLinFactNeighborY="344889">
        <dgm:presLayoutVars>
          <dgm:bulletEnabled val="1"/>
        </dgm:presLayoutVars>
      </dgm:prSet>
      <dgm:spPr/>
    </dgm:pt>
  </dgm:ptLst>
  <dgm:cxnLst>
    <dgm:cxn modelId="{E00D9D04-9F8D-4E28-87A8-096DFFAE8039}" type="presOf" srcId="{27E66C42-C788-45BF-AFA9-CF62DE35483D}" destId="{DBD6799E-A58F-42D6-BC34-FD6E2FB01DB3}" srcOrd="0" destOrd="0" presId="urn:microsoft.com/office/officeart/2005/8/layout/lProcess2"/>
    <dgm:cxn modelId="{B77A1E06-E7C7-4715-B07B-8EC482C94607}" srcId="{A209A7C8-D4E6-4DB5-9339-D51B01762979}" destId="{248FDDC8-D26B-43F3-BB4A-C4487D3A86A9}" srcOrd="4" destOrd="0" parTransId="{668088B0-C176-4155-804D-89472DC0231D}" sibTransId="{3B3AB7AF-961F-4DA1-B358-1491208A58CF}"/>
    <dgm:cxn modelId="{40637508-8504-4118-9078-A91B7E22256E}" type="presOf" srcId="{F02E79E8-9A16-4D23-BED8-7C3BC4F729A4}" destId="{761E6656-537D-4E51-A3ED-84C64CF0DFBD}" srcOrd="0" destOrd="0" presId="urn:microsoft.com/office/officeart/2005/8/layout/lProcess2"/>
    <dgm:cxn modelId="{CD15A80C-6BA9-4FEA-8191-BAC8CB2C42E0}" srcId="{A209A7C8-D4E6-4DB5-9339-D51B01762979}" destId="{49CA48E8-17FF-4700-A44D-02E18A229A6F}" srcOrd="0" destOrd="0" parTransId="{9A5C73ED-27A3-4F65-AC2B-166DBF57E694}" sibTransId="{3E94B2AC-F741-4843-8F8E-E41882C159E0}"/>
    <dgm:cxn modelId="{48A40A0F-466B-445D-AE4B-946075ABEB8D}" type="presOf" srcId="{7AAF99A5-424E-4BA6-8711-8F550286A296}" destId="{DFC120A6-DF02-4F14-9B54-BEFAD4826842}" srcOrd="0" destOrd="0" presId="urn:microsoft.com/office/officeart/2005/8/layout/lProcess2"/>
    <dgm:cxn modelId="{58849113-8D11-45FF-8817-9B6100192570}" type="presOf" srcId="{29679EEB-1B85-4693-ACB4-20F02998A93C}" destId="{A8BCA07B-90D2-4499-86C1-A6247B604F16}" srcOrd="0" destOrd="0" presId="urn:microsoft.com/office/officeart/2005/8/layout/lProcess2"/>
    <dgm:cxn modelId="{6CC1161A-CDDA-4915-94AC-1A36879FA18C}" type="presOf" srcId="{90DB82BC-0B49-4528-AD71-17A0BF249061}" destId="{A54D3048-957C-4A83-B6A3-42731BB83A34}" srcOrd="0" destOrd="0" presId="urn:microsoft.com/office/officeart/2005/8/layout/lProcess2"/>
    <dgm:cxn modelId="{CEE8401A-7DFA-41AF-B20F-D9B2A6CC7F6C}" type="presOf" srcId="{A209A7C8-D4E6-4DB5-9339-D51B01762979}" destId="{0DDD13AB-9244-4A4B-A90A-EA04031A37F1}" srcOrd="0" destOrd="0" presId="urn:microsoft.com/office/officeart/2005/8/layout/lProcess2"/>
    <dgm:cxn modelId="{E546921D-71FF-457F-852C-D982121C3522}" type="presOf" srcId="{D61158DF-ED82-4F57-94A6-4457A2FBAA68}" destId="{746F94AA-A95B-4548-865E-A3D17AFC3796}" srcOrd="1" destOrd="0" presId="urn:microsoft.com/office/officeart/2005/8/layout/lProcess2"/>
    <dgm:cxn modelId="{F820ED1D-F08B-4626-A263-7359038D9203}" srcId="{1C82F9CE-EF7A-45B0-BF02-6BE6BACE092A}" destId="{4C9221EE-FFA5-43A7-A616-BE0912D03720}" srcOrd="1" destOrd="0" parTransId="{93C2FB53-AE7D-4B4F-8129-5A0B56F9CDF2}" sibTransId="{DFFF515F-9017-44E2-8ECC-BF46B1B569BB}"/>
    <dgm:cxn modelId="{BA7D771F-63E2-4A9B-BF46-6C39C37E8620}" srcId="{4C9221EE-FFA5-43A7-A616-BE0912D03720}" destId="{170B1ECD-67A7-4318-BF4C-BE3B43015A63}" srcOrd="2" destOrd="0" parTransId="{D4B51943-2117-4205-A571-44B89FFA83ED}" sibTransId="{823D7AD8-2F94-4A90-95E7-275619DF774F}"/>
    <dgm:cxn modelId="{0C1F6022-816A-45B3-9290-3DE45272A4BB}" srcId="{D61158DF-ED82-4F57-94A6-4457A2FBAA68}" destId="{27E66C42-C788-45BF-AFA9-CF62DE35483D}" srcOrd="4" destOrd="0" parTransId="{8E8CB088-1797-4D75-95A8-AB191DE234C1}" sibTransId="{706D7718-902F-441A-9319-2A437496068C}"/>
    <dgm:cxn modelId="{40AB5C28-0337-43C3-A8A3-7AD1B5371523}" type="presOf" srcId="{4C9221EE-FFA5-43A7-A616-BE0912D03720}" destId="{55B9B44B-70CA-4F03-A6F0-1EE8D544BD3B}" srcOrd="1" destOrd="0" presId="urn:microsoft.com/office/officeart/2005/8/layout/lProcess2"/>
    <dgm:cxn modelId="{BE264628-405F-4296-88B2-A46873495962}" type="presOf" srcId="{A1A5B619-5C9F-42C5-AF5A-892DD29CF5F0}" destId="{1914828C-6902-4022-A0C8-8B93C01A0FBA}" srcOrd="1" destOrd="0" presId="urn:microsoft.com/office/officeart/2005/8/layout/lProcess2"/>
    <dgm:cxn modelId="{121C8E28-7502-4237-AC4F-B1517F8EA341}" type="presOf" srcId="{1C82F9CE-EF7A-45B0-BF02-6BE6BACE092A}" destId="{34832E2C-65B3-437B-9CDC-9596AFCEC728}" srcOrd="0" destOrd="0" presId="urn:microsoft.com/office/officeart/2005/8/layout/lProcess2"/>
    <dgm:cxn modelId="{B122F52A-D068-46C3-BAD8-478D57FF7C12}" srcId="{7AAF99A5-424E-4BA6-8711-8F550286A296}" destId="{AC716103-68C7-426E-B681-8DE1C87B0006}" srcOrd="3" destOrd="0" parTransId="{7CBF438D-47B9-4A37-9232-6A520968CF48}" sibTransId="{495FE1E9-3D23-4CC3-99E5-B4F6E746B3B3}"/>
    <dgm:cxn modelId="{E551485E-7CC0-405B-AC10-695A4B3A17E9}" srcId="{1C82F9CE-EF7A-45B0-BF02-6BE6BACE092A}" destId="{A209A7C8-D4E6-4DB5-9339-D51B01762979}" srcOrd="2" destOrd="0" parTransId="{11A69530-A7C2-4BC7-BCED-F2B6181EAA74}" sibTransId="{F7160527-8ADA-4BCF-B74D-0A96AB84091D}"/>
    <dgm:cxn modelId="{B49ABD5F-5C4E-4A17-88EE-F5267F361DF0}" type="presOf" srcId="{549EC65F-48A3-4A45-B3DC-14FA6ECBD4A1}" destId="{04D7DBEE-27F7-4AAE-A8B1-7865B5E674ED}" srcOrd="0" destOrd="0" presId="urn:microsoft.com/office/officeart/2005/8/layout/lProcess2"/>
    <dgm:cxn modelId="{2D378E64-B0E3-4ADA-8366-55079892332E}" type="presOf" srcId="{6B7D5682-FD9B-4C01-8577-39619A87A7F5}" destId="{B680FD2E-5DC7-4F9C-A722-D67523276EFA}" srcOrd="0" destOrd="0" presId="urn:microsoft.com/office/officeart/2005/8/layout/lProcess2"/>
    <dgm:cxn modelId="{B150A666-8FD9-402E-8E6D-85DCB6BEE4F1}" type="presOf" srcId="{7AAF99A5-424E-4BA6-8711-8F550286A296}" destId="{479BF6C9-AEE0-4559-A908-CDA0C0D23F64}" srcOrd="1" destOrd="0" presId="urn:microsoft.com/office/officeart/2005/8/layout/lProcess2"/>
    <dgm:cxn modelId="{2F8E9747-5D35-41B9-8A6E-5C4559B1BD1C}" type="presOf" srcId="{68EE146A-04AC-4A1A-94B8-2C4EACBD7C9A}" destId="{9077FFC1-A791-4D75-AC6B-6B8C0A7B5D17}" srcOrd="0" destOrd="0" presId="urn:microsoft.com/office/officeart/2005/8/layout/lProcess2"/>
    <dgm:cxn modelId="{6384746A-E69F-4C0D-ACB9-B9FB25EDD5B2}" srcId="{A1A5B619-5C9F-42C5-AF5A-892DD29CF5F0}" destId="{90DB82BC-0B49-4528-AD71-17A0BF249061}" srcOrd="0" destOrd="0" parTransId="{A147EEAC-C060-42DA-A8AD-B923DC8768E8}" sibTransId="{AC5E3021-03BA-483F-AC9F-01908FC66002}"/>
    <dgm:cxn modelId="{F6A0434C-F15D-4765-9611-70C13477B08A}" srcId="{1C82F9CE-EF7A-45B0-BF02-6BE6BACE092A}" destId="{7AAF99A5-424E-4BA6-8711-8F550286A296}" srcOrd="0" destOrd="0" parTransId="{A1407244-FB51-4204-8B50-5E44828A5872}" sibTransId="{B169EE28-F21D-4B60-827A-19BCF0FD292B}"/>
    <dgm:cxn modelId="{9BF2BF4C-CE20-4CFA-8A2B-C7619EF9C8D8}" srcId="{A209A7C8-D4E6-4DB5-9339-D51B01762979}" destId="{82C44B7D-8C4B-4CFC-85A1-4D87506D4363}" srcOrd="1" destOrd="0" parTransId="{BE48E93C-CD8F-40C3-8A0B-B5F1C31B1CFA}" sibTransId="{25C03F9F-20C6-4646-A1E8-8B0056722446}"/>
    <dgm:cxn modelId="{7E7DC24E-AE60-4572-82D1-274E699BBF02}" type="presOf" srcId="{A5E081F3-847D-4534-BC98-8967A288CCA5}" destId="{FEF24505-6056-4EC2-962C-2077D7770AF5}" srcOrd="0" destOrd="0" presId="urn:microsoft.com/office/officeart/2005/8/layout/lProcess2"/>
    <dgm:cxn modelId="{0A299371-D81C-48F9-8126-BA36B79D1B1F}" type="presOf" srcId="{A1A5B619-5C9F-42C5-AF5A-892DD29CF5F0}" destId="{B3261155-4365-4400-966C-2EA989129F1D}" srcOrd="0" destOrd="0" presId="urn:microsoft.com/office/officeart/2005/8/layout/lProcess2"/>
    <dgm:cxn modelId="{FC7E9D72-157A-4362-9BFA-A2F05D122FD3}" srcId="{7AAF99A5-424E-4BA6-8711-8F550286A296}" destId="{BCB6E4D0-AC38-408B-B019-37CBD2D389CD}" srcOrd="0" destOrd="0" parTransId="{BBC9418B-7E4B-4C4F-89BA-5E639687077B}" sibTransId="{66685BB5-1763-47A7-B501-4211A8F2980B}"/>
    <dgm:cxn modelId="{7DE3EE53-B3AE-4664-B4EE-E04CADF714BA}" srcId="{4C9221EE-FFA5-43A7-A616-BE0912D03720}" destId="{8C08F2D9-363C-4B56-95E7-343785C5833A}" srcOrd="3" destOrd="0" parTransId="{91C9E602-31B2-4EF5-AB89-1C4719743A43}" sibTransId="{0A6B4C49-981B-4334-BBA3-4D9D9F2D2010}"/>
    <dgm:cxn modelId="{6D8ECD55-DDB9-41C6-B31E-96BD4BE4464E}" srcId="{4C9221EE-FFA5-43A7-A616-BE0912D03720}" destId="{FF335F82-DDB3-44C0-9C79-494747A17C2F}" srcOrd="4" destOrd="0" parTransId="{A99235CE-6674-4C9B-8DDE-129B624A8C94}" sibTransId="{1AFBFD0C-6EFD-44F4-A5F3-F689A0E7E310}"/>
    <dgm:cxn modelId="{837AB958-A21E-444D-9182-87BACF64CB73}" srcId="{A1A5B619-5C9F-42C5-AF5A-892DD29CF5F0}" destId="{E6CE18DD-A22B-49D1-B8C6-4357BA9AAE93}" srcOrd="1" destOrd="0" parTransId="{D2D0137C-1BA6-4FCB-9767-31921136D92E}" sibTransId="{DCB7E59C-B2CA-4999-86CF-1C0A5CA275F2}"/>
    <dgm:cxn modelId="{27EE3984-A0E6-43CA-B7BC-5A5DEECFB54F}" type="presOf" srcId="{580CE05A-C575-43BC-BAE5-A72139BC825E}" destId="{E0E451E7-0584-4037-A703-390D725C697E}" srcOrd="0" destOrd="0" presId="urn:microsoft.com/office/officeart/2005/8/layout/lProcess2"/>
    <dgm:cxn modelId="{8397C084-177A-4309-B7B1-38F01D78F948}" type="presOf" srcId="{A209A7C8-D4E6-4DB5-9339-D51B01762979}" destId="{C16B6E9A-A77F-4F08-AB13-38E31DE9CAB3}" srcOrd="1" destOrd="0" presId="urn:microsoft.com/office/officeart/2005/8/layout/lProcess2"/>
    <dgm:cxn modelId="{A78BB486-D049-4157-BA64-62D736F2D60A}" type="presOf" srcId="{4C9221EE-FFA5-43A7-A616-BE0912D03720}" destId="{6CA3F956-464C-429C-B190-61931ECCB8BB}" srcOrd="0" destOrd="0" presId="urn:microsoft.com/office/officeart/2005/8/layout/lProcess2"/>
    <dgm:cxn modelId="{54FA7A88-DB7B-4D12-ADBE-A249AB3918DD}" type="presOf" srcId="{8C08F2D9-363C-4B56-95E7-343785C5833A}" destId="{8609BF8C-10BE-421C-AB77-C711E76ED9DB}" srcOrd="0" destOrd="0" presId="urn:microsoft.com/office/officeart/2005/8/layout/lProcess2"/>
    <dgm:cxn modelId="{2709B88A-E8AD-4FBC-A790-3FAFFADD571E}" srcId="{4C9221EE-FFA5-43A7-A616-BE0912D03720}" destId="{580CE05A-C575-43BC-BAE5-A72139BC825E}" srcOrd="1" destOrd="0" parTransId="{B219838F-E99C-4FDD-BFBF-44D13FA10928}" sibTransId="{80F6F936-5B96-4794-8197-B9D8822A6E00}"/>
    <dgm:cxn modelId="{E6C21596-A85A-4E64-8E10-56B72A834867}" srcId="{D61158DF-ED82-4F57-94A6-4457A2FBAA68}" destId="{1742D9E5-62E6-4CD4-9324-6042F4C50970}" srcOrd="1" destOrd="0" parTransId="{FD044641-BFD0-4B32-ADEC-AA50023FB81E}" sibTransId="{3EF18E92-B8CC-4113-A02D-E0CAD7B9B2DC}"/>
    <dgm:cxn modelId="{761A5696-0B41-49C5-A775-72DE8E949D58}" type="presOf" srcId="{D8FDBD23-06D4-4607-882E-4E0DC68FD526}" destId="{A78BAB9E-9201-4BFC-877A-111CC0AC9CB9}" srcOrd="0" destOrd="0" presId="urn:microsoft.com/office/officeart/2005/8/layout/lProcess2"/>
    <dgm:cxn modelId="{5108D79D-A550-46ED-BDFD-50C4D0DE0A40}" srcId="{A209A7C8-D4E6-4DB5-9339-D51B01762979}" destId="{640B8894-9099-492D-BCBF-0EE0269A3790}" srcOrd="2" destOrd="0" parTransId="{67F3E019-C1BD-4D6C-9F62-AC576531FCB1}" sibTransId="{99D621F3-D376-4204-9976-BD34A2FE3C31}"/>
    <dgm:cxn modelId="{000D4D9E-86DC-4DDC-892C-6DDF86564E12}" srcId="{7AAF99A5-424E-4BA6-8711-8F550286A296}" destId="{29679EEB-1B85-4693-ACB4-20F02998A93C}" srcOrd="4" destOrd="0" parTransId="{111AB6C6-3504-47B9-9081-FEAA943EC882}" sibTransId="{09C3797B-7BF4-491A-9433-F8185A525D8B}"/>
    <dgm:cxn modelId="{0FB8209F-2A30-402E-AA54-D7B65136FC42}" type="presOf" srcId="{AC716103-68C7-426E-B681-8DE1C87B0006}" destId="{12BE97F1-582D-49F6-A8B6-6B05929CA419}" srcOrd="0" destOrd="0" presId="urn:microsoft.com/office/officeart/2005/8/layout/lProcess2"/>
    <dgm:cxn modelId="{4E3AE69F-0031-484E-A844-D1A8EFB37C65}" type="presOf" srcId="{49CA48E8-17FF-4700-A44D-02E18A229A6F}" destId="{9212D5EE-9AAE-40A8-84C3-32EE0DEA2EF4}" srcOrd="0" destOrd="0" presId="urn:microsoft.com/office/officeart/2005/8/layout/lProcess2"/>
    <dgm:cxn modelId="{D6059DA0-95B4-4C32-9C70-17C2DA9768CD}" srcId="{A1A5B619-5C9F-42C5-AF5A-892DD29CF5F0}" destId="{A5E081F3-847D-4534-BC98-8967A288CCA5}" srcOrd="2" destOrd="0" parTransId="{363FE90B-8B4E-4CDD-B584-363B90CDB58F}" sibTransId="{2E1DC07B-CB03-49BD-B185-736E5CEF33DB}"/>
    <dgm:cxn modelId="{5E962AA2-F6CA-4ABA-B366-7A49BAC89213}" type="presOf" srcId="{170B1ECD-67A7-4318-BF4C-BE3B43015A63}" destId="{DBF94919-B05C-413A-B932-70864CBC0AA7}" srcOrd="0" destOrd="0" presId="urn:microsoft.com/office/officeart/2005/8/layout/lProcess2"/>
    <dgm:cxn modelId="{CCF107A5-AA8C-46E5-9366-C8F1B22F3205}" srcId="{7AAF99A5-424E-4BA6-8711-8F550286A296}" destId="{50864D1E-36EE-47A0-8E83-8353DCC7749B}" srcOrd="1" destOrd="0" parTransId="{83CC825C-7BCC-4711-8837-48C371A14725}" sibTransId="{53894D55-7A74-4851-8CB1-4AE704D3314B}"/>
    <dgm:cxn modelId="{6EC919AD-B749-4195-A34D-CCF406C15690}" type="presOf" srcId="{1742D9E5-62E6-4CD4-9324-6042F4C50970}" destId="{B9BD1210-25D0-4FCD-B8B9-F31899DB5645}" srcOrd="0" destOrd="0" presId="urn:microsoft.com/office/officeart/2005/8/layout/lProcess2"/>
    <dgm:cxn modelId="{37B040B0-E338-41C0-91F2-368E553749BC}" type="presOf" srcId="{E6CE18DD-A22B-49D1-B8C6-4357BA9AAE93}" destId="{D4279024-72B4-4243-8F31-E26EAD3997E2}" srcOrd="0" destOrd="0" presId="urn:microsoft.com/office/officeart/2005/8/layout/lProcess2"/>
    <dgm:cxn modelId="{32737EB4-C948-4205-BDB4-9DA1D79F949D}" srcId="{A1A5B619-5C9F-42C5-AF5A-892DD29CF5F0}" destId="{5012C385-3DE2-4DFB-8B81-2452B956B1A0}" srcOrd="4" destOrd="0" parTransId="{ED5D3CA7-7B87-49F2-9490-FF59DAE8F27A}" sibTransId="{B9AB0127-A47C-4276-998F-6B70E9D66279}"/>
    <dgm:cxn modelId="{605893B6-DE66-4689-9071-7F0F7DE2C8DE}" type="presOf" srcId="{B8A1CBD7-207E-48A8-881E-AF4B514B653B}" destId="{598352DF-D5CF-43CC-9B10-D7087349F550}" srcOrd="0" destOrd="0" presId="urn:microsoft.com/office/officeart/2005/8/layout/lProcess2"/>
    <dgm:cxn modelId="{0B9A3AB7-EF99-4159-8864-6E50AF2ECE34}" srcId="{A209A7C8-D4E6-4DB5-9339-D51B01762979}" destId="{D8FDBD23-06D4-4607-882E-4E0DC68FD526}" srcOrd="3" destOrd="0" parTransId="{5FE56838-0A2A-42C8-978C-591415C59C8E}" sibTransId="{33ECBEF0-6C41-420F-B3F3-22705003259D}"/>
    <dgm:cxn modelId="{EBFC3BBC-AA07-46D6-86B4-BE8D228B98BA}" srcId="{4C9221EE-FFA5-43A7-A616-BE0912D03720}" destId="{549EC65F-48A3-4A45-B3DC-14FA6ECBD4A1}" srcOrd="0" destOrd="0" parTransId="{D8B15A7F-1D7C-449B-BA6A-3B51877479C7}" sibTransId="{F14AD4F5-0FF9-4D67-87C1-F47FB7A463A3}"/>
    <dgm:cxn modelId="{9A97BABC-BCF7-48B3-8CAA-4E215B410257}" type="presOf" srcId="{82C44B7D-8C4B-4CFC-85A1-4D87506D4363}" destId="{9DF09D49-C6B3-4B76-A4A9-726A5AA7CE03}" srcOrd="0" destOrd="0" presId="urn:microsoft.com/office/officeart/2005/8/layout/lProcess2"/>
    <dgm:cxn modelId="{6BC7B0BD-7F67-440C-B7A2-EB02112D757E}" type="presOf" srcId="{D61158DF-ED82-4F57-94A6-4457A2FBAA68}" destId="{06CCA1E1-6D86-4FFB-A1A5-B3370DD90D37}" srcOrd="0" destOrd="0" presId="urn:microsoft.com/office/officeart/2005/8/layout/lProcess2"/>
    <dgm:cxn modelId="{A0251DC1-CCC3-4890-8D6B-2DC6EB63AFF8}" type="presOf" srcId="{640B8894-9099-492D-BCBF-0EE0269A3790}" destId="{5B744535-21EE-446B-B71C-4D6A0C72F10E}" srcOrd="0" destOrd="0" presId="urn:microsoft.com/office/officeart/2005/8/layout/lProcess2"/>
    <dgm:cxn modelId="{935F2BCF-F672-4CE4-9DDD-4AD7BD8F54D1}" srcId="{1C82F9CE-EF7A-45B0-BF02-6BE6BACE092A}" destId="{A1A5B619-5C9F-42C5-AF5A-892DD29CF5F0}" srcOrd="3" destOrd="0" parTransId="{5C150AB7-8B32-4263-8AB2-7E94F865D4CC}" sibTransId="{2D704F55-5FE9-471A-B2BF-FBC8ABDC9655}"/>
    <dgm:cxn modelId="{6BC96ACF-F8C0-4171-BF58-DB01CECF5474}" type="presOf" srcId="{248FDDC8-D26B-43F3-BB4A-C4487D3A86A9}" destId="{1547570E-3634-46B6-970D-0B25BA195564}" srcOrd="0" destOrd="0" presId="urn:microsoft.com/office/officeart/2005/8/layout/lProcess2"/>
    <dgm:cxn modelId="{DC362FD4-158D-4BD2-8CEB-988917D373B5}" type="presOf" srcId="{FF335F82-DDB3-44C0-9C79-494747A17C2F}" destId="{1718041C-2EB5-42B7-8015-706C69B95A07}" srcOrd="0" destOrd="0" presId="urn:microsoft.com/office/officeart/2005/8/layout/lProcess2"/>
    <dgm:cxn modelId="{419648E4-3BE5-4D89-BE0F-C947AC5ABCF8}" srcId="{D61158DF-ED82-4F57-94A6-4457A2FBAA68}" destId="{B8A1CBD7-207E-48A8-881E-AF4B514B653B}" srcOrd="0" destOrd="0" parTransId="{6A99E487-5E0A-46B3-93F9-3708EF211EF3}" sibTransId="{0DFBB8D5-977E-4F8F-B22B-A9FC504B0D95}"/>
    <dgm:cxn modelId="{01B9B6E4-99BD-45BD-9F62-BA38DCA61D0E}" srcId="{7AAF99A5-424E-4BA6-8711-8F550286A296}" destId="{68EE146A-04AC-4A1A-94B8-2C4EACBD7C9A}" srcOrd="2" destOrd="0" parTransId="{1C1E22CE-6AE7-4C59-AADC-325A62C2F7D8}" sibTransId="{52024AC8-07A1-42C1-8316-69FD4183853B}"/>
    <dgm:cxn modelId="{6FDD69E7-F3FA-4940-8F3E-112AC102BE9F}" srcId="{A1A5B619-5C9F-42C5-AF5A-892DD29CF5F0}" destId="{CA5761F8-5E68-4202-84B7-40B60B1C508C}" srcOrd="3" destOrd="0" parTransId="{399352A1-56F3-400A-A1CB-DAA2257E2DC1}" sibTransId="{3489A5FD-8B2E-4886-AB0E-8DF1B89D14F7}"/>
    <dgm:cxn modelId="{2693FBE8-519F-40C1-BF96-292E2AB8EBF2}" type="presOf" srcId="{50864D1E-36EE-47A0-8E83-8353DCC7749B}" destId="{3D4E9BBD-FDE6-4C53-8E84-6AE5038412FE}" srcOrd="0" destOrd="0" presId="urn:microsoft.com/office/officeart/2005/8/layout/lProcess2"/>
    <dgm:cxn modelId="{580D0DEF-BB18-4B06-BC1F-B79E7B68DC9D}" type="presOf" srcId="{BCB6E4D0-AC38-408B-B019-37CBD2D389CD}" destId="{21C46D21-C449-477F-A12C-CA79EBA1161B}" srcOrd="0" destOrd="0" presId="urn:microsoft.com/office/officeart/2005/8/layout/lProcess2"/>
    <dgm:cxn modelId="{A3C252F0-F6CA-4E0C-ADA7-ED7ECD06D8E9}" type="presOf" srcId="{5012C385-3DE2-4DFB-8B81-2452B956B1A0}" destId="{2EA9291D-2326-49E1-AC0D-CAFEF93F3976}" srcOrd="0" destOrd="0" presId="urn:microsoft.com/office/officeart/2005/8/layout/lProcess2"/>
    <dgm:cxn modelId="{93D6F3F0-06ED-4D08-8404-360731C15561}" srcId="{1C82F9CE-EF7A-45B0-BF02-6BE6BACE092A}" destId="{D61158DF-ED82-4F57-94A6-4457A2FBAA68}" srcOrd="4" destOrd="0" parTransId="{6E0074D8-B021-417C-A7DC-9EF37CBE2F8F}" sibTransId="{31288BEF-49D7-4FC4-B20B-9D0080ACB713}"/>
    <dgm:cxn modelId="{E02EFCF0-7386-413F-B6C4-E77FAE1D7808}" srcId="{D61158DF-ED82-4F57-94A6-4457A2FBAA68}" destId="{F02E79E8-9A16-4D23-BED8-7C3BC4F729A4}" srcOrd="3" destOrd="0" parTransId="{22DC4893-8976-41E9-82C0-6CA9C08CC839}" sibTransId="{9AB04D00-87D0-4234-92D6-2096FEBD94A0}"/>
    <dgm:cxn modelId="{5AABECF1-EA18-4C18-828D-9646E00AF09A}" type="presOf" srcId="{CA5761F8-5E68-4202-84B7-40B60B1C508C}" destId="{E1649949-7281-498D-B2EE-C8B0B5621C0B}" srcOrd="0" destOrd="0" presId="urn:microsoft.com/office/officeart/2005/8/layout/lProcess2"/>
    <dgm:cxn modelId="{A2F543F5-4ABC-4283-AA98-86B102539FDF}" srcId="{D61158DF-ED82-4F57-94A6-4457A2FBAA68}" destId="{6B7D5682-FD9B-4C01-8577-39619A87A7F5}" srcOrd="2" destOrd="0" parTransId="{B2A96B30-DA8C-4568-909F-617CB66179E6}" sibTransId="{0D3F4FAC-C3CD-4930-A932-47FAC68724A9}"/>
    <dgm:cxn modelId="{7BC64BF1-D546-4F37-B6B3-3631944C7DC2}" type="presParOf" srcId="{34832E2C-65B3-437B-9CDC-9596AFCEC728}" destId="{87534325-FA2B-42B6-B201-5E54B33EB911}" srcOrd="0" destOrd="0" presId="urn:microsoft.com/office/officeart/2005/8/layout/lProcess2"/>
    <dgm:cxn modelId="{2FB228A0-5718-41EB-BFFF-A1489832E87D}" type="presParOf" srcId="{87534325-FA2B-42B6-B201-5E54B33EB911}" destId="{DFC120A6-DF02-4F14-9B54-BEFAD4826842}" srcOrd="0" destOrd="0" presId="urn:microsoft.com/office/officeart/2005/8/layout/lProcess2"/>
    <dgm:cxn modelId="{39378511-D3C0-4926-974B-148AB2737DC4}" type="presParOf" srcId="{87534325-FA2B-42B6-B201-5E54B33EB911}" destId="{479BF6C9-AEE0-4559-A908-CDA0C0D23F64}" srcOrd="1" destOrd="0" presId="urn:microsoft.com/office/officeart/2005/8/layout/lProcess2"/>
    <dgm:cxn modelId="{B3BABE93-D683-4DA1-AF37-F9287FA7C769}" type="presParOf" srcId="{87534325-FA2B-42B6-B201-5E54B33EB911}" destId="{4AE546DE-056F-45D2-8136-0B37A5E994E1}" srcOrd="2" destOrd="0" presId="urn:microsoft.com/office/officeart/2005/8/layout/lProcess2"/>
    <dgm:cxn modelId="{7DA01858-B076-434F-889D-42DD073B3950}" type="presParOf" srcId="{4AE546DE-056F-45D2-8136-0B37A5E994E1}" destId="{65771A88-473B-43A7-9912-6D4A5A4A98D5}" srcOrd="0" destOrd="0" presId="urn:microsoft.com/office/officeart/2005/8/layout/lProcess2"/>
    <dgm:cxn modelId="{900ABF23-8DB3-4876-9F8D-AC95DD795059}" type="presParOf" srcId="{65771A88-473B-43A7-9912-6D4A5A4A98D5}" destId="{21C46D21-C449-477F-A12C-CA79EBA1161B}" srcOrd="0" destOrd="0" presId="urn:microsoft.com/office/officeart/2005/8/layout/lProcess2"/>
    <dgm:cxn modelId="{8FAE7DF0-CC76-4B15-90AA-5697D9C3D28C}" type="presParOf" srcId="{65771A88-473B-43A7-9912-6D4A5A4A98D5}" destId="{5208A7EE-7BE2-479E-BBFB-3AFCF816BBE3}" srcOrd="1" destOrd="0" presId="urn:microsoft.com/office/officeart/2005/8/layout/lProcess2"/>
    <dgm:cxn modelId="{0FA8F4D7-3B14-4B90-A0DF-2807C8DA46E7}" type="presParOf" srcId="{65771A88-473B-43A7-9912-6D4A5A4A98D5}" destId="{3D4E9BBD-FDE6-4C53-8E84-6AE5038412FE}" srcOrd="2" destOrd="0" presId="urn:microsoft.com/office/officeart/2005/8/layout/lProcess2"/>
    <dgm:cxn modelId="{67995DC8-31B5-453B-96A2-EC056DD1FACF}" type="presParOf" srcId="{65771A88-473B-43A7-9912-6D4A5A4A98D5}" destId="{1CC57EE8-B9A8-4614-B81F-7A073F4CF442}" srcOrd="3" destOrd="0" presId="urn:microsoft.com/office/officeart/2005/8/layout/lProcess2"/>
    <dgm:cxn modelId="{BB5AB134-C43D-4C7C-AB0A-02B55EECD34C}" type="presParOf" srcId="{65771A88-473B-43A7-9912-6D4A5A4A98D5}" destId="{9077FFC1-A791-4D75-AC6B-6B8C0A7B5D17}" srcOrd="4" destOrd="0" presId="urn:microsoft.com/office/officeart/2005/8/layout/lProcess2"/>
    <dgm:cxn modelId="{8E9608CE-5A13-432D-B595-44AC7D5737D2}" type="presParOf" srcId="{65771A88-473B-43A7-9912-6D4A5A4A98D5}" destId="{6E87366D-4130-4E97-93F5-B15FBA40081A}" srcOrd="5" destOrd="0" presId="urn:microsoft.com/office/officeart/2005/8/layout/lProcess2"/>
    <dgm:cxn modelId="{112DC037-6688-4A7C-9A9D-C0672B690AA7}" type="presParOf" srcId="{65771A88-473B-43A7-9912-6D4A5A4A98D5}" destId="{12BE97F1-582D-49F6-A8B6-6B05929CA419}" srcOrd="6" destOrd="0" presId="urn:microsoft.com/office/officeart/2005/8/layout/lProcess2"/>
    <dgm:cxn modelId="{5211CDCD-3E0D-4642-90D5-9572D471FCEF}" type="presParOf" srcId="{65771A88-473B-43A7-9912-6D4A5A4A98D5}" destId="{C62A0D4E-A1BE-42F6-995D-19E36FC8C152}" srcOrd="7" destOrd="0" presId="urn:microsoft.com/office/officeart/2005/8/layout/lProcess2"/>
    <dgm:cxn modelId="{05CFB473-C4AE-4132-8F5E-5A78BEE10626}" type="presParOf" srcId="{65771A88-473B-43A7-9912-6D4A5A4A98D5}" destId="{A8BCA07B-90D2-4499-86C1-A6247B604F16}" srcOrd="8" destOrd="0" presId="urn:microsoft.com/office/officeart/2005/8/layout/lProcess2"/>
    <dgm:cxn modelId="{652E81B0-BA98-4877-ACAD-6695BD9D14FA}" type="presParOf" srcId="{34832E2C-65B3-437B-9CDC-9596AFCEC728}" destId="{E5F6D3F0-4159-4B96-BD56-DB5B5713A4EA}" srcOrd="1" destOrd="0" presId="urn:microsoft.com/office/officeart/2005/8/layout/lProcess2"/>
    <dgm:cxn modelId="{090C377E-197A-4B39-9590-A7606C382897}" type="presParOf" srcId="{34832E2C-65B3-437B-9CDC-9596AFCEC728}" destId="{EAD1D777-1B35-48A6-AB04-4BE8B2C5F297}" srcOrd="2" destOrd="0" presId="urn:microsoft.com/office/officeart/2005/8/layout/lProcess2"/>
    <dgm:cxn modelId="{89B077B9-8927-41A0-AA61-799E99174A52}" type="presParOf" srcId="{EAD1D777-1B35-48A6-AB04-4BE8B2C5F297}" destId="{6CA3F956-464C-429C-B190-61931ECCB8BB}" srcOrd="0" destOrd="0" presId="urn:microsoft.com/office/officeart/2005/8/layout/lProcess2"/>
    <dgm:cxn modelId="{92A28009-A4B6-46E4-8991-24F0A23D6EB7}" type="presParOf" srcId="{EAD1D777-1B35-48A6-AB04-4BE8B2C5F297}" destId="{55B9B44B-70CA-4F03-A6F0-1EE8D544BD3B}" srcOrd="1" destOrd="0" presId="urn:microsoft.com/office/officeart/2005/8/layout/lProcess2"/>
    <dgm:cxn modelId="{A71DB3AA-CFED-45A0-A35B-52427EDDFF16}" type="presParOf" srcId="{EAD1D777-1B35-48A6-AB04-4BE8B2C5F297}" destId="{8A601CD8-EC99-4E28-9A8A-230898F9DAAC}" srcOrd="2" destOrd="0" presId="urn:microsoft.com/office/officeart/2005/8/layout/lProcess2"/>
    <dgm:cxn modelId="{DFBDA5AF-830E-4BD5-A957-5F579469431E}" type="presParOf" srcId="{8A601CD8-EC99-4E28-9A8A-230898F9DAAC}" destId="{0361ED2F-E182-46CA-B92D-67B3130702B3}" srcOrd="0" destOrd="0" presId="urn:microsoft.com/office/officeart/2005/8/layout/lProcess2"/>
    <dgm:cxn modelId="{6DFB18E6-D48F-4F56-BE18-AA9EEE51E678}" type="presParOf" srcId="{0361ED2F-E182-46CA-B92D-67B3130702B3}" destId="{04D7DBEE-27F7-4AAE-A8B1-7865B5E674ED}" srcOrd="0" destOrd="0" presId="urn:microsoft.com/office/officeart/2005/8/layout/lProcess2"/>
    <dgm:cxn modelId="{DC9D24D5-AD2F-4E35-99FD-325879C61BC4}" type="presParOf" srcId="{0361ED2F-E182-46CA-B92D-67B3130702B3}" destId="{C8A5CED5-1057-4A42-AC13-ABE1A24EF56F}" srcOrd="1" destOrd="0" presId="urn:microsoft.com/office/officeart/2005/8/layout/lProcess2"/>
    <dgm:cxn modelId="{01EC947C-2B38-4A37-BBF7-F41F4F8511DF}" type="presParOf" srcId="{0361ED2F-E182-46CA-B92D-67B3130702B3}" destId="{E0E451E7-0584-4037-A703-390D725C697E}" srcOrd="2" destOrd="0" presId="urn:microsoft.com/office/officeart/2005/8/layout/lProcess2"/>
    <dgm:cxn modelId="{3BE50E6B-C8C1-4336-A860-9155D1801F6E}" type="presParOf" srcId="{0361ED2F-E182-46CA-B92D-67B3130702B3}" destId="{04B4DF93-F676-4B20-BC41-E2FB2E77DB38}" srcOrd="3" destOrd="0" presId="urn:microsoft.com/office/officeart/2005/8/layout/lProcess2"/>
    <dgm:cxn modelId="{1071D199-4E9D-474E-841C-28E62FB82347}" type="presParOf" srcId="{0361ED2F-E182-46CA-B92D-67B3130702B3}" destId="{DBF94919-B05C-413A-B932-70864CBC0AA7}" srcOrd="4" destOrd="0" presId="urn:microsoft.com/office/officeart/2005/8/layout/lProcess2"/>
    <dgm:cxn modelId="{55AED4CE-0183-4D88-9F4E-7768339FF0DA}" type="presParOf" srcId="{0361ED2F-E182-46CA-B92D-67B3130702B3}" destId="{3FFE081B-844D-438E-8C95-AD43D0990BA3}" srcOrd="5" destOrd="0" presId="urn:microsoft.com/office/officeart/2005/8/layout/lProcess2"/>
    <dgm:cxn modelId="{8CED5BFE-1E45-4BB6-8BA5-58B82CB89BC7}" type="presParOf" srcId="{0361ED2F-E182-46CA-B92D-67B3130702B3}" destId="{8609BF8C-10BE-421C-AB77-C711E76ED9DB}" srcOrd="6" destOrd="0" presId="urn:microsoft.com/office/officeart/2005/8/layout/lProcess2"/>
    <dgm:cxn modelId="{346044E1-4224-4471-9972-2D49099E34B5}" type="presParOf" srcId="{0361ED2F-E182-46CA-B92D-67B3130702B3}" destId="{B1C2FB48-9452-4F03-A10B-4E50DE1B501E}" srcOrd="7" destOrd="0" presId="urn:microsoft.com/office/officeart/2005/8/layout/lProcess2"/>
    <dgm:cxn modelId="{BC108D4A-5DDC-443F-B895-0AB54410D261}" type="presParOf" srcId="{0361ED2F-E182-46CA-B92D-67B3130702B3}" destId="{1718041C-2EB5-42B7-8015-706C69B95A07}" srcOrd="8" destOrd="0" presId="urn:microsoft.com/office/officeart/2005/8/layout/lProcess2"/>
    <dgm:cxn modelId="{209FE30B-EFB5-4B06-8475-C7CB518F4837}" type="presParOf" srcId="{34832E2C-65B3-437B-9CDC-9596AFCEC728}" destId="{45719A98-632A-4919-8F00-8B00355C99B5}" srcOrd="3" destOrd="0" presId="urn:microsoft.com/office/officeart/2005/8/layout/lProcess2"/>
    <dgm:cxn modelId="{E8B55BA2-2258-43B1-8771-6A0077B2DCBD}" type="presParOf" srcId="{34832E2C-65B3-437B-9CDC-9596AFCEC728}" destId="{1801CB57-01E4-4499-AA14-EBE582F8EFA9}" srcOrd="4" destOrd="0" presId="urn:microsoft.com/office/officeart/2005/8/layout/lProcess2"/>
    <dgm:cxn modelId="{9395C0B3-1884-48EE-94F0-BC2F5EC5EF25}" type="presParOf" srcId="{1801CB57-01E4-4499-AA14-EBE582F8EFA9}" destId="{0DDD13AB-9244-4A4B-A90A-EA04031A37F1}" srcOrd="0" destOrd="0" presId="urn:microsoft.com/office/officeart/2005/8/layout/lProcess2"/>
    <dgm:cxn modelId="{35624DE4-980B-40FA-A67B-E41218CAF108}" type="presParOf" srcId="{1801CB57-01E4-4499-AA14-EBE582F8EFA9}" destId="{C16B6E9A-A77F-4F08-AB13-38E31DE9CAB3}" srcOrd="1" destOrd="0" presId="urn:microsoft.com/office/officeart/2005/8/layout/lProcess2"/>
    <dgm:cxn modelId="{FE4EA22F-E092-4AFA-90BA-6E25D4CB5623}" type="presParOf" srcId="{1801CB57-01E4-4499-AA14-EBE582F8EFA9}" destId="{4170109D-F459-4FFC-960C-16DECD88425D}" srcOrd="2" destOrd="0" presId="urn:microsoft.com/office/officeart/2005/8/layout/lProcess2"/>
    <dgm:cxn modelId="{69F56902-6121-449E-8B8C-4BEA932D963E}" type="presParOf" srcId="{4170109D-F459-4FFC-960C-16DECD88425D}" destId="{6A0F3128-FF14-40D0-A1A5-2BA4D23C76BD}" srcOrd="0" destOrd="0" presId="urn:microsoft.com/office/officeart/2005/8/layout/lProcess2"/>
    <dgm:cxn modelId="{D2EA8AD9-D122-40B8-A469-7CD2F5DD98F2}" type="presParOf" srcId="{6A0F3128-FF14-40D0-A1A5-2BA4D23C76BD}" destId="{9212D5EE-9AAE-40A8-84C3-32EE0DEA2EF4}" srcOrd="0" destOrd="0" presId="urn:microsoft.com/office/officeart/2005/8/layout/lProcess2"/>
    <dgm:cxn modelId="{16DB780D-84D9-49C8-B7D1-31309B111772}" type="presParOf" srcId="{6A0F3128-FF14-40D0-A1A5-2BA4D23C76BD}" destId="{3A4F9AFE-FE7C-4471-AE6A-3F2E686C9AB1}" srcOrd="1" destOrd="0" presId="urn:microsoft.com/office/officeart/2005/8/layout/lProcess2"/>
    <dgm:cxn modelId="{63F8DE77-A2D3-4592-A610-539071F5F29D}" type="presParOf" srcId="{6A0F3128-FF14-40D0-A1A5-2BA4D23C76BD}" destId="{9DF09D49-C6B3-4B76-A4A9-726A5AA7CE03}" srcOrd="2" destOrd="0" presId="urn:microsoft.com/office/officeart/2005/8/layout/lProcess2"/>
    <dgm:cxn modelId="{A75D96CD-939F-41AC-ACCD-33F657227600}" type="presParOf" srcId="{6A0F3128-FF14-40D0-A1A5-2BA4D23C76BD}" destId="{B92B07A8-E1DD-46A3-9B22-259BC749CC2C}" srcOrd="3" destOrd="0" presId="urn:microsoft.com/office/officeart/2005/8/layout/lProcess2"/>
    <dgm:cxn modelId="{DAD42E70-A201-4222-99F1-D77D9A1D8DE5}" type="presParOf" srcId="{6A0F3128-FF14-40D0-A1A5-2BA4D23C76BD}" destId="{5B744535-21EE-446B-B71C-4D6A0C72F10E}" srcOrd="4" destOrd="0" presId="urn:microsoft.com/office/officeart/2005/8/layout/lProcess2"/>
    <dgm:cxn modelId="{6E61A101-9958-478B-91EA-A17406433A2D}" type="presParOf" srcId="{6A0F3128-FF14-40D0-A1A5-2BA4D23C76BD}" destId="{E0E6A129-6442-433C-AE53-7B776B72550C}" srcOrd="5" destOrd="0" presId="urn:microsoft.com/office/officeart/2005/8/layout/lProcess2"/>
    <dgm:cxn modelId="{035A2222-E554-4876-B8EC-1264AF435067}" type="presParOf" srcId="{6A0F3128-FF14-40D0-A1A5-2BA4D23C76BD}" destId="{A78BAB9E-9201-4BFC-877A-111CC0AC9CB9}" srcOrd="6" destOrd="0" presId="urn:microsoft.com/office/officeart/2005/8/layout/lProcess2"/>
    <dgm:cxn modelId="{3EB8F7BD-F6A9-43D9-A1D0-7480A7C28677}" type="presParOf" srcId="{6A0F3128-FF14-40D0-A1A5-2BA4D23C76BD}" destId="{186E23F0-60B8-4F52-B1B2-3FC93929A908}" srcOrd="7" destOrd="0" presId="urn:microsoft.com/office/officeart/2005/8/layout/lProcess2"/>
    <dgm:cxn modelId="{F08F4CAF-80D7-4EA4-8110-69133A8E3819}" type="presParOf" srcId="{6A0F3128-FF14-40D0-A1A5-2BA4D23C76BD}" destId="{1547570E-3634-46B6-970D-0B25BA195564}" srcOrd="8" destOrd="0" presId="urn:microsoft.com/office/officeart/2005/8/layout/lProcess2"/>
    <dgm:cxn modelId="{89C8BB88-513B-409E-8AF1-A8356208A975}" type="presParOf" srcId="{34832E2C-65B3-437B-9CDC-9596AFCEC728}" destId="{2FC087A7-628F-4459-BE0F-BDB714E73128}" srcOrd="5" destOrd="0" presId="urn:microsoft.com/office/officeart/2005/8/layout/lProcess2"/>
    <dgm:cxn modelId="{E3239CE7-D118-4F04-80C9-9570A6F30ACB}" type="presParOf" srcId="{34832E2C-65B3-437B-9CDC-9596AFCEC728}" destId="{688274B1-417B-4B95-87C0-90409944FDE5}" srcOrd="6" destOrd="0" presId="urn:microsoft.com/office/officeart/2005/8/layout/lProcess2"/>
    <dgm:cxn modelId="{A799A31C-1288-420D-A3FB-41BFB37B470F}" type="presParOf" srcId="{688274B1-417B-4B95-87C0-90409944FDE5}" destId="{B3261155-4365-4400-966C-2EA989129F1D}" srcOrd="0" destOrd="0" presId="urn:microsoft.com/office/officeart/2005/8/layout/lProcess2"/>
    <dgm:cxn modelId="{BB988D4C-B91E-4EE8-8E3D-47F1CEE935A5}" type="presParOf" srcId="{688274B1-417B-4B95-87C0-90409944FDE5}" destId="{1914828C-6902-4022-A0C8-8B93C01A0FBA}" srcOrd="1" destOrd="0" presId="urn:microsoft.com/office/officeart/2005/8/layout/lProcess2"/>
    <dgm:cxn modelId="{4EB3342E-14B2-49BA-99C3-037C18D5DBBA}" type="presParOf" srcId="{688274B1-417B-4B95-87C0-90409944FDE5}" destId="{7B9C4D7F-361B-4C35-928D-CC2D75B6C54C}" srcOrd="2" destOrd="0" presId="urn:microsoft.com/office/officeart/2005/8/layout/lProcess2"/>
    <dgm:cxn modelId="{8FE0EAE8-F20A-4F8B-A72A-27C76444B105}" type="presParOf" srcId="{7B9C4D7F-361B-4C35-928D-CC2D75B6C54C}" destId="{B7566E4D-E9CB-44A4-87EB-BD76395CB689}" srcOrd="0" destOrd="0" presId="urn:microsoft.com/office/officeart/2005/8/layout/lProcess2"/>
    <dgm:cxn modelId="{4E029FE1-C406-4C92-A1FB-B8A2A6D2C174}" type="presParOf" srcId="{B7566E4D-E9CB-44A4-87EB-BD76395CB689}" destId="{A54D3048-957C-4A83-B6A3-42731BB83A34}" srcOrd="0" destOrd="0" presId="urn:microsoft.com/office/officeart/2005/8/layout/lProcess2"/>
    <dgm:cxn modelId="{F5198A3D-74C3-424A-9751-152D577FD44E}" type="presParOf" srcId="{B7566E4D-E9CB-44A4-87EB-BD76395CB689}" destId="{835E29C1-523A-4DAA-AABB-D48B01510606}" srcOrd="1" destOrd="0" presId="urn:microsoft.com/office/officeart/2005/8/layout/lProcess2"/>
    <dgm:cxn modelId="{217F818F-51F5-4667-966D-4759CB537600}" type="presParOf" srcId="{B7566E4D-E9CB-44A4-87EB-BD76395CB689}" destId="{D4279024-72B4-4243-8F31-E26EAD3997E2}" srcOrd="2" destOrd="0" presId="urn:microsoft.com/office/officeart/2005/8/layout/lProcess2"/>
    <dgm:cxn modelId="{CA6B67AF-4679-4DE0-93E3-2B21DF317F11}" type="presParOf" srcId="{B7566E4D-E9CB-44A4-87EB-BD76395CB689}" destId="{A9234591-C006-4A5E-A629-EDFC9619009B}" srcOrd="3" destOrd="0" presId="urn:microsoft.com/office/officeart/2005/8/layout/lProcess2"/>
    <dgm:cxn modelId="{6911C86F-87A8-4B89-B20C-4A884F9EE767}" type="presParOf" srcId="{B7566E4D-E9CB-44A4-87EB-BD76395CB689}" destId="{FEF24505-6056-4EC2-962C-2077D7770AF5}" srcOrd="4" destOrd="0" presId="urn:microsoft.com/office/officeart/2005/8/layout/lProcess2"/>
    <dgm:cxn modelId="{D95BC7EA-E9DA-4344-B9A8-32BDBE44A0E5}" type="presParOf" srcId="{B7566E4D-E9CB-44A4-87EB-BD76395CB689}" destId="{9018BB93-A566-4268-9962-B2B87A266371}" srcOrd="5" destOrd="0" presId="urn:microsoft.com/office/officeart/2005/8/layout/lProcess2"/>
    <dgm:cxn modelId="{4C3AAB9E-FB8A-488C-96C2-351005FAB6BD}" type="presParOf" srcId="{B7566E4D-E9CB-44A4-87EB-BD76395CB689}" destId="{E1649949-7281-498D-B2EE-C8B0B5621C0B}" srcOrd="6" destOrd="0" presId="urn:microsoft.com/office/officeart/2005/8/layout/lProcess2"/>
    <dgm:cxn modelId="{27600E21-BEA0-4968-9784-7FFFB1E5CB0A}" type="presParOf" srcId="{B7566E4D-E9CB-44A4-87EB-BD76395CB689}" destId="{1A5FBCD9-4650-49A1-8076-77F36F41F7D6}" srcOrd="7" destOrd="0" presId="urn:microsoft.com/office/officeart/2005/8/layout/lProcess2"/>
    <dgm:cxn modelId="{B5E32047-F036-4199-89F1-DE734F0EB9F9}" type="presParOf" srcId="{B7566E4D-E9CB-44A4-87EB-BD76395CB689}" destId="{2EA9291D-2326-49E1-AC0D-CAFEF93F3976}" srcOrd="8" destOrd="0" presId="urn:microsoft.com/office/officeart/2005/8/layout/lProcess2"/>
    <dgm:cxn modelId="{11B333FC-4171-427A-9920-61819B233A22}" type="presParOf" srcId="{34832E2C-65B3-437B-9CDC-9596AFCEC728}" destId="{7E1815E4-BF03-4B86-815B-14645CC925DD}" srcOrd="7" destOrd="0" presId="urn:microsoft.com/office/officeart/2005/8/layout/lProcess2"/>
    <dgm:cxn modelId="{B16DBE90-0305-4FC0-9D1A-63EC4ADD73FF}" type="presParOf" srcId="{34832E2C-65B3-437B-9CDC-9596AFCEC728}" destId="{62A849DD-65BC-4A15-9652-270FC24DE447}" srcOrd="8" destOrd="0" presId="urn:microsoft.com/office/officeart/2005/8/layout/lProcess2"/>
    <dgm:cxn modelId="{17FDE5E9-9344-440E-9742-B8253B316417}" type="presParOf" srcId="{62A849DD-65BC-4A15-9652-270FC24DE447}" destId="{06CCA1E1-6D86-4FFB-A1A5-B3370DD90D37}" srcOrd="0" destOrd="0" presId="urn:microsoft.com/office/officeart/2005/8/layout/lProcess2"/>
    <dgm:cxn modelId="{DAE41C1F-7465-4CCF-93CD-407D3D456630}" type="presParOf" srcId="{62A849DD-65BC-4A15-9652-270FC24DE447}" destId="{746F94AA-A95B-4548-865E-A3D17AFC3796}" srcOrd="1" destOrd="0" presId="urn:microsoft.com/office/officeart/2005/8/layout/lProcess2"/>
    <dgm:cxn modelId="{8F2A6044-9522-4BFC-9551-23F197BBEABA}" type="presParOf" srcId="{62A849DD-65BC-4A15-9652-270FC24DE447}" destId="{7EC00981-79CE-4A10-84A1-60447D8694F5}" srcOrd="2" destOrd="0" presId="urn:microsoft.com/office/officeart/2005/8/layout/lProcess2"/>
    <dgm:cxn modelId="{04D2957A-36F9-47A9-A680-01397FE304DF}" type="presParOf" srcId="{7EC00981-79CE-4A10-84A1-60447D8694F5}" destId="{A39EF0E3-9A51-4305-9940-0B9AFB0F0B54}" srcOrd="0" destOrd="0" presId="urn:microsoft.com/office/officeart/2005/8/layout/lProcess2"/>
    <dgm:cxn modelId="{D06291D4-CA63-403B-8ECD-4E089379BB78}" type="presParOf" srcId="{A39EF0E3-9A51-4305-9940-0B9AFB0F0B54}" destId="{598352DF-D5CF-43CC-9B10-D7087349F550}" srcOrd="0" destOrd="0" presId="urn:microsoft.com/office/officeart/2005/8/layout/lProcess2"/>
    <dgm:cxn modelId="{03706C82-8C70-42CD-8938-DFECD3BA0C1B}" type="presParOf" srcId="{A39EF0E3-9A51-4305-9940-0B9AFB0F0B54}" destId="{45CE573E-7C23-44B3-AA96-7CF18598AAD6}" srcOrd="1" destOrd="0" presId="urn:microsoft.com/office/officeart/2005/8/layout/lProcess2"/>
    <dgm:cxn modelId="{A5D5C69B-4331-4018-982F-76711E27C7FF}" type="presParOf" srcId="{A39EF0E3-9A51-4305-9940-0B9AFB0F0B54}" destId="{B9BD1210-25D0-4FCD-B8B9-F31899DB5645}" srcOrd="2" destOrd="0" presId="urn:microsoft.com/office/officeart/2005/8/layout/lProcess2"/>
    <dgm:cxn modelId="{7B5AB27B-442E-4733-86AE-34FC7740E2E2}" type="presParOf" srcId="{A39EF0E3-9A51-4305-9940-0B9AFB0F0B54}" destId="{D7B311D7-410A-4FA9-9509-EAF59018A3BE}" srcOrd="3" destOrd="0" presId="urn:microsoft.com/office/officeart/2005/8/layout/lProcess2"/>
    <dgm:cxn modelId="{4F1D576D-6A73-45C9-AD8C-C0C954F8ED76}" type="presParOf" srcId="{A39EF0E3-9A51-4305-9940-0B9AFB0F0B54}" destId="{B680FD2E-5DC7-4F9C-A722-D67523276EFA}" srcOrd="4" destOrd="0" presId="urn:microsoft.com/office/officeart/2005/8/layout/lProcess2"/>
    <dgm:cxn modelId="{E22C37C3-B5AC-4A62-8879-C563E58B641E}" type="presParOf" srcId="{A39EF0E3-9A51-4305-9940-0B9AFB0F0B54}" destId="{DECFE549-B83D-4B45-8A7B-2290D43F39F0}" srcOrd="5" destOrd="0" presId="urn:microsoft.com/office/officeart/2005/8/layout/lProcess2"/>
    <dgm:cxn modelId="{AAEC8B44-2B3E-4424-8EA1-93A10DFBB042}" type="presParOf" srcId="{A39EF0E3-9A51-4305-9940-0B9AFB0F0B54}" destId="{761E6656-537D-4E51-A3ED-84C64CF0DFBD}" srcOrd="6" destOrd="0" presId="urn:microsoft.com/office/officeart/2005/8/layout/lProcess2"/>
    <dgm:cxn modelId="{C4F9E0D7-1B27-40F6-9DDE-01552E2A132D}" type="presParOf" srcId="{A39EF0E3-9A51-4305-9940-0B9AFB0F0B54}" destId="{14A30F79-E699-49A4-B7D3-5D9FCC4B9EB5}" srcOrd="7" destOrd="0" presId="urn:microsoft.com/office/officeart/2005/8/layout/lProcess2"/>
    <dgm:cxn modelId="{A348456D-9C6C-48AA-9920-B816E72836A3}" type="presParOf" srcId="{A39EF0E3-9A51-4305-9940-0B9AFB0F0B54}" destId="{DBD6799E-A58F-42D6-BC34-FD6E2FB01DB3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120A6-DF02-4F14-9B54-BEFAD4826842}">
      <dsp:nvSpPr>
        <dsp:cNvPr id="0" name=""/>
        <dsp:cNvSpPr/>
      </dsp:nvSpPr>
      <dsp:spPr>
        <a:xfrm>
          <a:off x="6548" y="0"/>
          <a:ext cx="2297906" cy="6858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Working Well: Support to Succeed </a:t>
          </a:r>
          <a:br>
            <a:rPr lang="en-GB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b="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(UKSPF People &amp; Skills)</a:t>
          </a:r>
          <a:endParaRPr lang="en-GB" sz="1100" b="1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100" b="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GB" sz="1100" b="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b="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Referrals Jan 24 to end Dec 24</a:t>
          </a:r>
          <a:endParaRPr lang="en-GB" sz="1100" b="1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48" y="0"/>
        <a:ext cx="2297906" cy="2057400"/>
      </dsp:txXfrm>
    </dsp:sp>
    <dsp:sp modelId="{21C46D21-C449-477F-A12C-CA79EBA1161B}">
      <dsp:nvSpPr>
        <dsp:cNvPr id="0" name=""/>
        <dsp:cNvSpPr/>
      </dsp:nvSpPr>
      <dsp:spPr>
        <a:xfrm>
          <a:off x="51578" y="1475347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For out-of-work economically inactive (not required to search for work) residents that are the furthest away from the labour market (priority groups listed below)</a:t>
          </a:r>
        </a:p>
      </dsp:txBody>
      <dsp:txXfrm>
        <a:off x="77517" y="1501286"/>
        <a:ext cx="2144129" cy="833730"/>
      </dsp:txXfrm>
    </dsp:sp>
    <dsp:sp modelId="{3D4E9BBD-FDE6-4C53-8E84-6AE5038412FE}">
      <dsp:nvSpPr>
        <dsp:cNvPr id="0" name=""/>
        <dsp:cNvSpPr/>
      </dsp:nvSpPr>
      <dsp:spPr>
        <a:xfrm>
          <a:off x="34389" y="2536967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Short and intensive intervention to support those at a significant distance from the labour market and approach their barriers to work; a specific offer is also available to those aged 50+</a:t>
          </a:r>
        </a:p>
      </dsp:txBody>
      <dsp:txXfrm>
        <a:off x="60328" y="2562906"/>
        <a:ext cx="2144129" cy="833730"/>
      </dsp:txXfrm>
    </dsp:sp>
    <dsp:sp modelId="{9077FFC1-A791-4D75-AC6B-6B8C0A7B5D17}">
      <dsp:nvSpPr>
        <dsp:cNvPr id="0" name=""/>
        <dsp:cNvSpPr/>
      </dsp:nvSpPr>
      <dsp:spPr>
        <a:xfrm>
          <a:off x="45805" y="3650349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Access is via self-referral or through local signposting organisations (</a:t>
          </a: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 not live yet – details on how to refer TBC)</a:t>
          </a:r>
        </a:p>
      </dsp:txBody>
      <dsp:txXfrm>
        <a:off x="71744" y="3676288"/>
        <a:ext cx="2144129" cy="833730"/>
      </dsp:txXfrm>
    </dsp:sp>
    <dsp:sp modelId="{12BE97F1-582D-49F6-A8B6-6B05929CA419}">
      <dsp:nvSpPr>
        <dsp:cNvPr id="0" name=""/>
        <dsp:cNvSpPr/>
      </dsp:nvSpPr>
      <dsp:spPr>
        <a:xfrm>
          <a:off x="47662" y="4750449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No defined length of support on the programme – participants will be on for varied </a:t>
          </a: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 flexible durations </a:t>
          </a:r>
        </a:p>
      </dsp:txBody>
      <dsp:txXfrm>
        <a:off x="73601" y="4776388"/>
        <a:ext cx="2144129" cy="833730"/>
      </dsp:txXfrm>
    </dsp:sp>
    <dsp:sp modelId="{A8BCA07B-90D2-4499-86C1-A6247B604F16}">
      <dsp:nvSpPr>
        <dsp:cNvPr id="0" name=""/>
        <dsp:cNvSpPr/>
      </dsp:nvSpPr>
      <dsp:spPr>
        <a:xfrm>
          <a:off x="70623" y="5812244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latin typeface="Arial" panose="020B0604020202020204" pitchFamily="34" charset="0"/>
              <a:cs typeface="Arial" panose="020B0604020202020204" pitchFamily="34" charset="0"/>
            </a:rPr>
            <a:t>Priority groups include people experiencing homelessness; caring responsibilities; health and/or disability barriers; offenders/ex-offenders; victims of domestic abuse;  substance misuse barriers; former member of Armed Forces or partner of current or former Armed Forces personnel; experiencing racial inequality; low or no basic skills</a:t>
          </a:r>
        </a:p>
      </dsp:txBody>
      <dsp:txXfrm>
        <a:off x="96562" y="5838183"/>
        <a:ext cx="2144129" cy="833730"/>
      </dsp:txXfrm>
    </dsp:sp>
    <dsp:sp modelId="{6CA3F956-464C-429C-B190-61931ECCB8BB}">
      <dsp:nvSpPr>
        <dsp:cNvPr id="0" name=""/>
        <dsp:cNvSpPr/>
      </dsp:nvSpPr>
      <dsp:spPr>
        <a:xfrm>
          <a:off x="2457242" y="0"/>
          <a:ext cx="2297906" cy="6858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Working Well: Individual Placement &amp; Support in Primary Care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Referrals until end March 2025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457242" y="0"/>
        <a:ext cx="2297906" cy="2057400"/>
      </dsp:txXfrm>
    </dsp:sp>
    <dsp:sp modelId="{04D7DBEE-27F7-4AAE-A8B1-7865B5E674ED}">
      <dsp:nvSpPr>
        <dsp:cNvPr id="0" name=""/>
        <dsp:cNvSpPr/>
      </dsp:nvSpPr>
      <dsp:spPr>
        <a:xfrm>
          <a:off x="2500741" y="1454035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For anyone with a physical or mental health disability (as defined by the Equality Act 2010) who wants and needs support to find or retain employment (in-work or out-of-work) </a:t>
          </a:r>
        </a:p>
      </dsp:txBody>
      <dsp:txXfrm>
        <a:off x="2526680" y="1479974"/>
        <a:ext cx="2144129" cy="833730"/>
      </dsp:txXfrm>
    </dsp:sp>
    <dsp:sp modelId="{E0E451E7-0584-4037-A703-390D725C697E}">
      <dsp:nvSpPr>
        <dsp:cNvPr id="0" name=""/>
        <dsp:cNvSpPr/>
      </dsp:nvSpPr>
      <dsp:spPr>
        <a:xfrm>
          <a:off x="2497304" y="2543393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Employment Specialists work with clients on rapid job searches, confidence building, CV development, employer engagement, interview techniques and reasonable adjustments</a:t>
          </a:r>
        </a:p>
      </dsp:txBody>
      <dsp:txXfrm>
        <a:off x="2523243" y="2569332"/>
        <a:ext cx="2144129" cy="833730"/>
      </dsp:txXfrm>
    </dsp:sp>
    <dsp:sp modelId="{DBF94919-B05C-413A-B932-70864CBC0AA7}">
      <dsp:nvSpPr>
        <dsp:cNvPr id="0" name=""/>
        <dsp:cNvSpPr/>
      </dsp:nvSpPr>
      <dsp:spPr>
        <a:xfrm>
          <a:off x="2489638" y="3656283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Access is via self-referral or a health professional in primary care: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Working Well Individual Placement &amp; Support in Primary Care (gcemployment.uk)</a:t>
          </a:r>
          <a:endParaRPr lang="en-GB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5577" y="3682222"/>
        <a:ext cx="2144129" cy="833730"/>
      </dsp:txXfrm>
    </dsp:sp>
    <dsp:sp modelId="{8609BF8C-10BE-421C-AB77-C711E76ED9DB}">
      <dsp:nvSpPr>
        <dsp:cNvPr id="0" name=""/>
        <dsp:cNvSpPr/>
      </dsp:nvSpPr>
      <dsp:spPr>
        <a:xfrm>
          <a:off x="2497304" y="4752852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Pre-employment support for those out-of-work is provided for up to 12 months and in-work support is </a:t>
          </a: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provided</a:t>
          </a: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 for up to 4 months </a:t>
          </a:r>
        </a:p>
      </dsp:txBody>
      <dsp:txXfrm>
        <a:off x="2523243" y="4778791"/>
        <a:ext cx="2144129" cy="833730"/>
      </dsp:txXfrm>
    </dsp:sp>
    <dsp:sp modelId="{1718041C-2EB5-42B7-8015-706C69B95A07}">
      <dsp:nvSpPr>
        <dsp:cNvPr id="0" name=""/>
        <dsp:cNvSpPr/>
      </dsp:nvSpPr>
      <dsp:spPr>
        <a:xfrm>
          <a:off x="2503315" y="5814717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Referrals to the programme are via primary healthcare organisations and the service also includes an in-work support element for those off sick or struggling in work due to their disability</a:t>
          </a:r>
        </a:p>
      </dsp:txBody>
      <dsp:txXfrm>
        <a:off x="2529254" y="5840656"/>
        <a:ext cx="2144129" cy="833730"/>
      </dsp:txXfrm>
    </dsp:sp>
    <dsp:sp modelId="{0DDD13AB-9244-4A4B-A90A-EA04031A37F1}">
      <dsp:nvSpPr>
        <dsp:cNvPr id="0" name=""/>
        <dsp:cNvSpPr/>
      </dsp:nvSpPr>
      <dsp:spPr>
        <a:xfrm>
          <a:off x="4919242" y="0"/>
          <a:ext cx="2297906" cy="6858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Working Well: </a:t>
          </a:r>
          <a:br>
            <a:rPr lang="en-GB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Pioneer</a:t>
          </a:r>
          <a:br>
            <a:rPr lang="en-GB" sz="110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GB" sz="1100" kern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Referrals until end Sept 2024</a:t>
          </a:r>
        </a:p>
      </dsp:txBody>
      <dsp:txXfrm>
        <a:off x="4919242" y="0"/>
        <a:ext cx="2297906" cy="2057400"/>
      </dsp:txXfrm>
    </dsp:sp>
    <dsp:sp modelId="{9212D5EE-9AAE-40A8-84C3-32EE0DEA2EF4}">
      <dsp:nvSpPr>
        <dsp:cNvPr id="0" name=""/>
        <dsp:cNvSpPr/>
      </dsp:nvSpPr>
      <dsp:spPr>
        <a:xfrm>
          <a:off x="4969428" y="1448409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For out-of-work economically inactive (not required to search for work) residents with health conditions and/or disabilities </a:t>
          </a:r>
          <a:r>
            <a:rPr lang="en-GB" sz="1050" b="1" kern="1200" dirty="0">
              <a:latin typeface="Arial" panose="020B0604020202020204" pitchFamily="34" charset="0"/>
              <a:cs typeface="Arial" panose="020B0604020202020204" pitchFamily="34" charset="0"/>
            </a:rPr>
            <a:t>or </a:t>
          </a:r>
          <a:r>
            <a:rPr lang="en-GB" sz="1050" b="0" kern="1200" dirty="0">
              <a:latin typeface="Arial" panose="020B0604020202020204" pitchFamily="34" charset="0"/>
              <a:cs typeface="Arial" panose="020B0604020202020204" pitchFamily="34" charset="0"/>
            </a:rPr>
            <a:t>economically inactive and</a:t>
          </a: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 in one of the priority groups (listed below)</a:t>
          </a:r>
        </a:p>
      </dsp:txBody>
      <dsp:txXfrm>
        <a:off x="4995367" y="1474348"/>
        <a:ext cx="2144129" cy="833730"/>
      </dsp:txXfrm>
    </dsp:sp>
    <dsp:sp modelId="{9DF09D49-C6B3-4B76-A4A9-726A5AA7CE03}">
      <dsp:nvSpPr>
        <dsp:cNvPr id="0" name=""/>
        <dsp:cNvSpPr/>
      </dsp:nvSpPr>
      <dsp:spPr>
        <a:xfrm>
          <a:off x="4959905" y="2543393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ntensive employment support using a ‘place then train’ model which provides help to quickly move into an open labour market job and support to sustain that work</a:t>
          </a:r>
        </a:p>
      </dsp:txBody>
      <dsp:txXfrm>
        <a:off x="4985844" y="2569332"/>
        <a:ext cx="2144129" cy="833730"/>
      </dsp:txXfrm>
    </dsp:sp>
    <dsp:sp modelId="{5B744535-21EE-446B-B71C-4D6A0C72F10E}">
      <dsp:nvSpPr>
        <dsp:cNvPr id="0" name=""/>
        <dsp:cNvSpPr/>
      </dsp:nvSpPr>
      <dsp:spPr>
        <a:xfrm>
          <a:off x="4969428" y="3649240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Access is via self-referral or local signposting </a:t>
          </a: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 with a small number of referrals from Jobcentre Plus: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Working Well: Pioneer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95367" y="3675179"/>
        <a:ext cx="2144129" cy="833730"/>
      </dsp:txXfrm>
    </dsp:sp>
    <dsp:sp modelId="{A78BAB9E-9201-4BFC-877A-111CC0AC9CB9}">
      <dsp:nvSpPr>
        <dsp:cNvPr id="0" name=""/>
        <dsp:cNvSpPr/>
      </dsp:nvSpPr>
      <dsp:spPr>
        <a:xfrm>
          <a:off x="4959905" y="4755279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Pre-employment support is provided for up to 15 </a:t>
          </a: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months</a:t>
          </a: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 and up to 6 months of support is provided once a participant moves into work</a:t>
          </a:r>
        </a:p>
      </dsp:txBody>
      <dsp:txXfrm>
        <a:off x="4985844" y="4781218"/>
        <a:ext cx="2144129" cy="833730"/>
      </dsp:txXfrm>
    </dsp:sp>
    <dsp:sp modelId="{1547570E-3634-46B6-970D-0B25BA195564}">
      <dsp:nvSpPr>
        <dsp:cNvPr id="0" name=""/>
        <dsp:cNvSpPr/>
      </dsp:nvSpPr>
      <dsp:spPr>
        <a:xfrm>
          <a:off x="4969428" y="5797294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latin typeface="Arial" panose="020B0604020202020204" pitchFamily="34" charset="0"/>
              <a:cs typeface="Arial" panose="020B0604020202020204" pitchFamily="34" charset="0"/>
            </a:rPr>
            <a:t>Priority groups include ex-offender; a carer; an ex-carer; a homeless person; a former member of Armed Forces; a member of Armed Forces reserves; a partner of current or former Armed Forces personnel; a person for whom a drug/alcohol dependency (including history of) presents a significant barrier to employment; a care leaver; a refugee; young people in gangs; victims of domestic violence; an Afghan resettler</a:t>
          </a:r>
        </a:p>
      </dsp:txBody>
      <dsp:txXfrm>
        <a:off x="4995367" y="5823233"/>
        <a:ext cx="2144129" cy="833730"/>
      </dsp:txXfrm>
    </dsp:sp>
    <dsp:sp modelId="{B3261155-4365-4400-966C-2EA989129F1D}">
      <dsp:nvSpPr>
        <dsp:cNvPr id="0" name=""/>
        <dsp:cNvSpPr/>
      </dsp:nvSpPr>
      <dsp:spPr>
        <a:xfrm>
          <a:off x="7395925" y="0"/>
          <a:ext cx="2297906" cy="6858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Working Well: </a:t>
          </a:r>
          <a:br>
            <a:rPr lang="en-GB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 &amp; Health Programme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100" b="0" kern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b="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Referrals until end Sept 2024</a:t>
          </a:r>
          <a:endParaRPr lang="en-GB" sz="1100" b="0" kern="120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b="0" kern="120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95925" y="0"/>
        <a:ext cx="2297906" cy="2057400"/>
      </dsp:txXfrm>
    </dsp:sp>
    <dsp:sp modelId="{A54D3048-957C-4A83-B6A3-42731BB83A34}">
      <dsp:nvSpPr>
        <dsp:cNvPr id="0" name=""/>
        <dsp:cNvSpPr/>
      </dsp:nvSpPr>
      <dsp:spPr>
        <a:xfrm>
          <a:off x="7456112" y="1451816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For unemployed residents with health conditions and/or disabilities (or in one of the priority groups below) and in one of the DWP Intensive Work Search groups</a:t>
          </a:r>
        </a:p>
      </dsp:txBody>
      <dsp:txXfrm>
        <a:off x="7482051" y="1477755"/>
        <a:ext cx="2144129" cy="833730"/>
      </dsp:txXfrm>
    </dsp:sp>
    <dsp:sp modelId="{D4279024-72B4-4243-8F31-E26EAD3997E2}">
      <dsp:nvSpPr>
        <dsp:cNvPr id="0" name=""/>
        <dsp:cNvSpPr/>
      </dsp:nvSpPr>
      <dsp:spPr>
        <a:xfrm>
          <a:off x="7444310" y="2543392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Individualised support programme designed to bring together expertise and local knowledge to include integrated health, skills and employment support</a:t>
          </a:r>
        </a:p>
      </dsp:txBody>
      <dsp:txXfrm>
        <a:off x="7470249" y="2569331"/>
        <a:ext cx="2144129" cy="833730"/>
      </dsp:txXfrm>
    </dsp:sp>
    <dsp:sp modelId="{FEF24505-6056-4EC2-962C-2077D7770AF5}">
      <dsp:nvSpPr>
        <dsp:cNvPr id="0" name=""/>
        <dsp:cNvSpPr/>
      </dsp:nvSpPr>
      <dsp:spPr>
        <a:xfrm>
          <a:off x="7444310" y="3656955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Access is via the Jobcentre Plus and </a:t>
          </a: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individuals</a:t>
          </a: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 should speak to their Work Coach if interested</a:t>
          </a:r>
        </a:p>
      </dsp:txBody>
      <dsp:txXfrm>
        <a:off x="7470249" y="3682894"/>
        <a:ext cx="2144129" cy="833730"/>
      </dsp:txXfrm>
    </dsp:sp>
    <dsp:sp modelId="{E1649949-7281-498D-B2EE-C8B0B5621C0B}">
      <dsp:nvSpPr>
        <dsp:cNvPr id="0" name=""/>
        <dsp:cNvSpPr/>
      </dsp:nvSpPr>
      <dsp:spPr>
        <a:xfrm>
          <a:off x="7444310" y="4757096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Pre-employment support is provided for up to 15 months and up to 6 months of support is provided once a participant moves into work</a:t>
          </a:r>
        </a:p>
      </dsp:txBody>
      <dsp:txXfrm>
        <a:off x="7470249" y="4783035"/>
        <a:ext cx="2144129" cy="833730"/>
      </dsp:txXfrm>
    </dsp:sp>
    <dsp:sp modelId="{2EA9291D-2326-49E1-AC0D-CAFEF93F3976}">
      <dsp:nvSpPr>
        <dsp:cNvPr id="0" name=""/>
        <dsp:cNvSpPr/>
      </dsp:nvSpPr>
      <dsp:spPr>
        <a:xfrm>
          <a:off x="7437343" y="5797617"/>
          <a:ext cx="2196007" cy="885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latin typeface="Arial" panose="020B0604020202020204" pitchFamily="34" charset="0"/>
              <a:cs typeface="Arial" panose="020B0604020202020204" pitchFamily="34" charset="0"/>
            </a:rPr>
            <a:t>Priority groups include ex-offender; a carer; an ex-carer; a homeless person; a former member of Armed Forces; a member of Armed Forces reserves; a partner of current or former Armed Forces personnel; a person for whom a drug/alcohol dependency (including history of) presents a significant barrier to employment; a care leaver; a refugee; young people in gangs; victims of domestic violence; an Afghan resettler</a:t>
          </a:r>
        </a:p>
      </dsp:txBody>
      <dsp:txXfrm>
        <a:off x="7463282" y="5823556"/>
        <a:ext cx="2144129" cy="833730"/>
      </dsp:txXfrm>
    </dsp:sp>
    <dsp:sp modelId="{06CCA1E1-6D86-4FFB-A1A5-B3370DD90D37}">
      <dsp:nvSpPr>
        <dsp:cNvPr id="0" name=""/>
        <dsp:cNvSpPr/>
      </dsp:nvSpPr>
      <dsp:spPr>
        <a:xfrm>
          <a:off x="9887545" y="0"/>
          <a:ext cx="2297906" cy="6858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Community Grants </a:t>
          </a:r>
          <a:r>
            <a:rPr lang="en-GB" sz="1100" b="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(Strand 2 – UKSPF People &amp; Skills)</a:t>
          </a:r>
          <a:br>
            <a:rPr lang="en-GB" sz="1100" b="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GB" sz="1100" b="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GB" sz="1100" b="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100" b="0" kern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Applications from Jan 24-June 24</a:t>
          </a:r>
          <a:endParaRPr lang="en-GB" sz="1200" b="1" kern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87545" y="0"/>
        <a:ext cx="2297906" cy="2057400"/>
      </dsp:txXfrm>
    </dsp:sp>
    <dsp:sp modelId="{598352DF-D5CF-43CC-9B10-D7087349F550}">
      <dsp:nvSpPr>
        <dsp:cNvPr id="0" name=""/>
        <dsp:cNvSpPr/>
      </dsp:nvSpPr>
      <dsp:spPr>
        <a:xfrm>
          <a:off x="9937226" y="1434209"/>
          <a:ext cx="2196007" cy="885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For the hardest to reach communities with significant barriers to employment (in-work or out-of-work)</a:t>
          </a:r>
        </a:p>
      </dsp:txBody>
      <dsp:txXfrm>
        <a:off x="9963164" y="1460147"/>
        <a:ext cx="2144131" cy="833723"/>
      </dsp:txXfrm>
    </dsp:sp>
    <dsp:sp modelId="{B9BD1210-25D0-4FCD-B8B9-F31899DB5645}">
      <dsp:nvSpPr>
        <dsp:cNvPr id="0" name=""/>
        <dsp:cNvSpPr/>
      </dsp:nvSpPr>
      <dsp:spPr>
        <a:xfrm>
          <a:off x="9940296" y="2543401"/>
          <a:ext cx="2196007" cy="885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Grants of up to £100,000 to support residents with significant barriers to work and support them to progress towards inclusive employment</a:t>
          </a:r>
        </a:p>
      </dsp:txBody>
      <dsp:txXfrm>
        <a:off x="9966234" y="2569339"/>
        <a:ext cx="2144131" cy="833723"/>
      </dsp:txXfrm>
    </dsp:sp>
    <dsp:sp modelId="{B680FD2E-5DC7-4F9C-A722-D67523276EFA}">
      <dsp:nvSpPr>
        <dsp:cNvPr id="0" name=""/>
        <dsp:cNvSpPr/>
      </dsp:nvSpPr>
      <dsp:spPr>
        <a:xfrm>
          <a:off x="9940277" y="3649188"/>
          <a:ext cx="2196007" cy="885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</a:rPr>
            <a:t>Applications will be available from January 2024 through WEA: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Greater Manchester Community Grants (wea.org.uk)</a:t>
          </a:r>
          <a:endParaRPr lang="en-GB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66215" y="3675126"/>
        <a:ext cx="2144131" cy="833723"/>
      </dsp:txXfrm>
    </dsp:sp>
    <dsp:sp modelId="{761E6656-537D-4E51-A3ED-84C64CF0DFBD}">
      <dsp:nvSpPr>
        <dsp:cNvPr id="0" name=""/>
        <dsp:cNvSpPr/>
      </dsp:nvSpPr>
      <dsp:spPr>
        <a:xfrm>
          <a:off x="9948017" y="4734338"/>
          <a:ext cx="2196007" cy="885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Grants are available to VCSE organisations and Housing Associations</a:t>
          </a:r>
        </a:p>
      </dsp:txBody>
      <dsp:txXfrm>
        <a:off x="9973955" y="4760276"/>
        <a:ext cx="2144131" cy="833723"/>
      </dsp:txXfrm>
    </dsp:sp>
    <dsp:sp modelId="{DBD6799E-A58F-42D6-BC34-FD6E2FB01DB3}">
      <dsp:nvSpPr>
        <dsp:cNvPr id="0" name=""/>
        <dsp:cNvSpPr/>
      </dsp:nvSpPr>
      <dsp:spPr>
        <a:xfrm>
          <a:off x="9941693" y="5799753"/>
          <a:ext cx="2196007" cy="885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Funding is available for re-engagement and engagement activity to help residents overcome barriers that are preventing them from taking part in existing programmes</a:t>
          </a:r>
        </a:p>
      </dsp:txBody>
      <dsp:txXfrm>
        <a:off x="9967631" y="5825691"/>
        <a:ext cx="2144131" cy="83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EF4F-0798-D900-CC18-6050EF1B8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8E398-C95F-691F-A3B7-6E868A647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E5596-DB25-916E-4E38-EF74A477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07E0A-6CAE-0E2D-B325-B55F4B28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86B33-AB1F-6E3B-1B15-87E8D440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2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0111-845D-0EA1-BBC1-0C8A5F49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18506-28B3-7489-A35A-F7E3D3EBB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2898-2B70-51AF-47D3-FB91B880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581D0-FB21-A272-69F8-64B18E9C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F1A04-B7FC-3FDF-47BD-84E490F1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4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C70B1-FDC6-3AA8-80B0-E182CB3F4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134AC-7D85-641D-B79B-A1CF14F74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D211C-B4BF-907F-2FC6-F90635CB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CBC7-BC9E-6D40-EB7E-1212DB64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BB12-E8CE-650A-BE94-9D8D8A0F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8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Background colour" title="artefact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6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11" y="487951"/>
            <a:ext cx="2660242" cy="96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00" y="1807200"/>
            <a:ext cx="10515600" cy="11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6800" y="2678400"/>
            <a:ext cx="5278438" cy="74295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799" y="3512863"/>
            <a:ext cx="110236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00" y="583200"/>
            <a:ext cx="11017824" cy="92662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C5B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99" y="1807200"/>
            <a:ext cx="11017825" cy="4351338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rgbClr val="5C5B5A"/>
                </a:solidFill>
              </a:defRPr>
            </a:lvl1pPr>
            <a:lvl2pPr>
              <a:defRPr>
                <a:solidFill>
                  <a:srgbClr val="5C5B5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rgbClr val="ED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63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00" y="1710000"/>
            <a:ext cx="10515600" cy="2852737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rgbClr val="ED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00" y="5832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800" y="1807200"/>
            <a:ext cx="5292000" cy="3671999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0800" y="1807200"/>
            <a:ext cx="5292000" cy="3671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rgbClr val="ED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4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00" y="5868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99" y="1807200"/>
            <a:ext cx="5292000" cy="8239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99" y="2520000"/>
            <a:ext cx="5292000" cy="296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0800" y="1807200"/>
            <a:ext cx="5292000" cy="8239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0800" y="2520000"/>
            <a:ext cx="5292000" cy="296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rgbClr val="ED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84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00" y="583200"/>
            <a:ext cx="10515600" cy="58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rgbClr val="ED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94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607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, turquois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Background colour" title="artefact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6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7B0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6800" y="583200"/>
            <a:ext cx="10515600" cy="1116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21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B46D-791D-D03D-50D7-1F10020A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0F094-C55D-B5A5-4BC5-8DAE5088A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60C05-3283-A0A0-C7F5-2AC74035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71493-BB7A-A94C-4984-16AE6061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40CB6-59B7-6C3F-52D8-B1308BE7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21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p on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6800" y="583200"/>
            <a:ext cx="5495023" cy="1116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C5B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C5B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8775" y="579437"/>
            <a:ext cx="4902200" cy="49022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708775" y="1548383"/>
            <a:ext cx="4895850" cy="3933253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</a:t>
            </a:r>
          </a:p>
          <a:p>
            <a:pPr lvl="0"/>
            <a:r>
              <a:rPr lang="en-US"/>
              <a:t>Master text</a:t>
            </a:r>
          </a:p>
          <a:p>
            <a:pPr lvl="0"/>
            <a:r>
              <a:rPr lang="en-US"/>
              <a:t>styles</a:t>
            </a:r>
          </a:p>
        </p:txBody>
      </p:sp>
      <p:cxnSp>
        <p:nvCxnSpPr>
          <p:cNvPr id="11" name="Straight Connector 10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rgbClr val="ED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41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p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6800" y="583200"/>
            <a:ext cx="5495023" cy="1116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C5B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C5B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rgbClr val="ED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8775" y="579437"/>
            <a:ext cx="4902200" cy="49022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708775" y="1548383"/>
            <a:ext cx="4895850" cy="3933253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</a:t>
            </a:r>
          </a:p>
          <a:p>
            <a:pPr lvl="0"/>
            <a:r>
              <a:rPr lang="en-US"/>
              <a:t>Master text</a:t>
            </a:r>
          </a:p>
          <a:p>
            <a:pPr lvl="0"/>
            <a:r>
              <a:rPr lang="en-US"/>
              <a:t>styles</a:t>
            </a:r>
          </a:p>
        </p:txBody>
      </p:sp>
    </p:spTree>
    <p:extLst>
      <p:ext uri="{BB962C8B-B14F-4D97-AF65-F5344CB8AC3E}">
        <p14:creationId xmlns:p14="http://schemas.microsoft.com/office/powerpoint/2010/main" val="3533348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06800" y="583200"/>
            <a:ext cx="4896000" cy="489600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6800" y="583200"/>
            <a:ext cx="5495023" cy="1116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C5B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C5B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rgbClr val="ED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70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 background, turquois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27138" y="-2454275"/>
            <a:ext cx="7935913" cy="7935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83225" y="584200"/>
            <a:ext cx="4897437" cy="489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5817" y="-639763"/>
            <a:ext cx="4897438" cy="48974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73742" y="3033712"/>
            <a:ext cx="2447925" cy="2447925"/>
          </a:xfrm>
          <a:prstGeom prst="rect">
            <a:avLst/>
          </a:prstGeom>
        </p:spPr>
      </p:pic>
      <p:cxnSp>
        <p:nvCxnSpPr>
          <p:cNvPr id="5" name="Straight Connector 4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6800" y="583200"/>
            <a:ext cx="5495023" cy="1116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37536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84624" y="0"/>
            <a:ext cx="6707375" cy="685800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6800" y="583200"/>
            <a:ext cx="4320000" cy="1116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C5B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99" y="6274800"/>
            <a:ext cx="11017826" cy="382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C5B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 descr="Line" title="Line"/>
          <p:cNvCxnSpPr/>
          <p:nvPr userDrawn="1"/>
        </p:nvCxnSpPr>
        <p:spPr>
          <a:xfrm>
            <a:off x="587375" y="6129338"/>
            <a:ext cx="11017250" cy="0"/>
          </a:xfrm>
          <a:prstGeom prst="line">
            <a:avLst/>
          </a:prstGeom>
          <a:ln w="38100">
            <a:solidFill>
              <a:srgbClr val="ED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8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 pattern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6800" y="583200"/>
            <a:ext cx="10515600" cy="58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99" y="2136051"/>
            <a:ext cx="110236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7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702B-77ED-457F-9738-1606CFCE6049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BDB3-6465-433E-93F4-3EF74F05A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66843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6D98-02FD-4946-B9ED-A6C51F456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1856D-1C11-40EE-B281-D0CE0FF7F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830F4-FD4D-4AB6-9B70-C37CA6F2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6696-CAD7-41F2-AA47-AC6B77A2500B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AE473-9758-4441-AAF2-D84E63F0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A3FFF-D9A7-475F-B61B-AA5F6155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6F3-C6D1-486A-9AEE-DA5341708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8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B4E2-BF13-66E3-37FF-9BA1C16A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BE0A-642E-5015-DBC2-2DCAC9BE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1B73A-773E-8210-5FC6-C3BA1657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E7B83-0222-3C6A-43A8-56E6A19C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E6337-5D81-7CAC-987D-9766F22A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5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C5B8-4BFD-5335-5E62-B528F9A3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839B-96A0-19B6-C284-4D79B1418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249E7-C1A9-544A-6D8F-94BB4CFCD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8A814-13F1-2E2D-525B-23403909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A54B4-E7AF-DC3F-FBEB-72279D62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C3698-8F10-D495-E3D0-8058731B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9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9805-0E85-F0BC-BF8A-5DEEA10B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58765-D539-F199-BF92-1F83AFD67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A41C3-B160-DFBB-7884-A7DDCF497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42D67-2ED9-57DE-93A3-09D17A135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6F95C-9C79-BB56-9444-735BACC94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CCE59-A86F-DDA5-3E8A-99A97316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8DD9E-114B-57C5-A7A7-388E4B5B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9C5D5-67D9-1CCE-9815-BDF80A84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6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BC78-8483-8FAB-02E6-C0BED8B3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BF292-1D18-DF0F-C827-01CA3DB9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68EE1-185C-36CC-5B7E-D4940E8F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F632C-4C48-08E2-6D61-72C38586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0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25AABE-2746-92A7-BAE4-1258B8F6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921A9-E74E-E5D2-22CD-D2406898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78011-2537-8B93-AF7E-7B135FD8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8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7476-5329-D141-132B-5D51E251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C31EE-A127-B8BD-5264-C3019BF85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52195-F40D-8A43-876B-B90119725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CBE68-C279-7582-A7B8-2C6369B4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D5741-268D-A91A-8132-D3180837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04519-76AE-78A4-1BCA-65938057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1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EBDE-5A86-674F-3DD3-5E933AF2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4C5AE7-D1C5-52DC-3B10-5A620633D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2FD5B-7DD2-5F05-9834-5FF12BDCF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0D6F1-B9D8-04FD-D36E-DE37B751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00CA-16DD-5F60-F58B-5BDBFA1B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31930-3AB2-A8BD-BFC2-3F118823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3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F0F3F-30E4-6364-0BDF-55AF07BD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45B28-CA1E-3CEA-8DE1-9842CFDCB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1A8E0-0115-098D-2769-331924297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9770-88C5-4329-8F5D-3BC34A96F23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E5A7-2C7D-4A6B-D97D-B625654B4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46869-C848-5394-342A-1C3EE853F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7722-2872-47CD-84BD-41278EED0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9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86800" y="583201"/>
            <a:ext cx="105156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586800" y="1699200"/>
            <a:ext cx="10515600" cy="4351338"/>
          </a:xfrm>
          <a:prstGeom prst="rect">
            <a:avLst/>
          </a:prstGeom>
        </p:spPr>
        <p:txBody>
          <a:bodyPr vert="horz" lIns="0" tIns="0" rIns="0" bIns="468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16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C5B5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rgbClr val="5C5B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C5B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75" y="447181"/>
            <a:ext cx="8447634" cy="1498084"/>
          </a:xfrm>
        </p:spPr>
        <p:txBody>
          <a:bodyPr>
            <a:noAutofit/>
          </a:bodyPr>
          <a:lstStyle/>
          <a:p>
            <a:r>
              <a:rPr lang="en-GB" sz="24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GMCA is supporting people with long-term health conditions and disabilities into work through programmes like Working Well and others within Greater Manchester’s devolved employment and health offer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en-GB" sz="1100" dirty="0"/>
            </a:br>
            <a:br>
              <a:rPr lang="en-US" sz="1400" b="1" dirty="0"/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8F861-952A-BF0B-E879-F9066EB31EB0}"/>
              </a:ext>
            </a:extLst>
          </p:cNvPr>
          <p:cNvSpPr txBox="1"/>
          <p:nvPr/>
        </p:nvSpPr>
        <p:spPr>
          <a:xfrm>
            <a:off x="317675" y="2126385"/>
            <a:ext cx="53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Nic Witton-Dowd, Assistant Director, GMCA</a:t>
            </a:r>
          </a:p>
        </p:txBody>
      </p:sp>
    </p:spTree>
    <p:extLst>
      <p:ext uri="{BB962C8B-B14F-4D97-AF65-F5344CB8AC3E}">
        <p14:creationId xmlns:p14="http://schemas.microsoft.com/office/powerpoint/2010/main" val="384707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DAFD5D-B323-67D3-889E-4BA639A72C1C}"/>
              </a:ext>
            </a:extLst>
          </p:cNvPr>
          <p:cNvSpPr/>
          <p:nvPr/>
        </p:nvSpPr>
        <p:spPr>
          <a:xfrm>
            <a:off x="0" y="85166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Well: </a:t>
            </a:r>
          </a:p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Whole Population Approach to Health, Skills and Employment in Greater Manchester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44EED-7DCC-30FD-3BC2-392ADAC55B88}"/>
              </a:ext>
            </a:extLst>
          </p:cNvPr>
          <p:cNvSpPr txBox="1"/>
          <p:nvPr/>
        </p:nvSpPr>
        <p:spPr>
          <a:xfrm>
            <a:off x="452581" y="1720840"/>
            <a:ext cx="111852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29032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Well started in 2014 with a small long-term unemployed pilot to challenge the DWP’s Work Programme and create a case for devolution. </a:t>
            </a:r>
          </a:p>
          <a:p>
            <a:pPr marL="285750" marR="0" lvl="0" indent="-285750" defTabSz="29032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has since developed into the system of devolved and test and learn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provision that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spans a whole spectrum of need. </a:t>
            </a:r>
          </a:p>
          <a:p>
            <a:pPr marL="285750" marR="0" lvl="0" indent="-285750" defTabSz="29032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Well programmes (including pilots) have supported over 70,000 GM residents to date and helped </a:t>
            </a:r>
            <a:r>
              <a:rPr lang="en-GB" dirty="0">
                <a:solidFill>
                  <a:srgbClr val="5C5B5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25,500 people to find employment (many of whom were not likely to move into work without specialist support).</a:t>
            </a:r>
          </a:p>
          <a:p>
            <a:pPr marL="285750" marR="0" lvl="0" indent="-285750" defTabSz="29032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its heart are the following key principles: </a:t>
            </a:r>
          </a:p>
          <a:p>
            <a:pPr marL="742950" lvl="1" indent="-285750" defTabSz="290322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keyworker model, </a:t>
            </a:r>
          </a:p>
          <a:p>
            <a:pPr marL="742950" lvl="1" indent="-285750" defTabSz="290322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1-2-1 personalised and sequenced support, </a:t>
            </a:r>
          </a:p>
          <a:p>
            <a:pPr marL="742950" lvl="1" indent="-285750" defTabSz="290322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integration with the wider GM ecosystem. </a:t>
            </a:r>
            <a:endParaRPr lang="en-GB" dirty="0">
              <a:solidFill>
                <a:srgbClr val="5C5B5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90322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Working Well: Work and Health Programme alone has delivered </a:t>
            </a:r>
            <a:r>
              <a:rPr lang="en-GB" dirty="0">
                <a:solidFill>
                  <a:srgbClr val="5C5B5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C5B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110,000 interventions with external/other services (10 times more integration than the North West).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5C5B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2C2E044-5074-C295-A1B4-102741365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13703" r="8646" b="10209"/>
          <a:stretch/>
        </p:blipFill>
        <p:spPr>
          <a:xfrm>
            <a:off x="586799" y="6230081"/>
            <a:ext cx="1005099" cy="4984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FAE8CB-DC1A-BCCB-0DFC-FD4B478C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666" y="5887784"/>
            <a:ext cx="2011479" cy="8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5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E1388-E063-4FBF-E95A-89247EC6F512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88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F4FE20-28F0-59F6-A667-AF6BBEF91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06" y="0"/>
            <a:ext cx="11050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1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668DD7-1796-43D1-9E0A-2763D753EB6E}"/>
              </a:ext>
            </a:extLst>
          </p:cNvPr>
          <p:cNvSpPr txBox="1"/>
          <p:nvPr/>
        </p:nvSpPr>
        <p:spPr>
          <a:xfrm>
            <a:off x="218114" y="117447"/>
            <a:ext cx="11585196" cy="491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20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we like the system to look?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GMCA would like to see a more joined up system that is easier to navigate for both partners and residents. This would mean: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 clear about who, how and why we want to support particular groups of people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Who is being supported through a JCP work coach model? Who can self-serve through, for example, an enhanced Employ GM type digital service? And who needs to be supported through more targeted delivery?</a:t>
            </a:r>
            <a:endParaRPr lang="en-GB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single Working Well set of principles and brand for </a:t>
            </a:r>
            <a:r>
              <a:rPr lang="en-GB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employment (and health related employment) support in GM no matter where the funding comes from.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This would show consistency throughout the system and avoid the stop / start nature of programmes. It would lead to less confusion and more confidence in referring organisations to engage with signposting people for support.</a:t>
            </a:r>
            <a:endParaRPr lang="en-GB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simplified referral process for all programmes, 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ideally through a single triage process that ensures the right person gets the right support through the right programme.</a:t>
            </a:r>
            <a:endParaRPr lang="en-GB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set of programmes / delivery routes that do not overlap, duplicate or create competition between providers for participants, </a:t>
            </a:r>
            <a:r>
              <a: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gaps in provision and support are minimised and those that need the support most get the most support.</a:t>
            </a:r>
            <a:endParaRPr lang="en-GB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85F1893-79D9-A566-9A81-A5B292BD9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13703" r="8646" b="10209"/>
          <a:stretch/>
        </p:blipFill>
        <p:spPr>
          <a:xfrm>
            <a:off x="586799" y="6230081"/>
            <a:ext cx="1005099" cy="498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9E483F-B8EF-7433-313D-DFC37B321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666" y="5887784"/>
            <a:ext cx="2011479" cy="8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6885</TotalTime>
  <Words>1238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Raleway</vt:lpstr>
      <vt:lpstr>Symbol</vt:lpstr>
      <vt:lpstr>Wingdings</vt:lpstr>
      <vt:lpstr>Office Theme</vt:lpstr>
      <vt:lpstr>1_Office Theme</vt:lpstr>
      <vt:lpstr>How GMCA is supporting people with long-term health conditions and disabilities into work through programmes like Working Well and others within Greater Manchester’s devolved employment and health offer.  </vt:lpstr>
      <vt:lpstr>PowerPoint Presentation</vt:lpstr>
      <vt:lpstr>PowerPoint Presentation</vt:lpstr>
      <vt:lpstr>PowerPoint Presentation</vt:lpstr>
      <vt:lpstr>PowerPoint Presentation</vt:lpstr>
    </vt:vector>
  </TitlesOfParts>
  <Company>Greater Manchester Combined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GMCA is supporting people with long-term health conditions and disabilities into work through programmes like Working Well and others within Greater Manchester’s devolved employment and health offer.  </dc:title>
  <dc:creator>Witton-Dowd, Nic</dc:creator>
  <cp:lastModifiedBy>Witton-Dowd, Nic</cp:lastModifiedBy>
  <cp:revision>1</cp:revision>
  <dcterms:created xsi:type="dcterms:W3CDTF">2023-11-16T13:21:58Z</dcterms:created>
  <dcterms:modified xsi:type="dcterms:W3CDTF">2023-11-21T08:07:33Z</dcterms:modified>
</cp:coreProperties>
</file>