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3" r:id="rId10"/>
    <p:sldId id="260" r:id="rId11"/>
    <p:sldId id="262" r:id="rId12"/>
    <p:sldId id="267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Maven Pro 1" panose="020B0604020202020204" charset="0"/>
      <p:regular r:id="rId17"/>
    </p:embeddedFont>
    <p:embeddedFont>
      <p:font typeface="Raleway 1 Bold" panose="020B0604020202020204" charset="0"/>
      <p:regular r:id="rId18"/>
    </p:embeddedFont>
    <p:embeddedFont>
      <p:font typeface="Raleway 1 Medium" panose="020B0604020202020204" charset="0"/>
      <p:regular r:id="rId19"/>
    </p:embeddedFont>
    <p:embeddedFont>
      <p:font typeface="Raleway 2" panose="020B0604020202020204" charset="0"/>
      <p:regular r:id="rId20"/>
    </p:embeddedFont>
    <p:embeddedFont>
      <p:font typeface="Raleway 2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86614E-3774-86A8-4FD0-265EA7A504F2}" v="251" dt="2025-06-23T14:05:25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Revel" userId="S::aaron.revel@learningandwork.org.uk::c91e4add-c415-4fce-9cdd-3cf4984dde33" providerId="AD" clId="Web-{3F86614E-3774-86A8-4FD0-265EA7A504F2}"/>
    <pc:docChg chg="addSld modSld sldOrd">
      <pc:chgData name="Aaron Revel" userId="S::aaron.revel@learningandwork.org.uk::c91e4add-c415-4fce-9cdd-3cf4984dde33" providerId="AD" clId="Web-{3F86614E-3774-86A8-4FD0-265EA7A504F2}" dt="2025-06-23T14:05:23.662" v="141" actId="20577"/>
      <pc:docMkLst>
        <pc:docMk/>
      </pc:docMkLst>
      <pc:sldChg chg="modSp">
        <pc:chgData name="Aaron Revel" userId="S::aaron.revel@learningandwork.org.uk::c91e4add-c415-4fce-9cdd-3cf4984dde33" providerId="AD" clId="Web-{3F86614E-3774-86A8-4FD0-265EA7A504F2}" dt="2025-06-23T14:04:42.911" v="132" actId="20577"/>
        <pc:sldMkLst>
          <pc:docMk/>
          <pc:sldMk cId="0" sldId="258"/>
        </pc:sldMkLst>
        <pc:spChg chg="mod">
          <ac:chgData name="Aaron Revel" userId="S::aaron.revel@learningandwork.org.uk::c91e4add-c415-4fce-9cdd-3cf4984dde33" providerId="AD" clId="Web-{3F86614E-3774-86A8-4FD0-265EA7A504F2}" dt="2025-06-23T14:04:42.911" v="132" actId="20577"/>
          <ac:spMkLst>
            <pc:docMk/>
            <pc:sldMk cId="0" sldId="258"/>
            <ac:spMk id="2" creationId="{00000000-0000-0000-0000-000000000000}"/>
          </ac:spMkLst>
        </pc:spChg>
      </pc:sldChg>
      <pc:sldChg chg="modSp">
        <pc:chgData name="Aaron Revel" userId="S::aaron.revel@learningandwork.org.uk::c91e4add-c415-4fce-9cdd-3cf4984dde33" providerId="AD" clId="Web-{3F86614E-3774-86A8-4FD0-265EA7A504F2}" dt="2025-06-23T14:05:23.662" v="141" actId="20577"/>
        <pc:sldMkLst>
          <pc:docMk/>
          <pc:sldMk cId="0" sldId="259"/>
        </pc:sldMkLst>
        <pc:spChg chg="mod">
          <ac:chgData name="Aaron Revel" userId="S::aaron.revel@learningandwork.org.uk::c91e4add-c415-4fce-9cdd-3cf4984dde33" providerId="AD" clId="Web-{3F86614E-3774-86A8-4FD0-265EA7A504F2}" dt="2025-06-23T14:05:23.662" v="141" actId="20577"/>
          <ac:spMkLst>
            <pc:docMk/>
            <pc:sldMk cId="0" sldId="259"/>
            <ac:spMk id="2" creationId="{00000000-0000-0000-0000-000000000000}"/>
          </ac:spMkLst>
        </pc:spChg>
      </pc:sldChg>
      <pc:sldChg chg="modSp ord">
        <pc:chgData name="Aaron Revel" userId="S::aaron.revel@learningandwork.org.uk::c91e4add-c415-4fce-9cdd-3cf4984dde33" providerId="AD" clId="Web-{3F86614E-3774-86A8-4FD0-265EA7A504F2}" dt="2025-06-23T13:59:13.166" v="9" actId="20577"/>
        <pc:sldMkLst>
          <pc:docMk/>
          <pc:sldMk cId="0" sldId="261"/>
        </pc:sldMkLst>
        <pc:spChg chg="mod">
          <ac:chgData name="Aaron Revel" userId="S::aaron.revel@learningandwork.org.uk::c91e4add-c415-4fce-9cdd-3cf4984dde33" providerId="AD" clId="Web-{3F86614E-3774-86A8-4FD0-265EA7A504F2}" dt="2025-06-23T13:59:13.166" v="9" actId="20577"/>
          <ac:spMkLst>
            <pc:docMk/>
            <pc:sldMk cId="0" sldId="261"/>
            <ac:spMk id="2" creationId="{00000000-0000-0000-0000-000000000000}"/>
          </ac:spMkLst>
        </pc:spChg>
      </pc:sldChg>
      <pc:sldChg chg="modSp ord">
        <pc:chgData name="Aaron Revel" userId="S::aaron.revel@learningandwork.org.uk::c91e4add-c415-4fce-9cdd-3cf4984dde33" providerId="AD" clId="Web-{3F86614E-3774-86A8-4FD0-265EA7A504F2}" dt="2025-06-23T14:05:12.631" v="136" actId="20577"/>
        <pc:sldMkLst>
          <pc:docMk/>
          <pc:sldMk cId="0" sldId="263"/>
        </pc:sldMkLst>
        <pc:spChg chg="mod">
          <ac:chgData name="Aaron Revel" userId="S::aaron.revel@learningandwork.org.uk::c91e4add-c415-4fce-9cdd-3cf4984dde33" providerId="AD" clId="Web-{3F86614E-3774-86A8-4FD0-265EA7A504F2}" dt="2025-06-23T14:05:12.631" v="136" actId="20577"/>
          <ac:spMkLst>
            <pc:docMk/>
            <pc:sldMk cId="0" sldId="263"/>
            <ac:spMk id="2" creationId="{00000000-0000-0000-0000-000000000000}"/>
          </ac:spMkLst>
        </pc:spChg>
      </pc:sldChg>
      <pc:sldChg chg="modSp add replId">
        <pc:chgData name="Aaron Revel" userId="S::aaron.revel@learningandwork.org.uk::c91e4add-c415-4fce-9cdd-3cf4984dde33" providerId="AD" clId="Web-{3F86614E-3774-86A8-4FD0-265EA7A504F2}" dt="2025-06-23T14:00:31.418" v="44" actId="20577"/>
        <pc:sldMkLst>
          <pc:docMk/>
          <pc:sldMk cId="259310117" sldId="267"/>
        </pc:sldMkLst>
        <pc:spChg chg="mod">
          <ac:chgData name="Aaron Revel" userId="S::aaron.revel@learningandwork.org.uk::c91e4add-c415-4fce-9cdd-3cf4984dde33" providerId="AD" clId="Web-{3F86614E-3774-86A8-4FD0-265EA7A504F2}" dt="2025-06-23T14:00:31.418" v="44" actId="20577"/>
          <ac:spMkLst>
            <pc:docMk/>
            <pc:sldMk cId="259310117" sldId="267"/>
            <ac:spMk id="2" creationId="{532F9C4E-E0CD-543A-23D6-8BEC78DAC88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earningandwork.org.uk/supporter-network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100" y="-38100"/>
            <a:ext cx="9795887" cy="4187621"/>
          </a:xfrm>
          <a:custGeom>
            <a:avLst/>
            <a:gdLst/>
            <a:ahLst/>
            <a:cxnLst/>
            <a:rect l="l" t="t" r="r" b="b"/>
            <a:pathLst>
              <a:path w="9795887" h="4187621">
                <a:moveTo>
                  <a:pt x="0" y="0"/>
                </a:moveTo>
                <a:lnTo>
                  <a:pt x="9795887" y="0"/>
                </a:lnTo>
                <a:lnTo>
                  <a:pt x="9795887" y="4187621"/>
                </a:lnTo>
                <a:lnTo>
                  <a:pt x="0" y="41876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28700" y="3390900"/>
            <a:ext cx="8628742" cy="17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9"/>
              </a:lnSpc>
            </a:pPr>
            <a:r>
              <a:rPr lang="en-US" sz="3841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Tuesday 1 July </a:t>
            </a:r>
            <a:r>
              <a:rPr lang="en-US" sz="3841">
                <a:solidFill>
                  <a:srgbClr val="264C59"/>
                </a:solidFill>
                <a:latin typeface="Raleway 2"/>
                <a:ea typeface="Raleway 2"/>
                <a:cs typeface="Raleway 2"/>
                <a:sym typeface="Raleway 2"/>
              </a:rPr>
              <a:t>| </a:t>
            </a:r>
            <a:r>
              <a:rPr lang="en-US" sz="3841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8am–4.20pm</a:t>
            </a:r>
          </a:p>
          <a:p>
            <a:pPr algn="l">
              <a:lnSpc>
                <a:spcPts val="4609"/>
              </a:lnSpc>
            </a:pPr>
            <a:r>
              <a:rPr lang="en-US" sz="3841" b="1">
                <a:solidFill>
                  <a:srgbClr val="EE7E3B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The path to productive, inclusive and sustainable growth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2403949" y="1028700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006193"/>
            <a:ext cx="18288000" cy="2290332"/>
            <a:chOff x="0" y="0"/>
            <a:chExt cx="24384000" cy="305377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4384000" cy="3053776"/>
              <a:chOff x="0" y="0"/>
              <a:chExt cx="3245051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1155515" y="1714836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15816443" y="1331171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5868609" y="1709587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7204447" y="604623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6"/>
                  </a:lnTo>
                  <a:lnTo>
                    <a:pt x="0" y="12215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1350229" y="1284335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3310800" y="612236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8731470" y="1701974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0091575" y="250925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2"/>
                  </a:lnTo>
                  <a:lnTo>
                    <a:pt x="0" y="19289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134382" y="509606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101805" y="501993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868609" y="547473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29245" y="942975"/>
            <a:ext cx="16730055" cy="7061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2" lvl="1" indent="-388621" algn="l">
              <a:lnSpc>
                <a:spcPts val="5040"/>
              </a:lnSpc>
              <a:buFont typeface="Arial"/>
              <a:buChar char="•"/>
            </a:pPr>
            <a:r>
              <a:rPr lang="en-US" sz="3600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Why aren’t employers investing in their employees at levels seen previously, and levels seen internationally? </a:t>
            </a:r>
          </a:p>
          <a:p>
            <a:pPr algn="l">
              <a:lnSpc>
                <a:spcPts val="1400"/>
              </a:lnSpc>
            </a:pPr>
            <a:r>
              <a:rPr lang="en-US" sz="1000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 </a:t>
            </a:r>
          </a:p>
          <a:p>
            <a:pPr marL="777242" lvl="1" indent="-388621" algn="l">
              <a:lnSpc>
                <a:spcPts val="5040"/>
              </a:lnSpc>
              <a:buFont typeface="Arial"/>
              <a:buChar char="•"/>
            </a:pPr>
            <a:r>
              <a:rPr lang="en-US" sz="3600" b="1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How can public policy strike the right balance between incentivising, supporting, and mandating more investment? </a:t>
            </a:r>
          </a:p>
          <a:p>
            <a:pPr algn="l">
              <a:lnSpc>
                <a:spcPts val="1400"/>
              </a:lnSpc>
            </a:pPr>
            <a:endParaRPr lang="en-US" sz="3600" b="1">
              <a:solidFill>
                <a:srgbClr val="EF7E3C"/>
              </a:solidFill>
              <a:latin typeface="Raleway 2 Bold"/>
              <a:ea typeface="Raleway 2 Bold"/>
              <a:cs typeface="Raleway 2 Bold"/>
              <a:sym typeface="Raleway 2 Bold"/>
            </a:endParaRPr>
          </a:p>
          <a:p>
            <a:pPr marL="777242" lvl="1" indent="-388621" algn="l">
              <a:lnSpc>
                <a:spcPts val="5040"/>
              </a:lnSpc>
              <a:buFont typeface="Arial"/>
              <a:buChar char="•"/>
            </a:pPr>
            <a:r>
              <a:rPr lang="en-US" sz="3600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Can firms reduce inequalities in workplace training, and get more bang for their buck?</a:t>
            </a:r>
          </a:p>
          <a:p>
            <a:pPr algn="l">
              <a:lnSpc>
                <a:spcPts val="1400"/>
              </a:lnSpc>
            </a:pPr>
            <a:endParaRPr lang="en-US" sz="3600" b="1">
              <a:solidFill>
                <a:srgbClr val="264C59"/>
              </a:solidFill>
              <a:latin typeface="Raleway 2 Bold"/>
              <a:ea typeface="Raleway 2 Bold"/>
              <a:cs typeface="Raleway 2 Bold"/>
              <a:sym typeface="Raleway 2 Bold"/>
            </a:endParaRPr>
          </a:p>
          <a:p>
            <a:pPr marL="777242" lvl="1" indent="-388621" algn="l">
              <a:lnSpc>
                <a:spcPts val="5040"/>
              </a:lnSpc>
              <a:buFont typeface="Arial"/>
              <a:buChar char="•"/>
            </a:pPr>
            <a:r>
              <a:rPr lang="en-US" sz="3600" b="1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What role can a reformed Growth and Skills Levy play in unlocking more investment and increasing opportunities for workplace training?</a:t>
            </a:r>
          </a:p>
          <a:p>
            <a:pPr algn="l">
              <a:lnSpc>
                <a:spcPts val="1400"/>
              </a:lnSpc>
            </a:pPr>
            <a:r>
              <a:rPr lang="en-US" sz="1000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 </a:t>
            </a:r>
          </a:p>
          <a:p>
            <a:pPr marL="777242" lvl="1" indent="-388621" algn="l">
              <a:lnSpc>
                <a:spcPts val="5040"/>
              </a:lnSpc>
              <a:buFont typeface="Arial"/>
              <a:buChar char="•"/>
            </a:pPr>
            <a:r>
              <a:rPr lang="en-US" sz="3600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How can future skills needs be best forecast to enable timely and informed investment decisions?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52241" y="1028700"/>
            <a:ext cx="6783517" cy="1071963"/>
          </a:xfrm>
          <a:custGeom>
            <a:avLst/>
            <a:gdLst/>
            <a:ahLst/>
            <a:cxnLst/>
            <a:rect l="l" t="t" r="r" b="b"/>
            <a:pathLst>
              <a:path w="6783517" h="1071963">
                <a:moveTo>
                  <a:pt x="0" y="0"/>
                </a:moveTo>
                <a:lnTo>
                  <a:pt x="6783518" y="0"/>
                </a:lnTo>
                <a:lnTo>
                  <a:pt x="6783518" y="1071963"/>
                </a:lnTo>
                <a:lnTo>
                  <a:pt x="0" y="10719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7911265" y="5852411"/>
            <a:ext cx="2437251" cy="2406338"/>
            <a:chOff x="0" y="0"/>
            <a:chExt cx="715595" cy="7065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15595" cy="706519"/>
            </a:xfrm>
            <a:custGeom>
              <a:avLst/>
              <a:gdLst/>
              <a:ahLst/>
              <a:cxnLst/>
              <a:rect l="l" t="t" r="r" b="b"/>
              <a:pathLst>
                <a:path w="715595" h="706519">
                  <a:moveTo>
                    <a:pt x="31765" y="0"/>
                  </a:moveTo>
                  <a:lnTo>
                    <a:pt x="683830" y="0"/>
                  </a:lnTo>
                  <a:cubicBezTo>
                    <a:pt x="701373" y="0"/>
                    <a:pt x="715595" y="14222"/>
                    <a:pt x="715595" y="31765"/>
                  </a:cubicBezTo>
                  <a:lnTo>
                    <a:pt x="715595" y="674754"/>
                  </a:lnTo>
                  <a:cubicBezTo>
                    <a:pt x="715595" y="683178"/>
                    <a:pt x="712248" y="691258"/>
                    <a:pt x="706291" y="697215"/>
                  </a:cubicBezTo>
                  <a:cubicBezTo>
                    <a:pt x="700334" y="703172"/>
                    <a:pt x="692255" y="706519"/>
                    <a:pt x="683830" y="706519"/>
                  </a:cubicBezTo>
                  <a:lnTo>
                    <a:pt x="31765" y="706519"/>
                  </a:lnTo>
                  <a:cubicBezTo>
                    <a:pt x="14222" y="706519"/>
                    <a:pt x="0" y="692297"/>
                    <a:pt x="0" y="674754"/>
                  </a:cubicBezTo>
                  <a:lnTo>
                    <a:pt x="0" y="31765"/>
                  </a:lnTo>
                  <a:cubicBezTo>
                    <a:pt x="0" y="14222"/>
                    <a:pt x="14222" y="0"/>
                    <a:pt x="31765" y="0"/>
                  </a:cubicBezTo>
                  <a:close/>
                </a:path>
              </a:pathLst>
            </a:custGeom>
            <a:solidFill>
              <a:srgbClr val="EE7E3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715595" cy="7636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4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183" y="5791872"/>
            <a:ext cx="2527415" cy="252741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2639629"/>
            <a:ext cx="16230600" cy="2798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74"/>
              </a:lnSpc>
            </a:pPr>
            <a:r>
              <a:rPr lang="en-US" sz="9228" b="1">
                <a:solidFill>
                  <a:srgbClr val="FFFFFF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Stay informed. Be involved. Keep engaged.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96035" y="8596886"/>
            <a:ext cx="10267712" cy="1355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en-US" sz="3960" b="1" dirty="0">
                <a:solidFill>
                  <a:schemeClr val="bg1"/>
                </a:solidFill>
                <a:latin typeface="Raleway 1 Medium"/>
                <a:ea typeface="Raleway 1 Medium"/>
                <a:cs typeface="Raleway 1 Medium"/>
                <a:sym typeface="Raleway 1 Medium"/>
              </a:rPr>
              <a:t>learningandwork.org.uk/supporter-network</a:t>
            </a:r>
            <a:endParaRPr lang="en-US" sz="3960" b="1" dirty="0">
              <a:solidFill>
                <a:schemeClr val="bg1"/>
              </a:solidFill>
              <a:latin typeface="Raleway 1 Medium"/>
              <a:ea typeface="Raleway 1 Medium"/>
              <a:cs typeface="Raleway 1 Medium"/>
              <a:sym typeface="Raleway 1 Medium"/>
              <a:hlinkClick r:id="rId4" tooltip="https://learningandwork.org.uk/supporter-network/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23306" y="3046367"/>
            <a:ext cx="11241387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69"/>
              </a:lnSpc>
            </a:pPr>
            <a:r>
              <a:rPr lang="en-US" sz="7141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Thank you for joining us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08518" y="4419057"/>
            <a:ext cx="14694920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9"/>
              </a:lnSpc>
            </a:pPr>
            <a:r>
              <a:rPr lang="en-US" sz="3941" b="1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Catch you in the Exhibition Hall for a short break before our next plenary panel in the Main Hall at 3pm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1" name="Group 21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581400"/>
            <a:ext cx="16172827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9"/>
              </a:lnSpc>
            </a:pPr>
            <a:r>
              <a:rPr lang="en-US" sz="5141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More workforce training for more of the workforce</a:t>
            </a:r>
          </a:p>
          <a:p>
            <a:pPr algn="ctr">
              <a:lnSpc>
                <a:spcPts val="6169"/>
              </a:lnSpc>
            </a:pPr>
            <a:r>
              <a:rPr lang="en-US" sz="5141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How do we ramp up employer investment in skills?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936747" y="2440714"/>
            <a:ext cx="4414507" cy="668439"/>
            <a:chOff x="0" y="0"/>
            <a:chExt cx="5886009" cy="89125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5886009" cy="891251"/>
              <a:chOff x="0" y="0"/>
              <a:chExt cx="1582060" cy="2395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82060" cy="239553"/>
              </a:xfrm>
              <a:custGeom>
                <a:avLst/>
                <a:gdLst/>
                <a:ahLst/>
                <a:cxnLst/>
                <a:rect l="l" t="t" r="r" b="b"/>
                <a:pathLst>
                  <a:path w="1582060" h="239553">
                    <a:moveTo>
                      <a:pt x="64889" y="0"/>
                    </a:moveTo>
                    <a:lnTo>
                      <a:pt x="1517171" y="0"/>
                    </a:lnTo>
                    <a:cubicBezTo>
                      <a:pt x="1534380" y="0"/>
                      <a:pt x="1550885" y="6836"/>
                      <a:pt x="1563054" y="19005"/>
                    </a:cubicBezTo>
                    <a:cubicBezTo>
                      <a:pt x="1575223" y="31174"/>
                      <a:pt x="1582060" y="47679"/>
                      <a:pt x="1582060" y="64889"/>
                    </a:cubicBezTo>
                    <a:lnTo>
                      <a:pt x="1582060" y="174665"/>
                    </a:lnTo>
                    <a:cubicBezTo>
                      <a:pt x="1582060" y="191874"/>
                      <a:pt x="1575223" y="208379"/>
                      <a:pt x="1563054" y="220548"/>
                    </a:cubicBezTo>
                    <a:cubicBezTo>
                      <a:pt x="1550885" y="232717"/>
                      <a:pt x="1534380" y="239553"/>
                      <a:pt x="1517171" y="239553"/>
                    </a:cubicBezTo>
                    <a:lnTo>
                      <a:pt x="64889" y="239553"/>
                    </a:lnTo>
                    <a:cubicBezTo>
                      <a:pt x="47679" y="239553"/>
                      <a:pt x="31174" y="232717"/>
                      <a:pt x="19005" y="220548"/>
                    </a:cubicBezTo>
                    <a:cubicBezTo>
                      <a:pt x="6836" y="208379"/>
                      <a:pt x="0" y="191874"/>
                      <a:pt x="0" y="174665"/>
                    </a:cubicBezTo>
                    <a:lnTo>
                      <a:pt x="0" y="64889"/>
                    </a:lnTo>
                    <a:cubicBezTo>
                      <a:pt x="0" y="47679"/>
                      <a:pt x="6836" y="31174"/>
                      <a:pt x="19005" y="19005"/>
                    </a:cubicBezTo>
                    <a:cubicBezTo>
                      <a:pt x="31174" y="6836"/>
                      <a:pt x="47679" y="0"/>
                      <a:pt x="64889" y="0"/>
                    </a:cubicBezTo>
                    <a:close/>
                  </a:path>
                </a:pathLst>
              </a:custGeom>
              <a:solidFill>
                <a:srgbClr val="EF7E3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582060" cy="2776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94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776882" y="-20254"/>
              <a:ext cx="4332246" cy="846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19"/>
                </a:lnSpc>
              </a:pPr>
              <a:r>
                <a:rPr lang="en-US" sz="3799" b="1">
                  <a:solidFill>
                    <a:srgbClr val="FFFFFF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WORKSHOP 4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24" name="Freeform 24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5" name="Group 25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29096" y="2372817"/>
            <a:ext cx="9327418" cy="4083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1" spc="-26" dirty="0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Chair: Dr Emily Tanner, </a:t>
            </a:r>
            <a:r>
              <a:rPr lang="en-US" sz="3300" spc="-26" dirty="0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Nuffield Foundation</a:t>
            </a:r>
          </a:p>
          <a:p>
            <a:pPr>
              <a:lnSpc>
                <a:spcPts val="4620"/>
              </a:lnSpc>
            </a:pPr>
            <a:r>
              <a:rPr lang="en-US" sz="3300" b="1" spc="-26" dirty="0">
                <a:solidFill>
                  <a:srgbClr val="EE7E3B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Sara </a:t>
            </a:r>
            <a:r>
              <a:rPr lang="en-US" sz="3300" b="1" spc="-26" dirty="0">
                <a:solidFill>
                  <a:srgbClr val="EE7E3B"/>
                </a:solidFill>
                <a:latin typeface="Raleway 2 Bold"/>
                <a:ea typeface="Raleway 2 Bold"/>
                <a:cs typeface="Raleway 2 Bold"/>
                <a:sym typeface="Raleway 2"/>
              </a:rPr>
              <a:t>Levy, </a:t>
            </a:r>
            <a:r>
              <a:rPr lang="en-US" sz="3300" spc="-26" dirty="0">
                <a:solidFill>
                  <a:schemeClr val="accent5">
                    <a:lumMod val="49000"/>
                  </a:schemeClr>
                </a:solidFill>
                <a:latin typeface="Raleway 2"/>
                <a:ea typeface="Raleway 2 Bold"/>
                <a:cs typeface="Raleway 2 Bold"/>
                <a:sym typeface="Raleway 2"/>
              </a:rPr>
              <a:t>Google</a:t>
            </a:r>
            <a:endParaRPr lang="en-US" sz="3300" spc="-26" dirty="0">
              <a:solidFill>
                <a:schemeClr val="accent5">
                  <a:lumMod val="49000"/>
                </a:schemeClr>
              </a:solidFill>
              <a:latin typeface="Raleway 2"/>
              <a:ea typeface="Raleway 2"/>
              <a:cs typeface="Raleway 2"/>
            </a:endParaRPr>
          </a:p>
          <a:p>
            <a:pPr>
              <a:lnSpc>
                <a:spcPts val="4620"/>
              </a:lnSpc>
            </a:pPr>
            <a:r>
              <a:rPr lang="en-US" sz="3300" b="1" spc="-26" dirty="0">
                <a:solidFill>
                  <a:srgbClr val="EE7E3B"/>
                </a:solidFill>
                <a:latin typeface="Raleway 2 Bold"/>
              </a:rPr>
              <a:t>Phoebe Sarjant,</a:t>
            </a:r>
            <a:r>
              <a:rPr lang="en-US" sz="3300" spc="-26" dirty="0">
                <a:solidFill>
                  <a:srgbClr val="4D4D4D"/>
                </a:solidFill>
                <a:latin typeface="Raleway 2"/>
              </a:rPr>
              <a:t> Federation of Small Businesses</a:t>
            </a:r>
            <a:endParaRPr lang="en-US" dirty="0"/>
          </a:p>
          <a:p>
            <a:pPr>
              <a:lnSpc>
                <a:spcPts val="4620"/>
              </a:lnSpc>
            </a:pPr>
            <a:r>
              <a:rPr lang="en-US" sz="3300" b="1" spc="-26" dirty="0">
                <a:solidFill>
                  <a:srgbClr val="EF7E3C"/>
                </a:solidFill>
                <a:latin typeface="Raleway 2 Bold"/>
              </a:rPr>
              <a:t>Ginny Page, </a:t>
            </a:r>
            <a:r>
              <a:rPr lang="en-US" sz="3300" spc="-26" dirty="0">
                <a:solidFill>
                  <a:srgbClr val="4D4D4D"/>
                </a:solidFill>
                <a:latin typeface="Raleway 2"/>
              </a:rPr>
              <a:t>Gatsby Foundation</a:t>
            </a: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ts val="4620"/>
              </a:lnSpc>
            </a:pPr>
            <a:r>
              <a:rPr lang="en-US" sz="3300" b="1" spc="-26" dirty="0">
                <a:solidFill>
                  <a:srgbClr val="EF7E3C"/>
                </a:solidFill>
                <a:latin typeface="Raleway 2 Bold"/>
              </a:rPr>
              <a:t>Sara Whybrew, </a:t>
            </a:r>
            <a:r>
              <a:rPr lang="en-US" sz="3300" spc="-26" dirty="0">
                <a:solidFill>
                  <a:srgbClr val="4D4D4D"/>
                </a:solidFill>
                <a:latin typeface="Raleway 2"/>
              </a:rPr>
              <a:t>British Film Institute (BFI)</a:t>
            </a:r>
          </a:p>
          <a:p>
            <a:pPr>
              <a:lnSpc>
                <a:spcPts val="4620"/>
              </a:lnSpc>
            </a:pPr>
            <a:r>
              <a:rPr lang="en-US" sz="3300" b="1" spc="-26" dirty="0">
                <a:solidFill>
                  <a:srgbClr val="EF7E3C"/>
                </a:solidFill>
                <a:latin typeface="Raleway 2 Bold"/>
              </a:rPr>
              <a:t>Cathryn Moses-Stone, </a:t>
            </a:r>
            <a:r>
              <a:rPr lang="en-US" sz="3300" spc="-26" dirty="0">
                <a:solidFill>
                  <a:srgbClr val="4D4D4D"/>
                </a:solidFill>
                <a:latin typeface="Raleway 2"/>
              </a:rPr>
              <a:t>CMI</a:t>
            </a:r>
            <a:endParaRPr lang="en-US" dirty="0"/>
          </a:p>
          <a:p>
            <a:pPr>
              <a:lnSpc>
                <a:spcPts val="4620"/>
              </a:lnSpc>
            </a:pPr>
            <a:endParaRPr lang="en-US" sz="3300" spc="-26" dirty="0">
              <a:solidFill>
                <a:srgbClr val="4D4D4D"/>
              </a:solidFill>
              <a:latin typeface="Raleway 2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892163"/>
            <a:ext cx="16230600" cy="2770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50" b="1" spc="-42" dirty="0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Dr Emily Tanner</a:t>
            </a:r>
          </a:p>
          <a:p>
            <a:pPr algn="ctr">
              <a:lnSpc>
                <a:spcPts val="7419"/>
              </a:lnSpc>
            </a:pPr>
            <a:r>
              <a:rPr lang="en-US" sz="5250" b="1" spc="-42" dirty="0" err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Programme</a:t>
            </a:r>
            <a:r>
              <a:rPr lang="en-US" sz="5250" b="1" spc="-42" dirty="0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 Head</a:t>
            </a:r>
            <a:br>
              <a:rPr lang="en-US" sz="5250" b="1" spc="-42" dirty="0">
                <a:solidFill>
                  <a:srgbClr val="264C59"/>
                </a:solidFill>
                <a:latin typeface="Raleway 2 Bold"/>
                <a:ea typeface="Raleway 2 Bold"/>
                <a:cs typeface="Raleway 2 Bold"/>
              </a:rPr>
            </a:br>
            <a:r>
              <a:rPr lang="en-US" sz="5250" b="1" spc="-42" dirty="0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Nuffield Foundation</a:t>
            </a:r>
            <a:endParaRPr lang="en-US" sz="5250" b="1" spc="-42" dirty="0">
              <a:solidFill>
                <a:srgbClr val="264C59"/>
              </a:solidFill>
              <a:latin typeface="Raleway 2 Bold"/>
              <a:ea typeface="Raleway 2 Bold"/>
              <a:cs typeface="Raleway 2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562860"/>
            <a:ext cx="16230600" cy="258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50" b="1" spc="-42" dirty="0">
                <a:solidFill>
                  <a:srgbClr val="EF7E3C"/>
                </a:solidFill>
                <a:latin typeface="Raleway 2 Bold"/>
                <a:ea typeface="Raleway 2 Bold"/>
                <a:cs typeface="Raleway 2 Bold"/>
              </a:rPr>
              <a:t>Sara Levy</a:t>
            </a:r>
            <a:endParaRPr lang="en-US" sz="5299" b="1" spc="-42" dirty="0">
              <a:solidFill>
                <a:srgbClr val="EF7E3C"/>
              </a:solidFill>
              <a:latin typeface="Raleway 2 Bold"/>
              <a:ea typeface="Raleway 2 Bold"/>
              <a:cs typeface="Raleway 2 Bold"/>
              <a:sym typeface="Raleway 2 Bold"/>
            </a:endParaRPr>
          </a:p>
          <a:p>
            <a:pPr algn="ctr">
              <a:lnSpc>
                <a:spcPts val="6359"/>
              </a:lnSpc>
            </a:pPr>
            <a:r>
              <a:rPr lang="en-US" sz="5250" b="1" dirty="0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Senior Insights Manager</a:t>
            </a:r>
            <a:endParaRPr lang="en-US" sz="5250" b="1" dirty="0">
              <a:solidFill>
                <a:srgbClr val="264C59"/>
              </a:solidFill>
              <a:latin typeface="Raleway 2 Bold"/>
              <a:ea typeface="Raleway 2 Bold"/>
              <a:cs typeface="Raleway 2 Bold"/>
            </a:endParaRPr>
          </a:p>
          <a:p>
            <a:pPr algn="ctr">
              <a:lnSpc>
                <a:spcPts val="6359"/>
              </a:lnSpc>
            </a:pPr>
            <a:r>
              <a:rPr lang="en-US" sz="5250" b="1" dirty="0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Google</a:t>
            </a:r>
            <a:endParaRPr lang="en-US" sz="5250" b="1" dirty="0">
              <a:solidFill>
                <a:srgbClr val="264C59"/>
              </a:solidFill>
              <a:latin typeface="Raleway 2 Bold"/>
              <a:ea typeface="Raleway 2 Bold"/>
              <a:cs typeface="Raleway 2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925183"/>
            <a:ext cx="16230600" cy="2546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50" b="1" spc="-42" dirty="0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Phoebe Sarjant</a:t>
            </a:r>
          </a:p>
          <a:p>
            <a:pPr algn="ctr">
              <a:lnSpc>
                <a:spcPts val="6359"/>
              </a:lnSpc>
            </a:pPr>
            <a:r>
              <a:rPr lang="en-US" sz="5250" b="1" dirty="0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Policy Advisor </a:t>
            </a:r>
            <a:br>
              <a:rPr lang="en-US" sz="5250" b="1" dirty="0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</a:br>
            <a:r>
              <a:rPr lang="en-US" sz="5250" b="1" dirty="0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Federation of Small Businesses</a:t>
            </a:r>
            <a:endParaRPr lang="en-US" sz="5250" b="1" dirty="0">
              <a:solidFill>
                <a:srgbClr val="264C59"/>
              </a:solidFill>
              <a:latin typeface="Raleway 2 Bold"/>
              <a:ea typeface="Raleway 2 Bold"/>
              <a:cs typeface="Raleway 2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562860"/>
            <a:ext cx="16230600" cy="258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Ginny Page</a:t>
            </a:r>
          </a:p>
          <a:p>
            <a:pPr algn="ctr">
              <a:lnSpc>
                <a:spcPts val="6359"/>
              </a:lnSpc>
            </a:pPr>
            <a:r>
              <a:rPr lang="en-US" sz="5299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Director of Programmes</a:t>
            </a:r>
          </a:p>
          <a:p>
            <a:pPr algn="ctr">
              <a:lnSpc>
                <a:spcPts val="6359"/>
              </a:lnSpc>
            </a:pPr>
            <a:r>
              <a:rPr lang="en-US" sz="5299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Gatsby Charitable Foundation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562860"/>
            <a:ext cx="16230600" cy="258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Sara Whybrew</a:t>
            </a:r>
          </a:p>
          <a:p>
            <a:pPr algn="ctr">
              <a:lnSpc>
                <a:spcPts val="6359"/>
              </a:lnSpc>
            </a:pPr>
            <a:r>
              <a:rPr lang="en-US" sz="5299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Director of Skills and Workforce Development</a:t>
            </a:r>
          </a:p>
          <a:p>
            <a:pPr algn="ctr">
              <a:lnSpc>
                <a:spcPts val="6359"/>
              </a:lnSpc>
            </a:pPr>
            <a:r>
              <a:rPr lang="en-US" sz="5299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British Film Institute (BFI)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E8413-402C-297D-706A-6258FD45C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32F9C4E-E0CD-543A-23D6-8BEC78DAC881}"/>
              </a:ext>
            </a:extLst>
          </p:cNvPr>
          <p:cNvSpPr txBox="1"/>
          <p:nvPr/>
        </p:nvSpPr>
        <p:spPr>
          <a:xfrm>
            <a:off x="1028700" y="2562860"/>
            <a:ext cx="16230600" cy="258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50" b="1" spc="-42" dirty="0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Cathryn Moses-Stone</a:t>
            </a:r>
            <a:endParaRPr lang="en-US" sz="5299" b="1" spc="-42" dirty="0">
              <a:solidFill>
                <a:srgbClr val="EF7E3C"/>
              </a:solidFill>
              <a:latin typeface="Raleway 2 Bold"/>
              <a:ea typeface="Raleway 2 Bold"/>
              <a:cs typeface="Raleway 2 Bold"/>
              <a:sym typeface="Raleway 2 Bold"/>
            </a:endParaRPr>
          </a:p>
          <a:p>
            <a:pPr algn="ctr">
              <a:lnSpc>
                <a:spcPts val="6359"/>
              </a:lnSpc>
            </a:pPr>
            <a:r>
              <a:rPr lang="en-US" sz="5250" b="1" dirty="0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Head of Policy and Impact</a:t>
            </a:r>
            <a:endParaRPr lang="en-US" sz="5250" b="1" dirty="0">
              <a:solidFill>
                <a:srgbClr val="264C59"/>
              </a:solidFill>
              <a:latin typeface="Raleway 2 Bold"/>
              <a:ea typeface="Raleway 2 Bold"/>
              <a:cs typeface="Raleway 2 Bold"/>
            </a:endParaRPr>
          </a:p>
          <a:p>
            <a:pPr algn="ctr">
              <a:lnSpc>
                <a:spcPts val="6359"/>
              </a:lnSpc>
            </a:pPr>
            <a:r>
              <a:rPr lang="en-US" sz="5250" b="1" dirty="0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Chartered Management Institute (CMI)</a:t>
            </a:r>
            <a:endParaRPr lang="en-US" sz="5250" b="1" dirty="0">
              <a:solidFill>
                <a:srgbClr val="264C59"/>
              </a:solidFill>
              <a:latin typeface="Raleway 2 Bold"/>
              <a:ea typeface="Raleway 2 Bold"/>
              <a:cs typeface="Raleway 2 Bold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8A51EDB-0463-0E50-4A28-A10313253F4D}"/>
              </a:ext>
            </a:extLst>
          </p:cNvPr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CB702EF-DAC1-5688-8304-80CCCB959F9E}"/>
                </a:ext>
              </a:extLst>
            </p:cNvPr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589BBB59-07A3-BC6E-4A95-062704BFA038}"/>
                </a:ext>
              </a:extLst>
            </p:cNvPr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300316C2-962F-F17F-99F5-FB43D1925919}"/>
                  </a:ext>
                </a:extLst>
              </p:cNvPr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A0CAA198-1627-BB5A-DD09-38DE7F33BEB6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0C43632-3654-5B1E-AA48-CC679F2059A5}"/>
                </a:ext>
              </a:extLst>
            </p:cNvPr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BD39281-4EE2-5ADB-EA9D-5F011589A251}"/>
                </a:ext>
              </a:extLst>
            </p:cNvPr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EEC36FD-42DE-057B-9026-782673D9A04A}"/>
                </a:ext>
              </a:extLst>
            </p:cNvPr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8D431D1-495A-5C94-F8C1-E5977A30C49E}"/>
                </a:ext>
              </a:extLst>
            </p:cNvPr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4108350-B0A2-546E-6B8C-60FE3DF6F469}"/>
                </a:ext>
              </a:extLst>
            </p:cNvPr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DE0A155-91AB-43A5-E0AD-44D3E4825D20}"/>
                </a:ext>
              </a:extLst>
            </p:cNvPr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1621539-DF8F-0CBE-9929-0DDCA5D60B94}"/>
                </a:ext>
              </a:extLst>
            </p:cNvPr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12C74FB-E2E6-FE90-49E2-B5B9E9D58AAA}"/>
                </a:ext>
              </a:extLst>
            </p:cNvPr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B49D3E9D-D61E-5E3B-4E22-D826AF97B751}"/>
                </a:ext>
              </a:extLst>
            </p:cNvPr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96EB5C9B-26A5-E74D-9DEE-EA350DE2DE06}"/>
                </a:ext>
              </a:extLst>
            </p:cNvPr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655800C3-288D-53CA-ABBF-A5E40FB1A645}"/>
                </a:ext>
              </a:extLst>
            </p:cNvPr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58916447-1FE3-FA31-766E-C6FEA359E3F4}"/>
              </a:ext>
            </a:extLst>
          </p:cNvPr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59EA6E08-D260-E75A-FE3A-62E7FF837678}"/>
              </a:ext>
            </a:extLst>
          </p:cNvPr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2A89E6F5-8815-8F96-DD79-78672703265C}"/>
                </a:ext>
              </a:extLst>
            </p:cNvPr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C357E11A-43A4-6A74-46F5-FFCD28CF8053}"/>
                </a:ext>
              </a:extLst>
            </p:cNvPr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310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4127354-1402-4f1d-ba7f-e03d5a775dfb" xsi:nil="true"/>
    <lcf76f155ced4ddcb4097134ff3c332f xmlns="051e2176-d33a-49d7-9ec7-03ef78e0892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8F556492FB2409B3B1066F4E16943" ma:contentTypeVersion="20" ma:contentTypeDescription="Create a new document." ma:contentTypeScope="" ma:versionID="bf1fa12f46eec1c426edf0a7033a6c6f">
  <xsd:schema xmlns:xsd="http://www.w3.org/2001/XMLSchema" xmlns:xs="http://www.w3.org/2001/XMLSchema" xmlns:p="http://schemas.microsoft.com/office/2006/metadata/properties" xmlns:ns2="d4127354-1402-4f1d-ba7f-e03d5a775dfb" xmlns:ns3="051e2176-d33a-49d7-9ec7-03ef78e08925" targetNamespace="http://schemas.microsoft.com/office/2006/metadata/properties" ma:root="true" ma:fieldsID="fa1d00ae114504b8d2aa8920338b8ff6" ns2:_="" ns3:_="">
    <xsd:import namespace="d4127354-1402-4f1d-ba7f-e03d5a775dfb"/>
    <xsd:import namespace="051e2176-d33a-49d7-9ec7-03ef78e0892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127354-1402-4f1d-ba7f-e03d5a775df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5" nillable="true" ma:displayName="Taxonomy Catch All Column" ma:hidden="true" ma:list="{d8a02af6-4560-4867-8c94-3f6e6a211659}" ma:internalName="TaxCatchAll" ma:showField="CatchAllData" ma:web="d4127354-1402-4f1d-ba7f-e03d5a775d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1e2176-d33a-49d7-9ec7-03ef78e08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842bce91-9457-43a8-9e1d-1612484c2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D46BEB-5293-49FC-9F32-FCE76524D4E7}">
  <ds:schemaRefs>
    <ds:schemaRef ds:uri="http://schemas.microsoft.com/office/2006/metadata/properties"/>
    <ds:schemaRef ds:uri="http://schemas.microsoft.com/office/infopath/2007/PartnerControls"/>
    <ds:schemaRef ds:uri="d4127354-1402-4f1d-ba7f-e03d5a775dfb"/>
    <ds:schemaRef ds:uri="051e2176-d33a-49d7-9ec7-03ef78e08925"/>
  </ds:schemaRefs>
</ds:datastoreItem>
</file>

<file path=customXml/itemProps2.xml><?xml version="1.0" encoding="utf-8"?>
<ds:datastoreItem xmlns:ds="http://schemas.openxmlformats.org/officeDocument/2006/customXml" ds:itemID="{F6553C1B-6BB7-440E-AE23-A70CC6D6FF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A7431C-87B4-4E84-AB24-543A673A5C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127354-1402-4f1d-ba7f-e03d5a775dfb"/>
    <ds:schemaRef ds:uri="051e2176-d33a-49d7-9ec7-03ef78e089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Custom</PresentationFormat>
  <Paragraphs>84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E&amp;S 2025 slide deck - Workshop 4</dc:title>
  <cp:lastModifiedBy>Helen Grant</cp:lastModifiedBy>
  <cp:revision>45</cp:revision>
  <dcterms:created xsi:type="dcterms:W3CDTF">2006-08-16T00:00:00Z</dcterms:created>
  <dcterms:modified xsi:type="dcterms:W3CDTF">2025-06-23T14:05:30Z</dcterms:modified>
  <dc:identifier>DAGqJysy9h0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0x0101003FE8F556492FB2409B3B1066F4E16943</vt:lpwstr>
  </property>
  <property fmtid="{D5CDD505-2E9C-101B-9397-08002B2CF9AE}" pid="3" name="MediaServiceImageTags">
    <vt:lpwstr/>
  </property>
</Properties>
</file>