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59" r:id="rId8"/>
    <p:sldId id="260" r:id="rId9"/>
    <p:sldId id="274" r:id="rId10"/>
    <p:sldId id="290" r:id="rId11"/>
    <p:sldId id="293" r:id="rId12"/>
    <p:sldId id="294" r:id="rId13"/>
    <p:sldId id="292" r:id="rId14"/>
    <p:sldId id="262" r:id="rId15"/>
    <p:sldId id="261" r:id="rId16"/>
    <p:sldId id="263" r:id="rId17"/>
    <p:sldId id="264" r:id="rId18"/>
    <p:sldId id="265" r:id="rId19"/>
  </p:sldIdLst>
  <p:sldSz cx="18288000" cy="10287000"/>
  <p:notesSz cx="6858000" cy="9144000"/>
  <p:embeddedFontLst>
    <p:embeddedFont>
      <p:font typeface="Maven Pro 1" panose="020B0604020202020204" charset="0"/>
      <p:regular r:id="rId21"/>
    </p:embeddedFont>
    <p:embeddedFont>
      <p:font typeface="Raleway" pitchFamily="2" charset="0"/>
      <p:regular r:id="rId22"/>
      <p:bold r:id="rId23"/>
      <p:italic r:id="rId24"/>
      <p:boldItalic r:id="rId25"/>
    </p:embeddedFont>
    <p:embeddedFont>
      <p:font typeface="Raleway 1 Bold" panose="020B0604020202020204" charset="0"/>
      <p:regular r:id="rId26"/>
    </p:embeddedFont>
    <p:embeddedFont>
      <p:font typeface="Raleway 1 Medium" panose="020B0604020202020204" charset="0"/>
      <p:regular r:id="rId27"/>
    </p:embeddedFont>
    <p:embeddedFont>
      <p:font typeface="Raleway 2" panose="020B0604020202020204" charset="0"/>
      <p:regular r:id="rId28"/>
    </p:embeddedFont>
    <p:embeddedFont>
      <p:font typeface="Raleway 2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ABABD-F279-6314-ECA8-07015C318590}" v="74" dt="2025-06-30T10:34:19.371"/>
    <p1510:client id="{FB237FF7-3273-F03B-9084-633C0B201811}" v="26" dt="2025-06-30T09:54:52.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Aylward" userId="S::nicola.aylward@learningandwork.org.uk::10ffefe8-4983-40ed-846c-05d434823f51" providerId="AD" clId="Web-{A95ABABD-F279-6314-ECA8-07015C318590}"/>
    <pc:docChg chg="addSld delSld modSld sldOrd">
      <pc:chgData name="Nicola Aylward" userId="S::nicola.aylward@learningandwork.org.uk::10ffefe8-4983-40ed-846c-05d434823f51" providerId="AD" clId="Web-{A95ABABD-F279-6314-ECA8-07015C318590}" dt="2025-06-30T10:34:19.371" v="42"/>
      <pc:docMkLst>
        <pc:docMk/>
      </pc:docMkLst>
      <pc:sldChg chg="modSp">
        <pc:chgData name="Nicola Aylward" userId="S::nicola.aylward@learningandwork.org.uk::10ffefe8-4983-40ed-846c-05d434823f51" providerId="AD" clId="Web-{A95ABABD-F279-6314-ECA8-07015C318590}" dt="2025-06-30T10:33:58.855" v="41" actId="20577"/>
        <pc:sldMkLst>
          <pc:docMk/>
          <pc:sldMk cId="0" sldId="258"/>
        </pc:sldMkLst>
        <pc:spChg chg="mod">
          <ac:chgData name="Nicola Aylward" userId="S::nicola.aylward@learningandwork.org.uk::10ffefe8-4983-40ed-846c-05d434823f51" providerId="AD" clId="Web-{A95ABABD-F279-6314-ECA8-07015C318590}" dt="2025-06-30T10:33:58.855" v="41" actId="20577"/>
          <ac:spMkLst>
            <pc:docMk/>
            <pc:sldMk cId="0" sldId="258"/>
            <ac:spMk id="2" creationId="{00000000-0000-0000-0000-000000000000}"/>
          </ac:spMkLst>
        </pc:spChg>
      </pc:sldChg>
      <pc:sldChg chg="addSp delSp modSp">
        <pc:chgData name="Nicola Aylward" userId="S::nicola.aylward@learningandwork.org.uk::10ffefe8-4983-40ed-846c-05d434823f51" providerId="AD" clId="Web-{A95ABABD-F279-6314-ECA8-07015C318590}" dt="2025-06-30T09:59:52.450" v="4"/>
        <pc:sldMkLst>
          <pc:docMk/>
          <pc:sldMk cId="0" sldId="260"/>
        </pc:sldMkLst>
        <pc:spChg chg="add del mod">
          <ac:chgData name="Nicola Aylward" userId="S::nicola.aylward@learningandwork.org.uk::10ffefe8-4983-40ed-846c-05d434823f51" providerId="AD" clId="Web-{A95ABABD-F279-6314-ECA8-07015C318590}" dt="2025-06-30T09:59:52.450" v="4"/>
          <ac:spMkLst>
            <pc:docMk/>
            <pc:sldMk cId="0" sldId="260"/>
            <ac:spMk id="23" creationId="{13F7244D-5F92-0AD1-E691-23697A3BE254}"/>
          </ac:spMkLst>
        </pc:spChg>
      </pc:sldChg>
      <pc:sldChg chg="ord">
        <pc:chgData name="Nicola Aylward" userId="S::nicola.aylward@learningandwork.org.uk::10ffefe8-4983-40ed-846c-05d434823f51" providerId="AD" clId="Web-{A95ABABD-F279-6314-ECA8-07015C318590}" dt="2025-06-30T09:57:27.017" v="0"/>
        <pc:sldMkLst>
          <pc:docMk/>
          <pc:sldMk cId="0" sldId="262"/>
        </pc:sldMkLst>
      </pc:sldChg>
      <pc:sldChg chg="add del">
        <pc:chgData name="Nicola Aylward" userId="S::nicola.aylward@learningandwork.org.uk::10ffefe8-4983-40ed-846c-05d434823f51" providerId="AD" clId="Web-{A95ABABD-F279-6314-ECA8-07015C318590}" dt="2025-06-30T10:34:19.371" v="42"/>
        <pc:sldMkLst>
          <pc:docMk/>
          <pc:sldMk cId="0" sldId="269"/>
        </pc:sldMkLst>
      </pc:sldChg>
      <pc:sldChg chg="add">
        <pc:chgData name="Nicola Aylward" userId="S::nicola.aylward@learningandwork.org.uk::10ffefe8-4983-40ed-846c-05d434823f51" providerId="AD" clId="Web-{A95ABABD-F279-6314-ECA8-07015C318590}" dt="2025-06-30T10:31:49.273" v="6"/>
        <pc:sldMkLst>
          <pc:docMk/>
          <pc:sldMk cId="482170775" sldId="274"/>
        </pc:sldMkLst>
      </pc:sldChg>
      <pc:sldChg chg="add">
        <pc:chgData name="Nicola Aylward" userId="S::nicola.aylward@learningandwork.org.uk::10ffefe8-4983-40ed-846c-05d434823f51" providerId="AD" clId="Web-{A95ABABD-F279-6314-ECA8-07015C318590}" dt="2025-06-30T10:32:08.398" v="7"/>
        <pc:sldMkLst>
          <pc:docMk/>
          <pc:sldMk cId="1104723832" sldId="290"/>
        </pc:sldMkLst>
      </pc:sldChg>
      <pc:sldChg chg="add">
        <pc:chgData name="Nicola Aylward" userId="S::nicola.aylward@learningandwork.org.uk::10ffefe8-4983-40ed-846c-05d434823f51" providerId="AD" clId="Web-{A95ABABD-F279-6314-ECA8-07015C318590}" dt="2025-06-30T10:32:52.743" v="10"/>
        <pc:sldMkLst>
          <pc:docMk/>
          <pc:sldMk cId="425527538" sldId="292"/>
        </pc:sldMkLst>
      </pc:sldChg>
      <pc:sldChg chg="add">
        <pc:chgData name="Nicola Aylward" userId="S::nicola.aylward@learningandwork.org.uk::10ffefe8-4983-40ed-846c-05d434823f51" providerId="AD" clId="Web-{A95ABABD-F279-6314-ECA8-07015C318590}" dt="2025-06-30T10:32:22.914" v="8"/>
        <pc:sldMkLst>
          <pc:docMk/>
          <pc:sldMk cId="3357618027" sldId="293"/>
        </pc:sldMkLst>
      </pc:sldChg>
      <pc:sldChg chg="add">
        <pc:chgData name="Nicola Aylward" userId="S::nicola.aylward@learningandwork.org.uk::10ffefe8-4983-40ed-846c-05d434823f51" providerId="AD" clId="Web-{A95ABABD-F279-6314-ECA8-07015C318590}" dt="2025-06-30T10:32:38.946" v="9"/>
        <pc:sldMkLst>
          <pc:docMk/>
          <pc:sldMk cId="424018966" sldId="294"/>
        </pc:sldMkLst>
      </pc:sldChg>
    </pc:docChg>
  </pc:docChgLst>
  <pc:docChgLst>
    <pc:chgData name="Lucy Vigar" userId="S::lucy.vigar@learningandwork.org.uk::925345f5-7295-4d9c-a2fc-572e15d1e2af" providerId="AD" clId="Web-{FB237FF7-3273-F03B-9084-633C0B201811}"/>
    <pc:docChg chg="modSld">
      <pc:chgData name="Lucy Vigar" userId="S::lucy.vigar@learningandwork.org.uk::925345f5-7295-4d9c-a2fc-572e15d1e2af" providerId="AD" clId="Web-{FB237FF7-3273-F03B-9084-633C0B201811}" dt="2025-06-30T09:54:51.354" v="11" actId="20577"/>
      <pc:docMkLst>
        <pc:docMk/>
      </pc:docMkLst>
      <pc:sldChg chg="modSp">
        <pc:chgData name="Lucy Vigar" userId="S::lucy.vigar@learningandwork.org.uk::925345f5-7295-4d9c-a2fc-572e15d1e2af" providerId="AD" clId="Web-{FB237FF7-3273-F03B-9084-633C0B201811}" dt="2025-06-30T09:54:22.353" v="4" actId="20577"/>
        <pc:sldMkLst>
          <pc:docMk/>
          <pc:sldMk cId="0" sldId="262"/>
        </pc:sldMkLst>
        <pc:spChg chg="mod">
          <ac:chgData name="Lucy Vigar" userId="S::lucy.vigar@learningandwork.org.uk::925345f5-7295-4d9c-a2fc-572e15d1e2af" providerId="AD" clId="Web-{FB237FF7-3273-F03B-9084-633C0B201811}" dt="2025-06-30T09:54:22.353" v="4" actId="20577"/>
          <ac:spMkLst>
            <pc:docMk/>
            <pc:sldMk cId="0" sldId="262"/>
            <ac:spMk id="2" creationId="{00000000-0000-0000-0000-000000000000}"/>
          </ac:spMkLst>
        </pc:spChg>
      </pc:sldChg>
      <pc:sldChg chg="modSp">
        <pc:chgData name="Lucy Vigar" userId="S::lucy.vigar@learningandwork.org.uk::925345f5-7295-4d9c-a2fc-572e15d1e2af" providerId="AD" clId="Web-{FB237FF7-3273-F03B-9084-633C0B201811}" dt="2025-06-30T09:54:51.354" v="11" actId="20577"/>
        <pc:sldMkLst>
          <pc:docMk/>
          <pc:sldMk cId="0" sldId="265"/>
        </pc:sldMkLst>
        <pc:spChg chg="mod">
          <ac:chgData name="Lucy Vigar" userId="S::lucy.vigar@learningandwork.org.uk::925345f5-7295-4d9c-a2fc-572e15d1e2af" providerId="AD" clId="Web-{FB237FF7-3273-F03B-9084-633C0B201811}" dt="2025-06-30T09:54:51.354" v="11" actId="20577"/>
          <ac:spMkLst>
            <pc:docMk/>
            <pc:sldMk cId="0"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DA954-E83B-46E1-B09D-D51B01AD54B6}" type="datetimeFigureOut">
              <a:t>6/30/2025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C895E-EAC8-4362-836F-81494EA5E830}" type="slidenum">
              <a:t>‹#›</a:t>
            </a:fld>
            <a:endParaRPr lang="en-US"/>
          </a:p>
        </p:txBody>
      </p:sp>
    </p:spTree>
    <p:extLst>
      <p:ext uri="{BB962C8B-B14F-4D97-AF65-F5344CB8AC3E}">
        <p14:creationId xmlns:p14="http://schemas.microsoft.com/office/powerpoint/2010/main" val="221099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ingandwork.org.uk/resources/research-and-reports/youth-opportunity-index-202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Methods included data analysis, consultation with stakeholders, young people, and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85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20282-5E5E-D57D-DF83-3B1F39EF6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C4A87-E47A-141D-9B90-2872836F4DB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A71D340-AA15-4134-FD20-8B6B323810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2F396A-1202-416F-673B-61AE0DA2599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66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E5CDE-6415-B7AF-C180-CDEE07C4F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52D16-BF7B-A313-D6E6-C5B7BC10DAA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2C373D2-11B8-2A29-D557-C33FE53394A6}"/>
              </a:ext>
            </a:extLst>
          </p:cNvPr>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Many young people will experience a period of time out of education, employment or training. For some, this will be short lived; one in three young people move back into education, employment or training within the first six months of becoming NEET. Being out of education, employment or training for a short period of time is unlikely to have a significant impact on a young person’s life. However, many young people are NEET for a sustained period of time. In fact</a:t>
            </a:r>
            <a:r>
              <a:rPr lang="en-US" sz="1800" b="1" dirty="0">
                <a:effectLst/>
                <a:latin typeface="Arial" panose="020B0604020202020204" pitchFamily="34" charset="0"/>
                <a:ea typeface="Calibri" panose="020F0502020204030204" pitchFamily="34" charset="0"/>
                <a:cs typeface="Times New Roman" panose="02020603050405020304" pitchFamily="18" charset="0"/>
              </a:rPr>
              <a:t>, in the UK nearly half (48%) of young people are still not in education, employment or training a year after becoming NEET</a:t>
            </a:r>
            <a:r>
              <a:rPr lang="en-US" sz="1800" dirty="0">
                <a:effectLst/>
                <a:latin typeface="Arial" panose="020B0604020202020204" pitchFamily="34" charset="0"/>
                <a:ea typeface="Calibri" panose="020F0502020204030204" pitchFamily="34" charset="0"/>
                <a:cs typeface="Times New Roman" panose="02020603050405020304" pitchFamily="18" charset="0"/>
              </a:rPr>
              <a:t>, equating to more than 360,000 young people. </a:t>
            </a:r>
            <a:endParaRPr lang="en-US" dirty="0"/>
          </a:p>
        </p:txBody>
      </p:sp>
      <p:sp>
        <p:nvSpPr>
          <p:cNvPr id="4" name="Slide Number Placeholder 3">
            <a:extLst>
              <a:ext uri="{FF2B5EF4-FFF2-40B4-BE49-F238E27FC236}">
                <a16:creationId xmlns:a16="http://schemas.microsoft.com/office/drawing/2014/main" id="{20E16178-345C-E74A-7FDE-3131099A016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02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6E5F4-4D81-4FF8-FE52-F9562BAF8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74D36-7EF5-52BC-A94F-278E1A96FC7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47E98A5-DB55-13BA-9901-A306D771212C}"/>
              </a:ext>
            </a:extLst>
          </p:cNvPr>
          <p:cNvSpPr>
            <a:spLocks noGrp="1"/>
          </p:cNvSpPr>
          <p:nvPr>
            <p:ph type="body" idx="1"/>
          </p:nvPr>
        </p:nvSpPr>
        <p:spPr/>
        <p:txBody>
          <a:bodyPr/>
          <a:lstStyle/>
          <a:p>
            <a:pPr>
              <a:lnSpc>
                <a:spcPct val="115000"/>
              </a:lnSpc>
              <a:spcAft>
                <a:spcPts val="1000"/>
              </a:spcAft>
            </a:pPr>
            <a:r>
              <a:rPr lang="en-GB" sz="1800" dirty="0">
                <a:effectLst/>
                <a:latin typeface="Raleway" pitchFamily="2" charset="0"/>
                <a:ea typeface="Calibri" panose="020F0502020204030204" pitchFamily="34" charset="0"/>
                <a:cs typeface="Arial" panose="020B0604020202020204" pitchFamily="34" charset="0"/>
              </a:rPr>
              <a:t>The best-ranking local authorities are mostly in London, with Sutton coming out on top, while young people in Knowsley have the worst access to opportunities in the country. Poverty and worse opportunities for young people generally go hand in hand but some areas don’t follow this trend; Hackney is ranked among the most deprived places in England but ranks 17</a:t>
            </a:r>
            <a:r>
              <a:rPr lang="en-GB" sz="1800" baseline="30000" dirty="0">
                <a:effectLst/>
                <a:latin typeface="Raleway" pitchFamily="2" charset="0"/>
                <a:ea typeface="Calibri" panose="020F0502020204030204" pitchFamily="34" charset="0"/>
                <a:cs typeface="Arial" panose="020B0604020202020204" pitchFamily="34" charset="0"/>
              </a:rPr>
              <a:t>th</a:t>
            </a:r>
            <a:r>
              <a:rPr lang="en-GB" sz="1800" dirty="0">
                <a:effectLst/>
                <a:latin typeface="Raleway" pitchFamily="2" charset="0"/>
                <a:ea typeface="Calibri" panose="020F0502020204030204" pitchFamily="34" charset="0"/>
                <a:cs typeface="Arial" panose="020B0604020202020204" pitchFamily="34" charset="0"/>
              </a:rPr>
              <a:t> for youth opportunity.</a:t>
            </a:r>
          </a:p>
          <a:p>
            <a:pPr>
              <a:lnSpc>
                <a:spcPct val="115000"/>
              </a:lnSpc>
              <a:spcAft>
                <a:spcPts val="1000"/>
              </a:spcAft>
            </a:pPr>
            <a:endParaRPr lang="en-GB" sz="1800" dirty="0">
              <a:effectLst/>
              <a:latin typeface="Raleway" pitchFamily="2"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Raleway" pitchFamily="2" charset="0"/>
                <a:ea typeface="Calibri" panose="020F0502020204030204" pitchFamily="34" charset="0"/>
                <a:cs typeface="Arial" panose="020B0604020202020204" pitchFamily="34" charset="0"/>
              </a:rPr>
              <a:t>Explore further with our interactive maps and tables: </a:t>
            </a:r>
            <a:r>
              <a:rPr lang="en-GB" sz="2800" dirty="0">
                <a:hlinkClick r:id="rId3"/>
              </a:rPr>
              <a:t>https://learningandwork.org.uk/resources/research-and-reports/youth-opportunity-index-2025/</a:t>
            </a:r>
            <a:endParaRPr lang="en-GB" sz="1800" dirty="0">
              <a:effectLst/>
              <a:latin typeface="Raleway" pitchFamily="2"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047BC9-13A7-EE27-D2B4-B1D6FA2133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81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3A84D-917D-325F-D1CA-A212B82DA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F1E8C-7BCD-CA9E-D1C9-9574C6BA28D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82F214C-552F-19C8-49EB-A4D9494323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9DFBDF-CCEC-5135-4EAB-05D2E44878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47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sv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learningandwork.org.uk/resources/research-and-reports/transforming-opportunity/" TargetMode="External"/><Relationship Id="rId5" Type="http://schemas.openxmlformats.org/officeDocument/2006/relationships/hyperlink" Target="https://learningandwork.org.uk/resources/research-and-reports/youth-opportunity-index-2025/" TargetMode="External"/><Relationship Id="rId4" Type="http://schemas.openxmlformats.org/officeDocument/2006/relationships/hyperlink" Target="https://learningandwork.org.uk/resources/research-and-reports/young-people-who-are-not-in-education-employment-or-training-what-does-the-data-tell-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 y="-38100"/>
            <a:ext cx="9795887" cy="4187621"/>
          </a:xfrm>
          <a:custGeom>
            <a:avLst/>
            <a:gdLst/>
            <a:ahLst/>
            <a:cxnLst/>
            <a:rect l="l" t="t" r="r" b="b"/>
            <a:pathLst>
              <a:path w="9795887" h="4187621">
                <a:moveTo>
                  <a:pt x="0" y="0"/>
                </a:moveTo>
                <a:lnTo>
                  <a:pt x="9795887" y="0"/>
                </a:lnTo>
                <a:lnTo>
                  <a:pt x="9795887" y="4187621"/>
                </a:lnTo>
                <a:lnTo>
                  <a:pt x="0" y="4187621"/>
                </a:lnTo>
                <a:lnTo>
                  <a:pt x="0" y="0"/>
                </a:lnTo>
                <a:close/>
              </a:path>
            </a:pathLst>
          </a:custGeom>
          <a:blipFill>
            <a:blip r:embed="rId2"/>
            <a:stretch>
              <a:fillRect t="-48383" b="-47715"/>
            </a:stretch>
          </a:blipFill>
        </p:spPr>
      </p:sp>
      <p:grpSp>
        <p:nvGrpSpPr>
          <p:cNvPr id="3" name="Group 3"/>
          <p:cNvGrpSpPr/>
          <p:nvPr/>
        </p:nvGrpSpPr>
        <p:grpSpPr>
          <a:xfrm>
            <a:off x="0" y="5296191"/>
            <a:ext cx="18288000" cy="5000334"/>
            <a:chOff x="0" y="0"/>
            <a:chExt cx="24384000" cy="6667113"/>
          </a:xfrm>
        </p:grpSpPr>
        <p:sp>
          <p:nvSpPr>
            <p:cNvPr id="4" name="Freeform 4"/>
            <p:cNvSpPr/>
            <p:nvPr/>
          </p:nvSpPr>
          <p:spPr>
            <a:xfrm>
              <a:off x="0" y="0"/>
              <a:ext cx="24374935" cy="6654413"/>
            </a:xfrm>
            <a:custGeom>
              <a:avLst/>
              <a:gdLst/>
              <a:ahLst/>
              <a:cxnLst/>
              <a:rect l="l" t="t" r="r" b="b"/>
              <a:pathLst>
                <a:path w="24374935" h="6654413">
                  <a:moveTo>
                    <a:pt x="0" y="0"/>
                  </a:moveTo>
                  <a:lnTo>
                    <a:pt x="24374935" y="0"/>
                  </a:lnTo>
                  <a:lnTo>
                    <a:pt x="24374935" y="6654413"/>
                  </a:lnTo>
                  <a:lnTo>
                    <a:pt x="0" y="6654413"/>
                  </a:lnTo>
                  <a:lnTo>
                    <a:pt x="0" y="0"/>
                  </a:lnTo>
                  <a:close/>
                </a:path>
              </a:pathLst>
            </a:custGeom>
            <a:blipFill>
              <a:blip r:embed="rId3"/>
              <a:stretch>
                <a:fillRect l="-226" t="-247722" b="-19405"/>
              </a:stretch>
            </a:blipFill>
          </p:spPr>
        </p:sp>
        <p:grpSp>
          <p:nvGrpSpPr>
            <p:cNvPr id="5" name="Group 5"/>
            <p:cNvGrpSpPr/>
            <p:nvPr/>
          </p:nvGrpSpPr>
          <p:grpSpPr>
            <a:xfrm>
              <a:off x="0" y="3613337"/>
              <a:ext cx="24384000" cy="3053776"/>
              <a:chOff x="0" y="0"/>
              <a:chExt cx="3245051" cy="406400"/>
            </a:xfrm>
          </p:grpSpPr>
          <p:sp>
            <p:nvSpPr>
              <p:cNvPr id="6" name="Freeform 6"/>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7" name="TextBox 7"/>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8" name="Freeform 8"/>
            <p:cNvSpPr/>
            <p:nvPr/>
          </p:nvSpPr>
          <p:spPr>
            <a:xfrm>
              <a:off x="1155515" y="5328173"/>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4"/>
              <a:stretch>
                <a:fillRect/>
              </a:stretch>
            </a:blipFill>
          </p:spPr>
        </p:sp>
        <p:sp>
          <p:nvSpPr>
            <p:cNvPr id="9" name="Freeform 9"/>
            <p:cNvSpPr/>
            <p:nvPr/>
          </p:nvSpPr>
          <p:spPr>
            <a:xfrm>
              <a:off x="15816443" y="4944508"/>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5"/>
              <a:stretch>
                <a:fillRect/>
              </a:stretch>
            </a:blipFill>
          </p:spPr>
        </p:sp>
        <p:sp>
          <p:nvSpPr>
            <p:cNvPr id="10" name="Freeform 10"/>
            <p:cNvSpPr/>
            <p:nvPr/>
          </p:nvSpPr>
          <p:spPr>
            <a:xfrm>
              <a:off x="5868609" y="5322924"/>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6"/>
              <a:stretch>
                <a:fillRect/>
              </a:stretch>
            </a:blipFill>
          </p:spPr>
        </p:sp>
        <p:sp>
          <p:nvSpPr>
            <p:cNvPr id="11" name="Freeform 11"/>
            <p:cNvSpPr/>
            <p:nvPr/>
          </p:nvSpPr>
          <p:spPr>
            <a:xfrm>
              <a:off x="17204447" y="4217959"/>
              <a:ext cx="2106166" cy="1221576"/>
            </a:xfrm>
            <a:custGeom>
              <a:avLst/>
              <a:gdLst/>
              <a:ahLst/>
              <a:cxnLst/>
              <a:rect l="l" t="t" r="r" b="b"/>
              <a:pathLst>
                <a:path w="2106166" h="1221576">
                  <a:moveTo>
                    <a:pt x="0" y="0"/>
                  </a:moveTo>
                  <a:lnTo>
                    <a:pt x="2106165" y="0"/>
                  </a:lnTo>
                  <a:lnTo>
                    <a:pt x="2106165" y="1221577"/>
                  </a:lnTo>
                  <a:lnTo>
                    <a:pt x="0" y="1221577"/>
                  </a:lnTo>
                  <a:lnTo>
                    <a:pt x="0" y="0"/>
                  </a:lnTo>
                  <a:close/>
                </a:path>
              </a:pathLst>
            </a:custGeom>
            <a:blipFill>
              <a:blip r:embed="rId7"/>
              <a:stretch>
                <a:fillRect/>
              </a:stretch>
            </a:blipFill>
          </p:spPr>
        </p:sp>
        <p:sp>
          <p:nvSpPr>
            <p:cNvPr id="12" name="Freeform 12"/>
            <p:cNvSpPr/>
            <p:nvPr/>
          </p:nvSpPr>
          <p:spPr>
            <a:xfrm>
              <a:off x="11350229" y="4897672"/>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8"/>
              <a:stretch>
                <a:fillRect/>
              </a:stretch>
            </a:blipFill>
          </p:spPr>
        </p:sp>
        <p:sp>
          <p:nvSpPr>
            <p:cNvPr id="13" name="Freeform 13"/>
            <p:cNvSpPr/>
            <p:nvPr/>
          </p:nvSpPr>
          <p:spPr>
            <a:xfrm>
              <a:off x="13310800" y="4225572"/>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9"/>
              <a:stretch>
                <a:fillRect/>
              </a:stretch>
            </a:blipFill>
          </p:spPr>
        </p:sp>
        <p:sp>
          <p:nvSpPr>
            <p:cNvPr id="14" name="Freeform 14"/>
            <p:cNvSpPr/>
            <p:nvPr/>
          </p:nvSpPr>
          <p:spPr>
            <a:xfrm>
              <a:off x="18731470" y="5315311"/>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10"/>
              <a:stretch>
                <a:fillRect/>
              </a:stretch>
            </a:blipFill>
          </p:spPr>
        </p:sp>
        <p:sp>
          <p:nvSpPr>
            <p:cNvPr id="15" name="Freeform 15"/>
            <p:cNvSpPr/>
            <p:nvPr/>
          </p:nvSpPr>
          <p:spPr>
            <a:xfrm>
              <a:off x="20091575" y="3864262"/>
              <a:ext cx="3429283" cy="1928972"/>
            </a:xfrm>
            <a:custGeom>
              <a:avLst/>
              <a:gdLst/>
              <a:ahLst/>
              <a:cxnLst/>
              <a:rect l="l" t="t" r="r" b="b"/>
              <a:pathLst>
                <a:path w="3429283" h="1928972">
                  <a:moveTo>
                    <a:pt x="0" y="0"/>
                  </a:moveTo>
                  <a:lnTo>
                    <a:pt x="3429283" y="0"/>
                  </a:lnTo>
                  <a:lnTo>
                    <a:pt x="3429283" y="1928971"/>
                  </a:lnTo>
                  <a:lnTo>
                    <a:pt x="0" y="19289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TextBox 16"/>
            <p:cNvSpPr txBox="1"/>
            <p:nvPr/>
          </p:nvSpPr>
          <p:spPr>
            <a:xfrm>
              <a:off x="1134382" y="4122943"/>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17" name="TextBox 17"/>
            <p:cNvSpPr txBox="1"/>
            <p:nvPr/>
          </p:nvSpPr>
          <p:spPr>
            <a:xfrm>
              <a:off x="10101805" y="4115330"/>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18" name="TextBox 18"/>
            <p:cNvSpPr txBox="1"/>
            <p:nvPr/>
          </p:nvSpPr>
          <p:spPr>
            <a:xfrm>
              <a:off x="5868609" y="4160809"/>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19" name="TextBox 19"/>
          <p:cNvSpPr txBox="1"/>
          <p:nvPr/>
        </p:nvSpPr>
        <p:spPr>
          <a:xfrm>
            <a:off x="1028700" y="3390900"/>
            <a:ext cx="8628742" cy="1752600"/>
          </a:xfrm>
          <a:prstGeom prst="rect">
            <a:avLst/>
          </a:prstGeom>
        </p:spPr>
        <p:txBody>
          <a:bodyPr lIns="0" tIns="0" rIns="0" bIns="0" rtlCol="0" anchor="t">
            <a:spAutoFit/>
          </a:bodyPr>
          <a:lstStyle/>
          <a:p>
            <a:pPr algn="l">
              <a:lnSpc>
                <a:spcPts val="4609"/>
              </a:lnSpc>
            </a:pPr>
            <a:r>
              <a:rPr lang="en-US" sz="3841" b="1">
                <a:solidFill>
                  <a:srgbClr val="264C59"/>
                </a:solidFill>
                <a:latin typeface="Raleway 2 Bold"/>
                <a:ea typeface="Raleway 2 Bold"/>
                <a:cs typeface="Raleway 2 Bold"/>
                <a:sym typeface="Raleway 2 Bold"/>
              </a:rPr>
              <a:t>Tuesday 1 July </a:t>
            </a:r>
            <a:r>
              <a:rPr lang="en-US" sz="3841">
                <a:solidFill>
                  <a:srgbClr val="264C59"/>
                </a:solidFill>
                <a:latin typeface="Raleway 2"/>
                <a:ea typeface="Raleway 2"/>
                <a:cs typeface="Raleway 2"/>
                <a:sym typeface="Raleway 2"/>
              </a:rPr>
              <a:t>| </a:t>
            </a:r>
            <a:r>
              <a:rPr lang="en-US" sz="3841" b="1">
                <a:solidFill>
                  <a:srgbClr val="264C59"/>
                </a:solidFill>
                <a:latin typeface="Raleway 2 Bold"/>
                <a:ea typeface="Raleway 2 Bold"/>
                <a:cs typeface="Raleway 2 Bold"/>
                <a:sym typeface="Raleway 2 Bold"/>
              </a:rPr>
              <a:t>8am–4.20pm</a:t>
            </a:r>
          </a:p>
          <a:p>
            <a:pPr algn="l">
              <a:lnSpc>
                <a:spcPts val="4609"/>
              </a:lnSpc>
            </a:pPr>
            <a:r>
              <a:rPr lang="en-US" sz="3841" b="1">
                <a:solidFill>
                  <a:srgbClr val="EE7E3B"/>
                </a:solidFill>
                <a:latin typeface="Raleway 2 Bold"/>
                <a:ea typeface="Raleway 2 Bold"/>
                <a:cs typeface="Raleway 2 Bold"/>
                <a:sym typeface="Raleway 2 Bold"/>
              </a:rPr>
              <a:t>The path to productive, inclusive and sustainable growth</a:t>
            </a:r>
          </a:p>
        </p:txBody>
      </p:sp>
      <p:grpSp>
        <p:nvGrpSpPr>
          <p:cNvPr id="20" name="Group 20"/>
          <p:cNvGrpSpPr/>
          <p:nvPr/>
        </p:nvGrpSpPr>
        <p:grpSpPr>
          <a:xfrm>
            <a:off x="12403949" y="1028700"/>
            <a:ext cx="4979176" cy="934468"/>
            <a:chOff x="0" y="0"/>
            <a:chExt cx="6638901" cy="1245957"/>
          </a:xfrm>
        </p:grpSpPr>
        <p:sp>
          <p:nvSpPr>
            <p:cNvPr id="21" name="Freeform 21"/>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TextBox 22"/>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6D5D-506F-1708-ED29-E22B5AE1C5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8635A91-C12E-FBF3-BB6F-E5549B8DCF1D}"/>
              </a:ext>
            </a:extLst>
          </p:cNvPr>
          <p:cNvPicPr>
            <a:picLocks noChangeAspect="1"/>
          </p:cNvPicPr>
          <p:nvPr/>
        </p:nvPicPr>
        <p:blipFill>
          <a:blip r:embed="rId3"/>
          <a:stretch>
            <a:fillRect/>
          </a:stretch>
        </p:blipFill>
        <p:spPr>
          <a:xfrm>
            <a:off x="1838567" y="0"/>
            <a:ext cx="14610867" cy="10287000"/>
          </a:xfrm>
          <a:prstGeom prst="rect">
            <a:avLst/>
          </a:prstGeom>
        </p:spPr>
      </p:pic>
    </p:spTree>
    <p:extLst>
      <p:ext uri="{BB962C8B-B14F-4D97-AF65-F5344CB8AC3E}">
        <p14:creationId xmlns:p14="http://schemas.microsoft.com/office/powerpoint/2010/main" val="42552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25183"/>
            <a:ext cx="16230600" cy="1780540"/>
          </a:xfrm>
          <a:prstGeom prst="rect">
            <a:avLst/>
          </a:prstGeom>
        </p:spPr>
        <p:txBody>
          <a:bodyPr lIns="0" tIns="0" rIns="0" bIns="0" rtlCol="0" anchor="t">
            <a:spAutoFit/>
          </a:bodyPr>
          <a:lstStyle/>
          <a:p>
            <a:pPr algn="ctr">
              <a:lnSpc>
                <a:spcPts val="7419"/>
              </a:lnSpc>
            </a:pPr>
            <a:r>
              <a:rPr lang="en-US" sz="5250" b="1" spc="-42">
                <a:solidFill>
                  <a:srgbClr val="EF7E3C"/>
                </a:solidFill>
                <a:latin typeface="Raleway 2 Bold"/>
                <a:ea typeface="Raleway 2 Bold"/>
                <a:cs typeface="Raleway 2 Bold"/>
                <a:sym typeface="Raleway 2 Bold"/>
              </a:rPr>
              <a:t>Farzana and Jayden</a:t>
            </a:r>
          </a:p>
          <a:p>
            <a:pPr algn="ctr">
              <a:lnSpc>
                <a:spcPts val="6359"/>
              </a:lnSpc>
            </a:pPr>
            <a:r>
              <a:rPr lang="en-US" sz="5250" b="1">
                <a:solidFill>
                  <a:srgbClr val="264C59"/>
                </a:solidFill>
                <a:latin typeface="Raleway 2 Bold"/>
                <a:ea typeface="Raleway 2 Bold"/>
                <a:cs typeface="Raleway 2 Bold"/>
                <a:sym typeface="Raleway 2 Bold"/>
              </a:rPr>
              <a:t>Youth delegates</a:t>
            </a:r>
            <a:endParaRPr lang="en-US" sz="5250" b="1">
              <a:solidFill>
                <a:srgbClr val="264C59"/>
              </a:solidFill>
              <a:latin typeface="Raleway 2 Bold"/>
              <a:ea typeface="Raleway 2 Bold"/>
              <a:cs typeface="Raleway 2 Bold"/>
            </a:endParaRPr>
          </a:p>
        </p:txBody>
      </p:sp>
      <p:grpSp>
        <p:nvGrpSpPr>
          <p:cNvPr id="3" name="Group 3"/>
          <p:cNvGrpSpPr/>
          <p:nvPr/>
        </p:nvGrpSpPr>
        <p:grpSpPr>
          <a:xfrm>
            <a:off x="0" y="5296191"/>
            <a:ext cx="18288000" cy="5000334"/>
            <a:chOff x="0" y="0"/>
            <a:chExt cx="24384000" cy="6667113"/>
          </a:xfrm>
        </p:grpSpPr>
        <p:sp>
          <p:nvSpPr>
            <p:cNvPr id="4" name="Freeform 4"/>
            <p:cNvSpPr/>
            <p:nvPr/>
          </p:nvSpPr>
          <p:spPr>
            <a:xfrm>
              <a:off x="0" y="0"/>
              <a:ext cx="24374935" cy="6654413"/>
            </a:xfrm>
            <a:custGeom>
              <a:avLst/>
              <a:gdLst/>
              <a:ahLst/>
              <a:cxnLst/>
              <a:rect l="l" t="t" r="r" b="b"/>
              <a:pathLst>
                <a:path w="24374935" h="6654413">
                  <a:moveTo>
                    <a:pt x="0" y="0"/>
                  </a:moveTo>
                  <a:lnTo>
                    <a:pt x="24374935" y="0"/>
                  </a:lnTo>
                  <a:lnTo>
                    <a:pt x="24374935" y="6654413"/>
                  </a:lnTo>
                  <a:lnTo>
                    <a:pt x="0" y="6654413"/>
                  </a:lnTo>
                  <a:lnTo>
                    <a:pt x="0" y="0"/>
                  </a:lnTo>
                  <a:close/>
                </a:path>
              </a:pathLst>
            </a:custGeom>
            <a:blipFill>
              <a:blip r:embed="rId2"/>
              <a:stretch>
                <a:fillRect l="-226" t="-247722" b="-19405"/>
              </a:stretch>
            </a:blipFill>
          </p:spPr>
        </p:sp>
        <p:grpSp>
          <p:nvGrpSpPr>
            <p:cNvPr id="5" name="Group 5"/>
            <p:cNvGrpSpPr/>
            <p:nvPr/>
          </p:nvGrpSpPr>
          <p:grpSpPr>
            <a:xfrm>
              <a:off x="0" y="3613337"/>
              <a:ext cx="24384000" cy="3053776"/>
              <a:chOff x="0" y="0"/>
              <a:chExt cx="3245051" cy="406400"/>
            </a:xfrm>
          </p:grpSpPr>
          <p:sp>
            <p:nvSpPr>
              <p:cNvPr id="6" name="Freeform 6"/>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7" name="TextBox 7"/>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8" name="Freeform 8"/>
            <p:cNvSpPr/>
            <p:nvPr/>
          </p:nvSpPr>
          <p:spPr>
            <a:xfrm>
              <a:off x="1155515" y="5328173"/>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3"/>
              <a:stretch>
                <a:fillRect/>
              </a:stretch>
            </a:blipFill>
          </p:spPr>
        </p:sp>
        <p:sp>
          <p:nvSpPr>
            <p:cNvPr id="9" name="Freeform 9"/>
            <p:cNvSpPr/>
            <p:nvPr/>
          </p:nvSpPr>
          <p:spPr>
            <a:xfrm>
              <a:off x="15816443" y="4944508"/>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4"/>
              <a:stretch>
                <a:fillRect/>
              </a:stretch>
            </a:blipFill>
          </p:spPr>
        </p:sp>
        <p:sp>
          <p:nvSpPr>
            <p:cNvPr id="10" name="Freeform 10"/>
            <p:cNvSpPr/>
            <p:nvPr/>
          </p:nvSpPr>
          <p:spPr>
            <a:xfrm>
              <a:off x="5868609" y="5322924"/>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5"/>
              <a:stretch>
                <a:fillRect/>
              </a:stretch>
            </a:blipFill>
          </p:spPr>
        </p:sp>
        <p:sp>
          <p:nvSpPr>
            <p:cNvPr id="11" name="Freeform 11"/>
            <p:cNvSpPr/>
            <p:nvPr/>
          </p:nvSpPr>
          <p:spPr>
            <a:xfrm>
              <a:off x="17204447" y="4217959"/>
              <a:ext cx="2106166" cy="1221576"/>
            </a:xfrm>
            <a:custGeom>
              <a:avLst/>
              <a:gdLst/>
              <a:ahLst/>
              <a:cxnLst/>
              <a:rect l="l" t="t" r="r" b="b"/>
              <a:pathLst>
                <a:path w="2106166" h="1221576">
                  <a:moveTo>
                    <a:pt x="0" y="0"/>
                  </a:moveTo>
                  <a:lnTo>
                    <a:pt x="2106165" y="0"/>
                  </a:lnTo>
                  <a:lnTo>
                    <a:pt x="2106165" y="1221577"/>
                  </a:lnTo>
                  <a:lnTo>
                    <a:pt x="0" y="1221577"/>
                  </a:lnTo>
                  <a:lnTo>
                    <a:pt x="0" y="0"/>
                  </a:lnTo>
                  <a:close/>
                </a:path>
              </a:pathLst>
            </a:custGeom>
            <a:blipFill>
              <a:blip r:embed="rId6"/>
              <a:stretch>
                <a:fillRect/>
              </a:stretch>
            </a:blipFill>
          </p:spPr>
        </p:sp>
        <p:sp>
          <p:nvSpPr>
            <p:cNvPr id="12" name="Freeform 12"/>
            <p:cNvSpPr/>
            <p:nvPr/>
          </p:nvSpPr>
          <p:spPr>
            <a:xfrm>
              <a:off x="11350229" y="4897672"/>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7"/>
              <a:stretch>
                <a:fillRect/>
              </a:stretch>
            </a:blipFill>
          </p:spPr>
        </p:sp>
        <p:sp>
          <p:nvSpPr>
            <p:cNvPr id="13" name="Freeform 13"/>
            <p:cNvSpPr/>
            <p:nvPr/>
          </p:nvSpPr>
          <p:spPr>
            <a:xfrm>
              <a:off x="13310800" y="4225572"/>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8"/>
              <a:stretch>
                <a:fillRect/>
              </a:stretch>
            </a:blipFill>
          </p:spPr>
        </p:sp>
        <p:sp>
          <p:nvSpPr>
            <p:cNvPr id="14" name="Freeform 14"/>
            <p:cNvSpPr/>
            <p:nvPr/>
          </p:nvSpPr>
          <p:spPr>
            <a:xfrm>
              <a:off x="18731470" y="5315311"/>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9"/>
              <a:stretch>
                <a:fillRect/>
              </a:stretch>
            </a:blipFill>
          </p:spPr>
        </p:sp>
        <p:sp>
          <p:nvSpPr>
            <p:cNvPr id="15" name="Freeform 15"/>
            <p:cNvSpPr/>
            <p:nvPr/>
          </p:nvSpPr>
          <p:spPr>
            <a:xfrm>
              <a:off x="20091575" y="3864262"/>
              <a:ext cx="3429283" cy="1928972"/>
            </a:xfrm>
            <a:custGeom>
              <a:avLst/>
              <a:gdLst/>
              <a:ahLst/>
              <a:cxnLst/>
              <a:rect l="l" t="t" r="r" b="b"/>
              <a:pathLst>
                <a:path w="3429283" h="1928972">
                  <a:moveTo>
                    <a:pt x="0" y="0"/>
                  </a:moveTo>
                  <a:lnTo>
                    <a:pt x="3429283" y="0"/>
                  </a:lnTo>
                  <a:lnTo>
                    <a:pt x="3429283" y="1928971"/>
                  </a:lnTo>
                  <a:lnTo>
                    <a:pt x="0" y="1928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6"/>
            <p:cNvSpPr txBox="1"/>
            <p:nvPr/>
          </p:nvSpPr>
          <p:spPr>
            <a:xfrm>
              <a:off x="1134382" y="4122943"/>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17" name="TextBox 17"/>
            <p:cNvSpPr txBox="1"/>
            <p:nvPr/>
          </p:nvSpPr>
          <p:spPr>
            <a:xfrm>
              <a:off x="10101805" y="4115330"/>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18" name="TextBox 18"/>
            <p:cNvSpPr txBox="1"/>
            <p:nvPr/>
          </p:nvSpPr>
          <p:spPr>
            <a:xfrm>
              <a:off x="5868609" y="4160809"/>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19" name="Freeform 19"/>
          <p:cNvSpPr/>
          <p:nvPr/>
        </p:nvSpPr>
        <p:spPr>
          <a:xfrm>
            <a:off x="6356278" y="65583"/>
            <a:ext cx="5575443" cy="2383434"/>
          </a:xfrm>
          <a:custGeom>
            <a:avLst/>
            <a:gdLst/>
            <a:ahLst/>
            <a:cxnLst/>
            <a:rect l="l" t="t" r="r" b="b"/>
            <a:pathLst>
              <a:path w="5575443" h="2383434">
                <a:moveTo>
                  <a:pt x="0" y="0"/>
                </a:moveTo>
                <a:lnTo>
                  <a:pt x="5575444" y="0"/>
                </a:lnTo>
                <a:lnTo>
                  <a:pt x="5575444" y="2383434"/>
                </a:lnTo>
                <a:lnTo>
                  <a:pt x="0" y="2383434"/>
                </a:lnTo>
                <a:lnTo>
                  <a:pt x="0" y="0"/>
                </a:lnTo>
                <a:close/>
              </a:path>
            </a:pathLst>
          </a:custGeom>
          <a:blipFill>
            <a:blip r:embed="rId12"/>
            <a:stretch>
              <a:fillRect t="-48383" b="-47715"/>
            </a:stretch>
          </a:blipFill>
        </p:spPr>
      </p:sp>
      <p:grpSp>
        <p:nvGrpSpPr>
          <p:cNvPr id="20" name="Group 20"/>
          <p:cNvGrpSpPr/>
          <p:nvPr/>
        </p:nvGrpSpPr>
        <p:grpSpPr>
          <a:xfrm>
            <a:off x="12280124" y="561466"/>
            <a:ext cx="4979176" cy="934468"/>
            <a:chOff x="0" y="0"/>
            <a:chExt cx="6638901" cy="1245957"/>
          </a:xfrm>
        </p:grpSpPr>
        <p:sp>
          <p:nvSpPr>
            <p:cNvPr id="21" name="Freeform 21"/>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TextBox 22"/>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562860"/>
            <a:ext cx="16230600" cy="2409190"/>
          </a:xfrm>
          <a:prstGeom prst="rect">
            <a:avLst/>
          </a:prstGeom>
        </p:spPr>
        <p:txBody>
          <a:bodyPr lIns="0" tIns="0" rIns="0" bIns="0" rtlCol="0" anchor="t">
            <a:spAutoFit/>
          </a:bodyPr>
          <a:lstStyle/>
          <a:p>
            <a:pPr algn="ctr">
              <a:lnSpc>
                <a:spcPts val="7419"/>
              </a:lnSpc>
            </a:pPr>
            <a:r>
              <a:rPr lang="en-US" sz="5299" b="1" spc="-42">
                <a:solidFill>
                  <a:srgbClr val="EF7E3C"/>
                </a:solidFill>
                <a:latin typeface="Raleway 2 Bold"/>
                <a:ea typeface="Raleway 2 Bold"/>
                <a:cs typeface="Raleway 2 Bold"/>
                <a:sym typeface="Raleway 2 Bold"/>
              </a:rPr>
              <a:t>Helene Dearn OBE</a:t>
            </a:r>
          </a:p>
          <a:p>
            <a:pPr algn="ctr">
              <a:lnSpc>
                <a:spcPts val="5639"/>
              </a:lnSpc>
            </a:pPr>
            <a:r>
              <a:rPr lang="en-US" sz="4699" b="1">
                <a:solidFill>
                  <a:srgbClr val="264C59"/>
                </a:solidFill>
                <a:latin typeface="Raleway 2 Bold"/>
                <a:ea typeface="Raleway 2 Bold"/>
                <a:cs typeface="Raleway 2 Bold"/>
                <a:sym typeface="Raleway 2 Bold"/>
              </a:rPr>
              <a:t>Interim Executive Director for Employment, Skills, Health and Communities, West Midlands Combined Authority</a:t>
            </a:r>
          </a:p>
        </p:txBody>
      </p:sp>
      <p:grpSp>
        <p:nvGrpSpPr>
          <p:cNvPr id="3" name="Group 3"/>
          <p:cNvGrpSpPr/>
          <p:nvPr/>
        </p:nvGrpSpPr>
        <p:grpSpPr>
          <a:xfrm>
            <a:off x="0" y="5296191"/>
            <a:ext cx="18288000" cy="5000334"/>
            <a:chOff x="0" y="0"/>
            <a:chExt cx="24384000" cy="6667113"/>
          </a:xfrm>
        </p:grpSpPr>
        <p:sp>
          <p:nvSpPr>
            <p:cNvPr id="4" name="Freeform 4"/>
            <p:cNvSpPr/>
            <p:nvPr/>
          </p:nvSpPr>
          <p:spPr>
            <a:xfrm>
              <a:off x="0" y="0"/>
              <a:ext cx="24374935" cy="6654413"/>
            </a:xfrm>
            <a:custGeom>
              <a:avLst/>
              <a:gdLst/>
              <a:ahLst/>
              <a:cxnLst/>
              <a:rect l="l" t="t" r="r" b="b"/>
              <a:pathLst>
                <a:path w="24374935" h="6654413">
                  <a:moveTo>
                    <a:pt x="0" y="0"/>
                  </a:moveTo>
                  <a:lnTo>
                    <a:pt x="24374935" y="0"/>
                  </a:lnTo>
                  <a:lnTo>
                    <a:pt x="24374935" y="6654413"/>
                  </a:lnTo>
                  <a:lnTo>
                    <a:pt x="0" y="6654413"/>
                  </a:lnTo>
                  <a:lnTo>
                    <a:pt x="0" y="0"/>
                  </a:lnTo>
                  <a:close/>
                </a:path>
              </a:pathLst>
            </a:custGeom>
            <a:blipFill>
              <a:blip r:embed="rId2"/>
              <a:stretch>
                <a:fillRect l="-226" t="-247722" b="-19405"/>
              </a:stretch>
            </a:blipFill>
          </p:spPr>
        </p:sp>
        <p:grpSp>
          <p:nvGrpSpPr>
            <p:cNvPr id="5" name="Group 5"/>
            <p:cNvGrpSpPr/>
            <p:nvPr/>
          </p:nvGrpSpPr>
          <p:grpSpPr>
            <a:xfrm>
              <a:off x="0" y="3613337"/>
              <a:ext cx="24384000" cy="3053776"/>
              <a:chOff x="0" y="0"/>
              <a:chExt cx="3245051" cy="406400"/>
            </a:xfrm>
          </p:grpSpPr>
          <p:sp>
            <p:nvSpPr>
              <p:cNvPr id="6" name="Freeform 6"/>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7" name="TextBox 7"/>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8" name="Freeform 8"/>
            <p:cNvSpPr/>
            <p:nvPr/>
          </p:nvSpPr>
          <p:spPr>
            <a:xfrm>
              <a:off x="1155515" y="5328173"/>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3"/>
              <a:stretch>
                <a:fillRect/>
              </a:stretch>
            </a:blipFill>
          </p:spPr>
        </p:sp>
        <p:sp>
          <p:nvSpPr>
            <p:cNvPr id="9" name="Freeform 9"/>
            <p:cNvSpPr/>
            <p:nvPr/>
          </p:nvSpPr>
          <p:spPr>
            <a:xfrm>
              <a:off x="15816443" y="4944508"/>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4"/>
              <a:stretch>
                <a:fillRect/>
              </a:stretch>
            </a:blipFill>
          </p:spPr>
        </p:sp>
        <p:sp>
          <p:nvSpPr>
            <p:cNvPr id="10" name="Freeform 10"/>
            <p:cNvSpPr/>
            <p:nvPr/>
          </p:nvSpPr>
          <p:spPr>
            <a:xfrm>
              <a:off x="5868609" y="5322924"/>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5"/>
              <a:stretch>
                <a:fillRect/>
              </a:stretch>
            </a:blipFill>
          </p:spPr>
        </p:sp>
        <p:sp>
          <p:nvSpPr>
            <p:cNvPr id="11" name="Freeform 11"/>
            <p:cNvSpPr/>
            <p:nvPr/>
          </p:nvSpPr>
          <p:spPr>
            <a:xfrm>
              <a:off x="17204447" y="4217959"/>
              <a:ext cx="2106166" cy="1221576"/>
            </a:xfrm>
            <a:custGeom>
              <a:avLst/>
              <a:gdLst/>
              <a:ahLst/>
              <a:cxnLst/>
              <a:rect l="l" t="t" r="r" b="b"/>
              <a:pathLst>
                <a:path w="2106166" h="1221576">
                  <a:moveTo>
                    <a:pt x="0" y="0"/>
                  </a:moveTo>
                  <a:lnTo>
                    <a:pt x="2106165" y="0"/>
                  </a:lnTo>
                  <a:lnTo>
                    <a:pt x="2106165" y="1221577"/>
                  </a:lnTo>
                  <a:lnTo>
                    <a:pt x="0" y="1221577"/>
                  </a:lnTo>
                  <a:lnTo>
                    <a:pt x="0" y="0"/>
                  </a:lnTo>
                  <a:close/>
                </a:path>
              </a:pathLst>
            </a:custGeom>
            <a:blipFill>
              <a:blip r:embed="rId6"/>
              <a:stretch>
                <a:fillRect/>
              </a:stretch>
            </a:blipFill>
          </p:spPr>
        </p:sp>
        <p:sp>
          <p:nvSpPr>
            <p:cNvPr id="12" name="Freeform 12"/>
            <p:cNvSpPr/>
            <p:nvPr/>
          </p:nvSpPr>
          <p:spPr>
            <a:xfrm>
              <a:off x="11350229" y="4897672"/>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7"/>
              <a:stretch>
                <a:fillRect/>
              </a:stretch>
            </a:blipFill>
          </p:spPr>
        </p:sp>
        <p:sp>
          <p:nvSpPr>
            <p:cNvPr id="13" name="Freeform 13"/>
            <p:cNvSpPr/>
            <p:nvPr/>
          </p:nvSpPr>
          <p:spPr>
            <a:xfrm>
              <a:off x="13310800" y="4225572"/>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8"/>
              <a:stretch>
                <a:fillRect/>
              </a:stretch>
            </a:blipFill>
          </p:spPr>
        </p:sp>
        <p:sp>
          <p:nvSpPr>
            <p:cNvPr id="14" name="Freeform 14"/>
            <p:cNvSpPr/>
            <p:nvPr/>
          </p:nvSpPr>
          <p:spPr>
            <a:xfrm>
              <a:off x="18731470" y="5315311"/>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9"/>
              <a:stretch>
                <a:fillRect/>
              </a:stretch>
            </a:blipFill>
          </p:spPr>
        </p:sp>
        <p:sp>
          <p:nvSpPr>
            <p:cNvPr id="15" name="Freeform 15"/>
            <p:cNvSpPr/>
            <p:nvPr/>
          </p:nvSpPr>
          <p:spPr>
            <a:xfrm>
              <a:off x="20091575" y="3864262"/>
              <a:ext cx="3429283" cy="1928972"/>
            </a:xfrm>
            <a:custGeom>
              <a:avLst/>
              <a:gdLst/>
              <a:ahLst/>
              <a:cxnLst/>
              <a:rect l="l" t="t" r="r" b="b"/>
              <a:pathLst>
                <a:path w="3429283" h="1928972">
                  <a:moveTo>
                    <a:pt x="0" y="0"/>
                  </a:moveTo>
                  <a:lnTo>
                    <a:pt x="3429283" y="0"/>
                  </a:lnTo>
                  <a:lnTo>
                    <a:pt x="3429283" y="1928971"/>
                  </a:lnTo>
                  <a:lnTo>
                    <a:pt x="0" y="1928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6"/>
            <p:cNvSpPr txBox="1"/>
            <p:nvPr/>
          </p:nvSpPr>
          <p:spPr>
            <a:xfrm>
              <a:off x="1134382" y="4122943"/>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17" name="TextBox 17"/>
            <p:cNvSpPr txBox="1"/>
            <p:nvPr/>
          </p:nvSpPr>
          <p:spPr>
            <a:xfrm>
              <a:off x="10101805" y="4115330"/>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18" name="TextBox 18"/>
            <p:cNvSpPr txBox="1"/>
            <p:nvPr/>
          </p:nvSpPr>
          <p:spPr>
            <a:xfrm>
              <a:off x="5868609" y="4160809"/>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19" name="Freeform 19"/>
          <p:cNvSpPr/>
          <p:nvPr/>
        </p:nvSpPr>
        <p:spPr>
          <a:xfrm>
            <a:off x="6356278" y="65583"/>
            <a:ext cx="5575443" cy="2383434"/>
          </a:xfrm>
          <a:custGeom>
            <a:avLst/>
            <a:gdLst/>
            <a:ahLst/>
            <a:cxnLst/>
            <a:rect l="l" t="t" r="r" b="b"/>
            <a:pathLst>
              <a:path w="5575443" h="2383434">
                <a:moveTo>
                  <a:pt x="0" y="0"/>
                </a:moveTo>
                <a:lnTo>
                  <a:pt x="5575444" y="0"/>
                </a:lnTo>
                <a:lnTo>
                  <a:pt x="5575444" y="2383434"/>
                </a:lnTo>
                <a:lnTo>
                  <a:pt x="0" y="2383434"/>
                </a:lnTo>
                <a:lnTo>
                  <a:pt x="0" y="0"/>
                </a:lnTo>
                <a:close/>
              </a:path>
            </a:pathLst>
          </a:custGeom>
          <a:blipFill>
            <a:blip r:embed="rId12"/>
            <a:stretch>
              <a:fillRect t="-48383" b="-47715"/>
            </a:stretch>
          </a:blipFill>
        </p:spPr>
      </p:sp>
      <p:grpSp>
        <p:nvGrpSpPr>
          <p:cNvPr id="20" name="Group 20"/>
          <p:cNvGrpSpPr/>
          <p:nvPr/>
        </p:nvGrpSpPr>
        <p:grpSpPr>
          <a:xfrm>
            <a:off x="12280124" y="561466"/>
            <a:ext cx="4979176" cy="934468"/>
            <a:chOff x="0" y="0"/>
            <a:chExt cx="6638901" cy="1245957"/>
          </a:xfrm>
        </p:grpSpPr>
        <p:sp>
          <p:nvSpPr>
            <p:cNvPr id="21" name="Freeform 21"/>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TextBox 22"/>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006193"/>
            <a:ext cx="18288000" cy="2290332"/>
            <a:chOff x="0" y="0"/>
            <a:chExt cx="24384000" cy="3053776"/>
          </a:xfrm>
        </p:grpSpPr>
        <p:grpSp>
          <p:nvGrpSpPr>
            <p:cNvPr id="3" name="Group 3"/>
            <p:cNvGrpSpPr/>
            <p:nvPr/>
          </p:nvGrpSpPr>
          <p:grpSpPr>
            <a:xfrm>
              <a:off x="0" y="0"/>
              <a:ext cx="24384000" cy="3053776"/>
              <a:chOff x="0" y="0"/>
              <a:chExt cx="3245051" cy="406400"/>
            </a:xfrm>
          </p:grpSpPr>
          <p:sp>
            <p:nvSpPr>
              <p:cNvPr id="4" name="Freeform 4"/>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5" name="TextBox 5"/>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6" name="Freeform 6"/>
            <p:cNvSpPr/>
            <p:nvPr/>
          </p:nvSpPr>
          <p:spPr>
            <a:xfrm>
              <a:off x="1155515" y="1714836"/>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2"/>
              <a:stretch>
                <a:fillRect/>
              </a:stretch>
            </a:blipFill>
          </p:spPr>
        </p:sp>
        <p:sp>
          <p:nvSpPr>
            <p:cNvPr id="7" name="Freeform 7"/>
            <p:cNvSpPr/>
            <p:nvPr/>
          </p:nvSpPr>
          <p:spPr>
            <a:xfrm>
              <a:off x="15816443" y="1331171"/>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3"/>
              <a:stretch>
                <a:fillRect/>
              </a:stretch>
            </a:blipFill>
          </p:spPr>
        </p:sp>
        <p:sp>
          <p:nvSpPr>
            <p:cNvPr id="8" name="Freeform 8"/>
            <p:cNvSpPr/>
            <p:nvPr/>
          </p:nvSpPr>
          <p:spPr>
            <a:xfrm>
              <a:off x="5868609" y="1709587"/>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4"/>
              <a:stretch>
                <a:fillRect/>
              </a:stretch>
            </a:blipFill>
          </p:spPr>
        </p:sp>
        <p:sp>
          <p:nvSpPr>
            <p:cNvPr id="9" name="Freeform 9"/>
            <p:cNvSpPr/>
            <p:nvPr/>
          </p:nvSpPr>
          <p:spPr>
            <a:xfrm>
              <a:off x="17204447" y="604623"/>
              <a:ext cx="2106166" cy="1221576"/>
            </a:xfrm>
            <a:custGeom>
              <a:avLst/>
              <a:gdLst/>
              <a:ahLst/>
              <a:cxnLst/>
              <a:rect l="l" t="t" r="r" b="b"/>
              <a:pathLst>
                <a:path w="2106166" h="1221576">
                  <a:moveTo>
                    <a:pt x="0" y="0"/>
                  </a:moveTo>
                  <a:lnTo>
                    <a:pt x="2106165" y="0"/>
                  </a:lnTo>
                  <a:lnTo>
                    <a:pt x="2106165" y="1221576"/>
                  </a:lnTo>
                  <a:lnTo>
                    <a:pt x="0" y="1221576"/>
                  </a:lnTo>
                  <a:lnTo>
                    <a:pt x="0" y="0"/>
                  </a:lnTo>
                  <a:close/>
                </a:path>
              </a:pathLst>
            </a:custGeom>
            <a:blipFill>
              <a:blip r:embed="rId5"/>
              <a:stretch>
                <a:fillRect/>
              </a:stretch>
            </a:blipFill>
          </p:spPr>
        </p:sp>
        <p:sp>
          <p:nvSpPr>
            <p:cNvPr id="10" name="Freeform 10"/>
            <p:cNvSpPr/>
            <p:nvPr/>
          </p:nvSpPr>
          <p:spPr>
            <a:xfrm>
              <a:off x="11350229" y="1284335"/>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6"/>
              <a:stretch>
                <a:fillRect/>
              </a:stretch>
            </a:blipFill>
          </p:spPr>
        </p:sp>
        <p:sp>
          <p:nvSpPr>
            <p:cNvPr id="11" name="Freeform 11"/>
            <p:cNvSpPr/>
            <p:nvPr/>
          </p:nvSpPr>
          <p:spPr>
            <a:xfrm>
              <a:off x="13310800" y="612236"/>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7"/>
              <a:stretch>
                <a:fillRect/>
              </a:stretch>
            </a:blipFill>
          </p:spPr>
        </p:sp>
        <p:sp>
          <p:nvSpPr>
            <p:cNvPr id="12" name="Freeform 12"/>
            <p:cNvSpPr/>
            <p:nvPr/>
          </p:nvSpPr>
          <p:spPr>
            <a:xfrm>
              <a:off x="18731470" y="1701974"/>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8"/>
              <a:stretch>
                <a:fillRect/>
              </a:stretch>
            </a:blipFill>
          </p:spPr>
        </p:sp>
        <p:sp>
          <p:nvSpPr>
            <p:cNvPr id="13" name="Freeform 13"/>
            <p:cNvSpPr/>
            <p:nvPr/>
          </p:nvSpPr>
          <p:spPr>
            <a:xfrm>
              <a:off x="20091575" y="250925"/>
              <a:ext cx="3429283" cy="1928972"/>
            </a:xfrm>
            <a:custGeom>
              <a:avLst/>
              <a:gdLst/>
              <a:ahLst/>
              <a:cxnLst/>
              <a:rect l="l" t="t" r="r" b="b"/>
              <a:pathLst>
                <a:path w="3429283" h="1928972">
                  <a:moveTo>
                    <a:pt x="0" y="0"/>
                  </a:moveTo>
                  <a:lnTo>
                    <a:pt x="3429283" y="0"/>
                  </a:lnTo>
                  <a:lnTo>
                    <a:pt x="3429283" y="1928972"/>
                  </a:lnTo>
                  <a:lnTo>
                    <a:pt x="0" y="1928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1134382" y="509606"/>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15" name="TextBox 15"/>
            <p:cNvSpPr txBox="1"/>
            <p:nvPr/>
          </p:nvSpPr>
          <p:spPr>
            <a:xfrm>
              <a:off x="10101805" y="501993"/>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16" name="TextBox 16"/>
            <p:cNvSpPr txBox="1"/>
            <p:nvPr/>
          </p:nvSpPr>
          <p:spPr>
            <a:xfrm>
              <a:off x="5868609" y="547473"/>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grpSp>
        <p:nvGrpSpPr>
          <p:cNvPr id="17" name="Group 17"/>
          <p:cNvGrpSpPr/>
          <p:nvPr/>
        </p:nvGrpSpPr>
        <p:grpSpPr>
          <a:xfrm>
            <a:off x="0" y="8006193"/>
            <a:ext cx="18288000" cy="2290332"/>
            <a:chOff x="0" y="0"/>
            <a:chExt cx="24384000" cy="3053776"/>
          </a:xfrm>
        </p:grpSpPr>
        <p:grpSp>
          <p:nvGrpSpPr>
            <p:cNvPr id="18" name="Group 18"/>
            <p:cNvGrpSpPr/>
            <p:nvPr/>
          </p:nvGrpSpPr>
          <p:grpSpPr>
            <a:xfrm>
              <a:off x="0" y="0"/>
              <a:ext cx="24384000" cy="3053776"/>
              <a:chOff x="0" y="0"/>
              <a:chExt cx="3245051" cy="406400"/>
            </a:xfrm>
          </p:grpSpPr>
          <p:sp>
            <p:nvSpPr>
              <p:cNvPr id="19" name="Freeform 19"/>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20" name="TextBox 20"/>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21" name="Freeform 21"/>
            <p:cNvSpPr/>
            <p:nvPr/>
          </p:nvSpPr>
          <p:spPr>
            <a:xfrm>
              <a:off x="1155515" y="1714836"/>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2"/>
              <a:stretch>
                <a:fillRect/>
              </a:stretch>
            </a:blipFill>
          </p:spPr>
        </p:sp>
        <p:sp>
          <p:nvSpPr>
            <p:cNvPr id="22" name="Freeform 22"/>
            <p:cNvSpPr/>
            <p:nvPr/>
          </p:nvSpPr>
          <p:spPr>
            <a:xfrm>
              <a:off x="15816443" y="1331171"/>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3"/>
              <a:stretch>
                <a:fillRect/>
              </a:stretch>
            </a:blipFill>
          </p:spPr>
        </p:sp>
        <p:sp>
          <p:nvSpPr>
            <p:cNvPr id="23" name="Freeform 23"/>
            <p:cNvSpPr/>
            <p:nvPr/>
          </p:nvSpPr>
          <p:spPr>
            <a:xfrm>
              <a:off x="5868609" y="1709587"/>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4"/>
              <a:stretch>
                <a:fillRect/>
              </a:stretch>
            </a:blipFill>
          </p:spPr>
        </p:sp>
        <p:sp>
          <p:nvSpPr>
            <p:cNvPr id="24" name="Freeform 24"/>
            <p:cNvSpPr/>
            <p:nvPr/>
          </p:nvSpPr>
          <p:spPr>
            <a:xfrm>
              <a:off x="17204447" y="604623"/>
              <a:ext cx="2106166" cy="1221576"/>
            </a:xfrm>
            <a:custGeom>
              <a:avLst/>
              <a:gdLst/>
              <a:ahLst/>
              <a:cxnLst/>
              <a:rect l="l" t="t" r="r" b="b"/>
              <a:pathLst>
                <a:path w="2106166" h="1221576">
                  <a:moveTo>
                    <a:pt x="0" y="0"/>
                  </a:moveTo>
                  <a:lnTo>
                    <a:pt x="2106165" y="0"/>
                  </a:lnTo>
                  <a:lnTo>
                    <a:pt x="2106165" y="1221576"/>
                  </a:lnTo>
                  <a:lnTo>
                    <a:pt x="0" y="1221576"/>
                  </a:lnTo>
                  <a:lnTo>
                    <a:pt x="0" y="0"/>
                  </a:lnTo>
                  <a:close/>
                </a:path>
              </a:pathLst>
            </a:custGeom>
            <a:blipFill>
              <a:blip r:embed="rId5"/>
              <a:stretch>
                <a:fillRect/>
              </a:stretch>
            </a:blipFill>
          </p:spPr>
        </p:sp>
        <p:sp>
          <p:nvSpPr>
            <p:cNvPr id="25" name="Freeform 25"/>
            <p:cNvSpPr/>
            <p:nvPr/>
          </p:nvSpPr>
          <p:spPr>
            <a:xfrm>
              <a:off x="11350229" y="1284335"/>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6"/>
              <a:stretch>
                <a:fillRect/>
              </a:stretch>
            </a:blipFill>
          </p:spPr>
        </p:sp>
        <p:sp>
          <p:nvSpPr>
            <p:cNvPr id="26" name="Freeform 26"/>
            <p:cNvSpPr/>
            <p:nvPr/>
          </p:nvSpPr>
          <p:spPr>
            <a:xfrm>
              <a:off x="13310800" y="612236"/>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7"/>
              <a:stretch>
                <a:fillRect/>
              </a:stretch>
            </a:blipFill>
          </p:spPr>
        </p:sp>
        <p:sp>
          <p:nvSpPr>
            <p:cNvPr id="27" name="Freeform 27"/>
            <p:cNvSpPr/>
            <p:nvPr/>
          </p:nvSpPr>
          <p:spPr>
            <a:xfrm>
              <a:off x="18731470" y="1701974"/>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8"/>
              <a:stretch>
                <a:fillRect/>
              </a:stretch>
            </a:blipFill>
          </p:spPr>
        </p:sp>
        <p:sp>
          <p:nvSpPr>
            <p:cNvPr id="28" name="Freeform 28"/>
            <p:cNvSpPr/>
            <p:nvPr/>
          </p:nvSpPr>
          <p:spPr>
            <a:xfrm>
              <a:off x="20091575" y="250925"/>
              <a:ext cx="3429283" cy="1928972"/>
            </a:xfrm>
            <a:custGeom>
              <a:avLst/>
              <a:gdLst/>
              <a:ahLst/>
              <a:cxnLst/>
              <a:rect l="l" t="t" r="r" b="b"/>
              <a:pathLst>
                <a:path w="3429283" h="1928972">
                  <a:moveTo>
                    <a:pt x="0" y="0"/>
                  </a:moveTo>
                  <a:lnTo>
                    <a:pt x="3429283" y="0"/>
                  </a:lnTo>
                  <a:lnTo>
                    <a:pt x="3429283" y="1928972"/>
                  </a:lnTo>
                  <a:lnTo>
                    <a:pt x="0" y="1928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9" name="TextBox 29"/>
            <p:cNvSpPr txBox="1"/>
            <p:nvPr/>
          </p:nvSpPr>
          <p:spPr>
            <a:xfrm>
              <a:off x="1134382" y="509606"/>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30" name="TextBox 30"/>
            <p:cNvSpPr txBox="1"/>
            <p:nvPr/>
          </p:nvSpPr>
          <p:spPr>
            <a:xfrm>
              <a:off x="10101805" y="501993"/>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31" name="TextBox 31"/>
            <p:cNvSpPr txBox="1"/>
            <p:nvPr/>
          </p:nvSpPr>
          <p:spPr>
            <a:xfrm>
              <a:off x="5868609" y="547473"/>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32" name="TextBox 32"/>
          <p:cNvSpPr txBox="1"/>
          <p:nvPr/>
        </p:nvSpPr>
        <p:spPr>
          <a:xfrm>
            <a:off x="1028700" y="2984493"/>
            <a:ext cx="16230600" cy="3437891"/>
          </a:xfrm>
          <a:prstGeom prst="rect">
            <a:avLst/>
          </a:prstGeom>
        </p:spPr>
        <p:txBody>
          <a:bodyPr lIns="0" tIns="0" rIns="0" bIns="0" rtlCol="0" anchor="t">
            <a:spAutoFit/>
          </a:bodyPr>
          <a:lstStyle/>
          <a:p>
            <a:pPr marL="1057905" lvl="1" indent="-528952" algn="l">
              <a:lnSpc>
                <a:spcPts val="6859"/>
              </a:lnSpc>
              <a:buFont typeface="Arial"/>
              <a:buChar char="•"/>
            </a:pPr>
            <a:r>
              <a:rPr lang="en-US" sz="4899" b="1">
                <a:solidFill>
                  <a:srgbClr val="264C59"/>
                </a:solidFill>
                <a:latin typeface="Raleway 2 Bold"/>
                <a:ea typeface="Raleway 2 Bold"/>
                <a:cs typeface="Raleway 2 Bold"/>
                <a:sym typeface="Raleway 2 Bold"/>
              </a:rPr>
              <a:t>What does a successful youth guarantee look like? </a:t>
            </a:r>
          </a:p>
          <a:p>
            <a:pPr marL="1057905" lvl="1" indent="-528952" algn="l">
              <a:lnSpc>
                <a:spcPts val="6859"/>
              </a:lnSpc>
              <a:buFont typeface="Arial"/>
              <a:buChar char="•"/>
            </a:pPr>
            <a:r>
              <a:rPr lang="en-US" sz="4899" b="1">
                <a:solidFill>
                  <a:srgbClr val="EF7E3C"/>
                </a:solidFill>
                <a:latin typeface="Raleway 2 Bold"/>
                <a:ea typeface="Raleway 2 Bold"/>
                <a:cs typeface="Raleway 2 Bold"/>
                <a:sym typeface="Raleway 2 Bold"/>
              </a:rPr>
              <a:t>What should national government learn from the trailblazers? </a:t>
            </a:r>
          </a:p>
          <a:p>
            <a:pPr marL="1057905" lvl="1" indent="-528952" algn="l">
              <a:lnSpc>
                <a:spcPts val="6859"/>
              </a:lnSpc>
              <a:buFont typeface="Arial"/>
              <a:buChar char="•"/>
            </a:pPr>
            <a:r>
              <a:rPr lang="en-US" sz="4899" b="1">
                <a:solidFill>
                  <a:srgbClr val="264C59"/>
                </a:solidFill>
                <a:latin typeface="Raleway 2 Bold"/>
                <a:ea typeface="Raleway 2 Bold"/>
                <a:cs typeface="Raleway 2 Bold"/>
                <a:sym typeface="Raleway 2 Bold"/>
              </a:rPr>
              <a:t>What is needed to scale and sustain success?</a:t>
            </a:r>
          </a:p>
        </p:txBody>
      </p:sp>
      <p:sp>
        <p:nvSpPr>
          <p:cNvPr id="33" name="Freeform 33"/>
          <p:cNvSpPr/>
          <p:nvPr/>
        </p:nvSpPr>
        <p:spPr>
          <a:xfrm>
            <a:off x="6356278" y="65583"/>
            <a:ext cx="5575443" cy="2383434"/>
          </a:xfrm>
          <a:custGeom>
            <a:avLst/>
            <a:gdLst/>
            <a:ahLst/>
            <a:cxnLst/>
            <a:rect l="l" t="t" r="r" b="b"/>
            <a:pathLst>
              <a:path w="5575443" h="2383434">
                <a:moveTo>
                  <a:pt x="0" y="0"/>
                </a:moveTo>
                <a:lnTo>
                  <a:pt x="5575444" y="0"/>
                </a:lnTo>
                <a:lnTo>
                  <a:pt x="5575444" y="2383434"/>
                </a:lnTo>
                <a:lnTo>
                  <a:pt x="0" y="2383434"/>
                </a:lnTo>
                <a:lnTo>
                  <a:pt x="0" y="0"/>
                </a:lnTo>
                <a:close/>
              </a:path>
            </a:pathLst>
          </a:custGeom>
          <a:blipFill>
            <a:blip r:embed="rId11"/>
            <a:stretch>
              <a:fillRect t="-48383" b="-47715"/>
            </a:stretch>
          </a:blipFill>
        </p:spPr>
      </p:sp>
      <p:grpSp>
        <p:nvGrpSpPr>
          <p:cNvPr id="34" name="Group 34"/>
          <p:cNvGrpSpPr/>
          <p:nvPr/>
        </p:nvGrpSpPr>
        <p:grpSpPr>
          <a:xfrm>
            <a:off x="12280124" y="561466"/>
            <a:ext cx="4979176" cy="934468"/>
            <a:chOff x="0" y="0"/>
            <a:chExt cx="6638901" cy="1245957"/>
          </a:xfrm>
        </p:grpSpPr>
        <p:sp>
          <p:nvSpPr>
            <p:cNvPr id="35" name="Freeform 35"/>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6" name="TextBox 36"/>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64C59"/>
        </a:solidFill>
        <a:effectLst/>
      </p:bgPr>
    </p:bg>
    <p:spTree>
      <p:nvGrpSpPr>
        <p:cNvPr id="1" name=""/>
        <p:cNvGrpSpPr/>
        <p:nvPr/>
      </p:nvGrpSpPr>
      <p:grpSpPr>
        <a:xfrm>
          <a:off x="0" y="0"/>
          <a:ext cx="0" cy="0"/>
          <a:chOff x="0" y="0"/>
          <a:chExt cx="0" cy="0"/>
        </a:xfrm>
      </p:grpSpPr>
      <p:sp>
        <p:nvSpPr>
          <p:cNvPr id="2" name="Freeform 2"/>
          <p:cNvSpPr/>
          <p:nvPr/>
        </p:nvSpPr>
        <p:spPr>
          <a:xfrm>
            <a:off x="5752241" y="1028700"/>
            <a:ext cx="6783517" cy="1071963"/>
          </a:xfrm>
          <a:custGeom>
            <a:avLst/>
            <a:gdLst/>
            <a:ahLst/>
            <a:cxnLst/>
            <a:rect l="l" t="t" r="r" b="b"/>
            <a:pathLst>
              <a:path w="6783517" h="1071963">
                <a:moveTo>
                  <a:pt x="0" y="0"/>
                </a:moveTo>
                <a:lnTo>
                  <a:pt x="6783518" y="0"/>
                </a:lnTo>
                <a:lnTo>
                  <a:pt x="6783518" y="1071963"/>
                </a:lnTo>
                <a:lnTo>
                  <a:pt x="0" y="1071963"/>
                </a:lnTo>
                <a:lnTo>
                  <a:pt x="0" y="0"/>
                </a:lnTo>
                <a:close/>
              </a:path>
            </a:pathLst>
          </a:custGeom>
          <a:blipFill>
            <a:blip r:embed="rId2"/>
            <a:stretch>
              <a:fillRect/>
            </a:stretch>
          </a:blipFill>
        </p:spPr>
      </p:sp>
      <p:grpSp>
        <p:nvGrpSpPr>
          <p:cNvPr id="3" name="Group 3"/>
          <p:cNvGrpSpPr/>
          <p:nvPr/>
        </p:nvGrpSpPr>
        <p:grpSpPr>
          <a:xfrm>
            <a:off x="7911265" y="5852411"/>
            <a:ext cx="2437251" cy="2406338"/>
            <a:chOff x="0" y="0"/>
            <a:chExt cx="715595" cy="706519"/>
          </a:xfrm>
        </p:grpSpPr>
        <p:sp>
          <p:nvSpPr>
            <p:cNvPr id="4" name="Freeform 4"/>
            <p:cNvSpPr/>
            <p:nvPr/>
          </p:nvSpPr>
          <p:spPr>
            <a:xfrm>
              <a:off x="0" y="0"/>
              <a:ext cx="715595" cy="706519"/>
            </a:xfrm>
            <a:custGeom>
              <a:avLst/>
              <a:gdLst/>
              <a:ahLst/>
              <a:cxnLst/>
              <a:rect l="l" t="t" r="r" b="b"/>
              <a:pathLst>
                <a:path w="715595" h="706519">
                  <a:moveTo>
                    <a:pt x="31765" y="0"/>
                  </a:moveTo>
                  <a:lnTo>
                    <a:pt x="683830" y="0"/>
                  </a:lnTo>
                  <a:cubicBezTo>
                    <a:pt x="701373" y="0"/>
                    <a:pt x="715595" y="14222"/>
                    <a:pt x="715595" y="31765"/>
                  </a:cubicBezTo>
                  <a:lnTo>
                    <a:pt x="715595" y="674754"/>
                  </a:lnTo>
                  <a:cubicBezTo>
                    <a:pt x="715595" y="683178"/>
                    <a:pt x="712248" y="691258"/>
                    <a:pt x="706291" y="697215"/>
                  </a:cubicBezTo>
                  <a:cubicBezTo>
                    <a:pt x="700334" y="703172"/>
                    <a:pt x="692255" y="706519"/>
                    <a:pt x="683830" y="706519"/>
                  </a:cubicBezTo>
                  <a:lnTo>
                    <a:pt x="31765" y="706519"/>
                  </a:lnTo>
                  <a:cubicBezTo>
                    <a:pt x="14222" y="706519"/>
                    <a:pt x="0" y="692297"/>
                    <a:pt x="0" y="674754"/>
                  </a:cubicBezTo>
                  <a:lnTo>
                    <a:pt x="0" y="31765"/>
                  </a:lnTo>
                  <a:cubicBezTo>
                    <a:pt x="0" y="14222"/>
                    <a:pt x="14222" y="0"/>
                    <a:pt x="31765" y="0"/>
                  </a:cubicBezTo>
                  <a:close/>
                </a:path>
              </a:pathLst>
            </a:custGeom>
            <a:solidFill>
              <a:srgbClr val="EE7E3B"/>
            </a:solidFill>
          </p:spPr>
        </p:sp>
        <p:sp>
          <p:nvSpPr>
            <p:cNvPr id="5" name="TextBox 5"/>
            <p:cNvSpPr txBox="1"/>
            <p:nvPr/>
          </p:nvSpPr>
          <p:spPr>
            <a:xfrm>
              <a:off x="0" y="-57150"/>
              <a:ext cx="715595" cy="763669"/>
            </a:xfrm>
            <a:prstGeom prst="rect">
              <a:avLst/>
            </a:prstGeom>
          </p:spPr>
          <p:txBody>
            <a:bodyPr lIns="50800" tIns="50800" rIns="50800" bIns="50800" rtlCol="0" anchor="ctr"/>
            <a:lstStyle/>
            <a:p>
              <a:pPr algn="ctr">
                <a:lnSpc>
                  <a:spcPts val="3214"/>
                </a:lnSpc>
              </a:pPr>
              <a:endParaRPr/>
            </a:p>
          </p:txBody>
        </p:sp>
      </p:grpSp>
      <p:pic>
        <p:nvPicPr>
          <p:cNvPr id="6" name="Picture 6"/>
          <p:cNvPicPr>
            <a:picLocks noChangeAspect="1"/>
          </p:cNvPicPr>
          <p:nvPr/>
        </p:nvPicPr>
        <p:blipFill>
          <a:blip r:embed="rId3"/>
          <a:stretch>
            <a:fillRect/>
          </a:stretch>
        </p:blipFill>
        <p:spPr>
          <a:xfrm>
            <a:off x="7866183" y="5791872"/>
            <a:ext cx="2527415" cy="2527415"/>
          </a:xfrm>
          <a:prstGeom prst="rect">
            <a:avLst/>
          </a:prstGeom>
        </p:spPr>
      </p:pic>
      <p:sp>
        <p:nvSpPr>
          <p:cNvPr id="7" name="TextBox 7"/>
          <p:cNvSpPr txBox="1"/>
          <p:nvPr/>
        </p:nvSpPr>
        <p:spPr>
          <a:xfrm>
            <a:off x="1028700" y="2639629"/>
            <a:ext cx="16230600" cy="2798445"/>
          </a:xfrm>
          <a:prstGeom prst="rect">
            <a:avLst/>
          </a:prstGeom>
        </p:spPr>
        <p:txBody>
          <a:bodyPr lIns="0" tIns="0" rIns="0" bIns="0" rtlCol="0" anchor="t">
            <a:spAutoFit/>
          </a:bodyPr>
          <a:lstStyle/>
          <a:p>
            <a:pPr algn="ctr">
              <a:lnSpc>
                <a:spcPts val="11074"/>
              </a:lnSpc>
            </a:pPr>
            <a:r>
              <a:rPr lang="en-US" sz="9228" b="1">
                <a:solidFill>
                  <a:srgbClr val="FFFFFF"/>
                </a:solidFill>
                <a:latin typeface="Raleway 1 Bold"/>
                <a:ea typeface="Raleway 1 Bold"/>
                <a:cs typeface="Raleway 1 Bold"/>
                <a:sym typeface="Raleway 1 Bold"/>
              </a:rPr>
              <a:t>Stay informed. Be involved. Keep engaged.</a:t>
            </a:r>
          </a:p>
        </p:txBody>
      </p:sp>
      <p:sp>
        <p:nvSpPr>
          <p:cNvPr id="8" name="TextBox 8"/>
          <p:cNvSpPr txBox="1"/>
          <p:nvPr/>
        </p:nvSpPr>
        <p:spPr>
          <a:xfrm>
            <a:off x="3996065" y="8596886"/>
            <a:ext cx="10267652" cy="670939"/>
          </a:xfrm>
          <a:prstGeom prst="rect">
            <a:avLst/>
          </a:prstGeom>
        </p:spPr>
        <p:txBody>
          <a:bodyPr lIns="0" tIns="0" rIns="0" bIns="0" rtlCol="0" anchor="t">
            <a:spAutoFit/>
          </a:bodyPr>
          <a:lstStyle/>
          <a:p>
            <a:pPr algn="ctr">
              <a:lnSpc>
                <a:spcPts val="5544"/>
              </a:lnSpc>
            </a:pPr>
            <a:r>
              <a:rPr lang="en-US" sz="3960" b="1">
                <a:solidFill>
                  <a:srgbClr val="FFFFFF"/>
                </a:solidFill>
                <a:latin typeface="Raleway 1 Medium"/>
                <a:ea typeface="Raleway 1 Medium"/>
                <a:cs typeface="Raleway 1 Medium"/>
                <a:sym typeface="Raleway 1 Medium"/>
              </a:rPr>
              <a:t>learningandwork.org.uk/supporter-network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23306" y="3046367"/>
            <a:ext cx="11241387" cy="1095375"/>
          </a:xfrm>
          <a:prstGeom prst="rect">
            <a:avLst/>
          </a:prstGeom>
        </p:spPr>
        <p:txBody>
          <a:bodyPr lIns="0" tIns="0" rIns="0" bIns="0" rtlCol="0" anchor="t">
            <a:spAutoFit/>
          </a:bodyPr>
          <a:lstStyle/>
          <a:p>
            <a:pPr algn="ctr">
              <a:lnSpc>
                <a:spcPts val="8569"/>
              </a:lnSpc>
            </a:pPr>
            <a:r>
              <a:rPr lang="en-US" sz="7141" b="1">
                <a:solidFill>
                  <a:srgbClr val="264C59"/>
                </a:solidFill>
                <a:latin typeface="Raleway 2 Bold"/>
                <a:ea typeface="Raleway 2 Bold"/>
                <a:cs typeface="Raleway 2 Bold"/>
                <a:sym typeface="Raleway 2 Bold"/>
              </a:rPr>
              <a:t>Thank you for joining us</a:t>
            </a:r>
          </a:p>
        </p:txBody>
      </p:sp>
      <p:sp>
        <p:nvSpPr>
          <p:cNvPr id="3" name="TextBox 3"/>
          <p:cNvSpPr txBox="1"/>
          <p:nvPr/>
        </p:nvSpPr>
        <p:spPr>
          <a:xfrm>
            <a:off x="1708518" y="4419057"/>
            <a:ext cx="14694920" cy="1200150"/>
          </a:xfrm>
          <a:prstGeom prst="rect">
            <a:avLst/>
          </a:prstGeom>
        </p:spPr>
        <p:txBody>
          <a:bodyPr lIns="0" tIns="0" rIns="0" bIns="0" rtlCol="0" anchor="t">
            <a:spAutoFit/>
          </a:bodyPr>
          <a:lstStyle/>
          <a:p>
            <a:pPr algn="ctr">
              <a:lnSpc>
                <a:spcPts val="4729"/>
              </a:lnSpc>
            </a:pPr>
            <a:r>
              <a:rPr lang="en-US" sz="3900" b="1">
                <a:solidFill>
                  <a:srgbClr val="EF7E3C"/>
                </a:solidFill>
                <a:latin typeface="Raleway 2 Bold"/>
                <a:ea typeface="Raleway 2 Bold"/>
                <a:cs typeface="Raleway 2 Bold"/>
                <a:sym typeface="Raleway 2 Bold"/>
              </a:rPr>
              <a:t>Catch you in the Exhibition Hall for a short break before our next plenary panel in the Wren Hall at 3pm</a:t>
            </a:r>
          </a:p>
        </p:txBody>
      </p:sp>
      <p:grpSp>
        <p:nvGrpSpPr>
          <p:cNvPr id="4" name="Group 4"/>
          <p:cNvGrpSpPr/>
          <p:nvPr/>
        </p:nvGrpSpPr>
        <p:grpSpPr>
          <a:xfrm>
            <a:off x="0" y="5296191"/>
            <a:ext cx="18288000" cy="5000334"/>
            <a:chOff x="0" y="0"/>
            <a:chExt cx="24384000" cy="6667113"/>
          </a:xfrm>
        </p:grpSpPr>
        <p:sp>
          <p:nvSpPr>
            <p:cNvPr id="5" name="Freeform 5"/>
            <p:cNvSpPr/>
            <p:nvPr/>
          </p:nvSpPr>
          <p:spPr>
            <a:xfrm>
              <a:off x="0" y="0"/>
              <a:ext cx="24374935" cy="6654413"/>
            </a:xfrm>
            <a:custGeom>
              <a:avLst/>
              <a:gdLst/>
              <a:ahLst/>
              <a:cxnLst/>
              <a:rect l="l" t="t" r="r" b="b"/>
              <a:pathLst>
                <a:path w="24374935" h="6654413">
                  <a:moveTo>
                    <a:pt x="0" y="0"/>
                  </a:moveTo>
                  <a:lnTo>
                    <a:pt x="24374935" y="0"/>
                  </a:lnTo>
                  <a:lnTo>
                    <a:pt x="24374935" y="6654413"/>
                  </a:lnTo>
                  <a:lnTo>
                    <a:pt x="0" y="6654413"/>
                  </a:lnTo>
                  <a:lnTo>
                    <a:pt x="0" y="0"/>
                  </a:lnTo>
                  <a:close/>
                </a:path>
              </a:pathLst>
            </a:custGeom>
            <a:blipFill>
              <a:blip r:embed="rId2"/>
              <a:stretch>
                <a:fillRect l="-226" t="-247722" b="-19405"/>
              </a:stretch>
            </a:blipFill>
          </p:spPr>
        </p:sp>
        <p:grpSp>
          <p:nvGrpSpPr>
            <p:cNvPr id="6" name="Group 6"/>
            <p:cNvGrpSpPr/>
            <p:nvPr/>
          </p:nvGrpSpPr>
          <p:grpSpPr>
            <a:xfrm>
              <a:off x="0" y="3613337"/>
              <a:ext cx="24384000" cy="3053776"/>
              <a:chOff x="0" y="0"/>
              <a:chExt cx="3245051" cy="406400"/>
            </a:xfrm>
          </p:grpSpPr>
          <p:sp>
            <p:nvSpPr>
              <p:cNvPr id="7" name="Freeform 7"/>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8" name="TextBox 8"/>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9" name="Freeform 9"/>
            <p:cNvSpPr/>
            <p:nvPr/>
          </p:nvSpPr>
          <p:spPr>
            <a:xfrm>
              <a:off x="1155515" y="5328173"/>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3"/>
              <a:stretch>
                <a:fillRect/>
              </a:stretch>
            </a:blipFill>
          </p:spPr>
        </p:sp>
        <p:sp>
          <p:nvSpPr>
            <p:cNvPr id="10" name="Freeform 10"/>
            <p:cNvSpPr/>
            <p:nvPr/>
          </p:nvSpPr>
          <p:spPr>
            <a:xfrm>
              <a:off x="15816443" y="4944508"/>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4"/>
              <a:stretch>
                <a:fillRect/>
              </a:stretch>
            </a:blipFill>
          </p:spPr>
        </p:sp>
        <p:sp>
          <p:nvSpPr>
            <p:cNvPr id="11" name="Freeform 11"/>
            <p:cNvSpPr/>
            <p:nvPr/>
          </p:nvSpPr>
          <p:spPr>
            <a:xfrm>
              <a:off x="5868609" y="5322924"/>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5"/>
              <a:stretch>
                <a:fillRect/>
              </a:stretch>
            </a:blipFill>
          </p:spPr>
        </p:sp>
        <p:sp>
          <p:nvSpPr>
            <p:cNvPr id="12" name="Freeform 12"/>
            <p:cNvSpPr/>
            <p:nvPr/>
          </p:nvSpPr>
          <p:spPr>
            <a:xfrm>
              <a:off x="17204447" y="4217959"/>
              <a:ext cx="2106166" cy="1221576"/>
            </a:xfrm>
            <a:custGeom>
              <a:avLst/>
              <a:gdLst/>
              <a:ahLst/>
              <a:cxnLst/>
              <a:rect l="l" t="t" r="r" b="b"/>
              <a:pathLst>
                <a:path w="2106166" h="1221576">
                  <a:moveTo>
                    <a:pt x="0" y="0"/>
                  </a:moveTo>
                  <a:lnTo>
                    <a:pt x="2106165" y="0"/>
                  </a:lnTo>
                  <a:lnTo>
                    <a:pt x="2106165" y="1221577"/>
                  </a:lnTo>
                  <a:lnTo>
                    <a:pt x="0" y="1221577"/>
                  </a:lnTo>
                  <a:lnTo>
                    <a:pt x="0" y="0"/>
                  </a:lnTo>
                  <a:close/>
                </a:path>
              </a:pathLst>
            </a:custGeom>
            <a:blipFill>
              <a:blip r:embed="rId6"/>
              <a:stretch>
                <a:fillRect/>
              </a:stretch>
            </a:blipFill>
          </p:spPr>
        </p:sp>
        <p:sp>
          <p:nvSpPr>
            <p:cNvPr id="13" name="Freeform 13"/>
            <p:cNvSpPr/>
            <p:nvPr/>
          </p:nvSpPr>
          <p:spPr>
            <a:xfrm>
              <a:off x="11350229" y="4897672"/>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7"/>
              <a:stretch>
                <a:fillRect/>
              </a:stretch>
            </a:blipFill>
          </p:spPr>
        </p:sp>
        <p:sp>
          <p:nvSpPr>
            <p:cNvPr id="14" name="Freeform 14"/>
            <p:cNvSpPr/>
            <p:nvPr/>
          </p:nvSpPr>
          <p:spPr>
            <a:xfrm>
              <a:off x="13310800" y="4225572"/>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8"/>
              <a:stretch>
                <a:fillRect/>
              </a:stretch>
            </a:blipFill>
          </p:spPr>
        </p:sp>
        <p:sp>
          <p:nvSpPr>
            <p:cNvPr id="15" name="Freeform 15"/>
            <p:cNvSpPr/>
            <p:nvPr/>
          </p:nvSpPr>
          <p:spPr>
            <a:xfrm>
              <a:off x="18731470" y="5315311"/>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9"/>
              <a:stretch>
                <a:fillRect/>
              </a:stretch>
            </a:blipFill>
          </p:spPr>
        </p:sp>
        <p:sp>
          <p:nvSpPr>
            <p:cNvPr id="16" name="Freeform 16"/>
            <p:cNvSpPr/>
            <p:nvPr/>
          </p:nvSpPr>
          <p:spPr>
            <a:xfrm>
              <a:off x="20091575" y="3864262"/>
              <a:ext cx="3429283" cy="1928972"/>
            </a:xfrm>
            <a:custGeom>
              <a:avLst/>
              <a:gdLst/>
              <a:ahLst/>
              <a:cxnLst/>
              <a:rect l="l" t="t" r="r" b="b"/>
              <a:pathLst>
                <a:path w="3429283" h="1928972">
                  <a:moveTo>
                    <a:pt x="0" y="0"/>
                  </a:moveTo>
                  <a:lnTo>
                    <a:pt x="3429283" y="0"/>
                  </a:lnTo>
                  <a:lnTo>
                    <a:pt x="3429283" y="1928971"/>
                  </a:lnTo>
                  <a:lnTo>
                    <a:pt x="0" y="1928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TextBox 17"/>
            <p:cNvSpPr txBox="1"/>
            <p:nvPr/>
          </p:nvSpPr>
          <p:spPr>
            <a:xfrm>
              <a:off x="1134382" y="4122943"/>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18" name="TextBox 18"/>
            <p:cNvSpPr txBox="1"/>
            <p:nvPr/>
          </p:nvSpPr>
          <p:spPr>
            <a:xfrm>
              <a:off x="10101805" y="4115330"/>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19" name="TextBox 19"/>
            <p:cNvSpPr txBox="1"/>
            <p:nvPr/>
          </p:nvSpPr>
          <p:spPr>
            <a:xfrm>
              <a:off x="5868609" y="4160809"/>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20" name="Freeform 20"/>
          <p:cNvSpPr/>
          <p:nvPr/>
        </p:nvSpPr>
        <p:spPr>
          <a:xfrm>
            <a:off x="6356278" y="65583"/>
            <a:ext cx="5575443" cy="2383434"/>
          </a:xfrm>
          <a:custGeom>
            <a:avLst/>
            <a:gdLst/>
            <a:ahLst/>
            <a:cxnLst/>
            <a:rect l="l" t="t" r="r" b="b"/>
            <a:pathLst>
              <a:path w="5575443" h="2383434">
                <a:moveTo>
                  <a:pt x="0" y="0"/>
                </a:moveTo>
                <a:lnTo>
                  <a:pt x="5575444" y="0"/>
                </a:lnTo>
                <a:lnTo>
                  <a:pt x="5575444" y="2383434"/>
                </a:lnTo>
                <a:lnTo>
                  <a:pt x="0" y="2383434"/>
                </a:lnTo>
                <a:lnTo>
                  <a:pt x="0" y="0"/>
                </a:lnTo>
                <a:close/>
              </a:path>
            </a:pathLst>
          </a:custGeom>
          <a:blipFill>
            <a:blip r:embed="rId12"/>
            <a:stretch>
              <a:fillRect t="-48383" b="-47715"/>
            </a:stretch>
          </a:blipFill>
        </p:spPr>
      </p:sp>
      <p:grpSp>
        <p:nvGrpSpPr>
          <p:cNvPr id="21" name="Group 21"/>
          <p:cNvGrpSpPr/>
          <p:nvPr/>
        </p:nvGrpSpPr>
        <p:grpSpPr>
          <a:xfrm>
            <a:off x="12280124" y="561466"/>
            <a:ext cx="4979176" cy="934468"/>
            <a:chOff x="0" y="0"/>
            <a:chExt cx="6638901" cy="1245957"/>
          </a:xfrm>
        </p:grpSpPr>
        <p:sp>
          <p:nvSpPr>
            <p:cNvPr id="22" name="Freeform 22"/>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TextBox 23"/>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731184"/>
            <a:ext cx="16172827" cy="923925"/>
          </a:xfrm>
          <a:prstGeom prst="rect">
            <a:avLst/>
          </a:prstGeom>
        </p:spPr>
        <p:txBody>
          <a:bodyPr lIns="0" tIns="0" rIns="0" bIns="0" rtlCol="0" anchor="t">
            <a:spAutoFit/>
          </a:bodyPr>
          <a:lstStyle/>
          <a:p>
            <a:pPr algn="ctr">
              <a:lnSpc>
                <a:spcPts val="7129"/>
              </a:lnSpc>
            </a:pPr>
            <a:r>
              <a:rPr lang="en-US" sz="5941" b="1">
                <a:solidFill>
                  <a:srgbClr val="264C59"/>
                </a:solidFill>
                <a:latin typeface="Raleway 2 Bold"/>
                <a:ea typeface="Raleway 2 Bold"/>
                <a:cs typeface="Raleway 2 Bold"/>
                <a:sym typeface="Raleway 2 Bold"/>
              </a:rPr>
              <a:t>A Youth Guarantee for England</a:t>
            </a:r>
          </a:p>
        </p:txBody>
      </p:sp>
      <p:grpSp>
        <p:nvGrpSpPr>
          <p:cNvPr id="3" name="Group 3"/>
          <p:cNvGrpSpPr/>
          <p:nvPr/>
        </p:nvGrpSpPr>
        <p:grpSpPr>
          <a:xfrm>
            <a:off x="6936747" y="2440714"/>
            <a:ext cx="4414507" cy="668439"/>
            <a:chOff x="0" y="0"/>
            <a:chExt cx="5886009" cy="891251"/>
          </a:xfrm>
        </p:grpSpPr>
        <p:grpSp>
          <p:nvGrpSpPr>
            <p:cNvPr id="4" name="Group 4"/>
            <p:cNvGrpSpPr/>
            <p:nvPr/>
          </p:nvGrpSpPr>
          <p:grpSpPr>
            <a:xfrm>
              <a:off x="0" y="0"/>
              <a:ext cx="5886009" cy="891251"/>
              <a:chOff x="0" y="0"/>
              <a:chExt cx="1582060" cy="239553"/>
            </a:xfrm>
          </p:grpSpPr>
          <p:sp>
            <p:nvSpPr>
              <p:cNvPr id="5" name="Freeform 5"/>
              <p:cNvSpPr/>
              <p:nvPr/>
            </p:nvSpPr>
            <p:spPr>
              <a:xfrm>
                <a:off x="0" y="0"/>
                <a:ext cx="1582060" cy="239553"/>
              </a:xfrm>
              <a:custGeom>
                <a:avLst/>
                <a:gdLst/>
                <a:ahLst/>
                <a:cxnLst/>
                <a:rect l="l" t="t" r="r" b="b"/>
                <a:pathLst>
                  <a:path w="1582060" h="239553">
                    <a:moveTo>
                      <a:pt x="64889" y="0"/>
                    </a:moveTo>
                    <a:lnTo>
                      <a:pt x="1517171" y="0"/>
                    </a:lnTo>
                    <a:cubicBezTo>
                      <a:pt x="1534380" y="0"/>
                      <a:pt x="1550885" y="6836"/>
                      <a:pt x="1563054" y="19005"/>
                    </a:cubicBezTo>
                    <a:cubicBezTo>
                      <a:pt x="1575223" y="31174"/>
                      <a:pt x="1582060" y="47679"/>
                      <a:pt x="1582060" y="64889"/>
                    </a:cubicBezTo>
                    <a:lnTo>
                      <a:pt x="1582060" y="174665"/>
                    </a:lnTo>
                    <a:cubicBezTo>
                      <a:pt x="1582060" y="191874"/>
                      <a:pt x="1575223" y="208379"/>
                      <a:pt x="1563054" y="220548"/>
                    </a:cubicBezTo>
                    <a:cubicBezTo>
                      <a:pt x="1550885" y="232717"/>
                      <a:pt x="1534380" y="239553"/>
                      <a:pt x="1517171" y="239553"/>
                    </a:cubicBezTo>
                    <a:lnTo>
                      <a:pt x="64889" y="239553"/>
                    </a:lnTo>
                    <a:cubicBezTo>
                      <a:pt x="47679" y="239553"/>
                      <a:pt x="31174" y="232717"/>
                      <a:pt x="19005" y="220548"/>
                    </a:cubicBezTo>
                    <a:cubicBezTo>
                      <a:pt x="6836" y="208379"/>
                      <a:pt x="0" y="191874"/>
                      <a:pt x="0" y="174665"/>
                    </a:cubicBezTo>
                    <a:lnTo>
                      <a:pt x="0" y="64889"/>
                    </a:lnTo>
                    <a:cubicBezTo>
                      <a:pt x="0" y="47679"/>
                      <a:pt x="6836" y="31174"/>
                      <a:pt x="19005" y="19005"/>
                    </a:cubicBezTo>
                    <a:cubicBezTo>
                      <a:pt x="31174" y="6836"/>
                      <a:pt x="47679" y="0"/>
                      <a:pt x="64889" y="0"/>
                    </a:cubicBezTo>
                    <a:close/>
                  </a:path>
                </a:pathLst>
              </a:custGeom>
              <a:solidFill>
                <a:srgbClr val="EF7E3C"/>
              </a:solidFill>
            </p:spPr>
          </p:sp>
          <p:sp>
            <p:nvSpPr>
              <p:cNvPr id="6" name="TextBox 6"/>
              <p:cNvSpPr txBox="1"/>
              <p:nvPr/>
            </p:nvSpPr>
            <p:spPr>
              <a:xfrm>
                <a:off x="0" y="-38100"/>
                <a:ext cx="1582060" cy="277653"/>
              </a:xfrm>
              <a:prstGeom prst="rect">
                <a:avLst/>
              </a:prstGeom>
            </p:spPr>
            <p:txBody>
              <a:bodyPr lIns="50800" tIns="50800" rIns="50800" bIns="50800" rtlCol="0" anchor="ctr"/>
              <a:lstStyle/>
              <a:p>
                <a:pPr algn="ctr">
                  <a:lnSpc>
                    <a:spcPts val="1994"/>
                  </a:lnSpc>
                </a:pPr>
                <a:endParaRPr/>
              </a:p>
            </p:txBody>
          </p:sp>
        </p:grpSp>
        <p:sp>
          <p:nvSpPr>
            <p:cNvPr id="7" name="TextBox 7"/>
            <p:cNvSpPr txBox="1"/>
            <p:nvPr/>
          </p:nvSpPr>
          <p:spPr>
            <a:xfrm>
              <a:off x="776882" y="-20254"/>
              <a:ext cx="4332246" cy="846034"/>
            </a:xfrm>
            <a:prstGeom prst="rect">
              <a:avLst/>
            </a:prstGeom>
          </p:spPr>
          <p:txBody>
            <a:bodyPr lIns="0" tIns="0" rIns="0" bIns="0" rtlCol="0" anchor="t">
              <a:spAutoFit/>
            </a:bodyPr>
            <a:lstStyle/>
            <a:p>
              <a:pPr algn="ctr">
                <a:lnSpc>
                  <a:spcPts val="5319"/>
                </a:lnSpc>
              </a:pPr>
              <a:r>
                <a:rPr lang="en-US" sz="3799" b="1">
                  <a:solidFill>
                    <a:srgbClr val="FFFFFF"/>
                  </a:solidFill>
                  <a:latin typeface="Raleway 1 Bold"/>
                  <a:ea typeface="Raleway 1 Bold"/>
                  <a:cs typeface="Raleway 1 Bold"/>
                  <a:sym typeface="Raleway 1 Bold"/>
                </a:rPr>
                <a:t>WORKSHOP 1</a:t>
              </a:r>
            </a:p>
          </p:txBody>
        </p:sp>
      </p:grpSp>
      <p:grpSp>
        <p:nvGrpSpPr>
          <p:cNvPr id="8" name="Group 8"/>
          <p:cNvGrpSpPr/>
          <p:nvPr/>
        </p:nvGrpSpPr>
        <p:grpSpPr>
          <a:xfrm>
            <a:off x="0" y="5296191"/>
            <a:ext cx="18288000" cy="5000334"/>
            <a:chOff x="0" y="0"/>
            <a:chExt cx="24384000" cy="6667113"/>
          </a:xfrm>
        </p:grpSpPr>
        <p:sp>
          <p:nvSpPr>
            <p:cNvPr id="9" name="Freeform 9"/>
            <p:cNvSpPr/>
            <p:nvPr/>
          </p:nvSpPr>
          <p:spPr>
            <a:xfrm>
              <a:off x="0" y="0"/>
              <a:ext cx="24374935" cy="6654413"/>
            </a:xfrm>
            <a:custGeom>
              <a:avLst/>
              <a:gdLst/>
              <a:ahLst/>
              <a:cxnLst/>
              <a:rect l="l" t="t" r="r" b="b"/>
              <a:pathLst>
                <a:path w="24374935" h="6654413">
                  <a:moveTo>
                    <a:pt x="0" y="0"/>
                  </a:moveTo>
                  <a:lnTo>
                    <a:pt x="24374935" y="0"/>
                  </a:lnTo>
                  <a:lnTo>
                    <a:pt x="24374935" y="6654413"/>
                  </a:lnTo>
                  <a:lnTo>
                    <a:pt x="0" y="6654413"/>
                  </a:lnTo>
                  <a:lnTo>
                    <a:pt x="0" y="0"/>
                  </a:lnTo>
                  <a:close/>
                </a:path>
              </a:pathLst>
            </a:custGeom>
            <a:blipFill>
              <a:blip r:embed="rId2"/>
              <a:stretch>
                <a:fillRect l="-226" t="-247722" b="-19405"/>
              </a:stretch>
            </a:blipFill>
          </p:spPr>
        </p:sp>
        <p:grpSp>
          <p:nvGrpSpPr>
            <p:cNvPr id="10" name="Group 10"/>
            <p:cNvGrpSpPr/>
            <p:nvPr/>
          </p:nvGrpSpPr>
          <p:grpSpPr>
            <a:xfrm>
              <a:off x="0" y="3613337"/>
              <a:ext cx="24384000" cy="3053776"/>
              <a:chOff x="0" y="0"/>
              <a:chExt cx="3245051" cy="406400"/>
            </a:xfrm>
          </p:grpSpPr>
          <p:sp>
            <p:nvSpPr>
              <p:cNvPr id="11" name="Freeform 11"/>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12" name="TextBox 12"/>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13" name="Freeform 13"/>
            <p:cNvSpPr/>
            <p:nvPr/>
          </p:nvSpPr>
          <p:spPr>
            <a:xfrm>
              <a:off x="1155515" y="5328173"/>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3"/>
              <a:stretch>
                <a:fillRect/>
              </a:stretch>
            </a:blipFill>
          </p:spPr>
        </p:sp>
        <p:sp>
          <p:nvSpPr>
            <p:cNvPr id="14" name="Freeform 14"/>
            <p:cNvSpPr/>
            <p:nvPr/>
          </p:nvSpPr>
          <p:spPr>
            <a:xfrm>
              <a:off x="15816443" y="4944508"/>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4"/>
              <a:stretch>
                <a:fillRect/>
              </a:stretch>
            </a:blipFill>
          </p:spPr>
        </p:sp>
        <p:sp>
          <p:nvSpPr>
            <p:cNvPr id="15" name="Freeform 15"/>
            <p:cNvSpPr/>
            <p:nvPr/>
          </p:nvSpPr>
          <p:spPr>
            <a:xfrm>
              <a:off x="5868609" y="5322924"/>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5"/>
              <a:stretch>
                <a:fillRect/>
              </a:stretch>
            </a:blipFill>
          </p:spPr>
        </p:sp>
        <p:sp>
          <p:nvSpPr>
            <p:cNvPr id="16" name="Freeform 16"/>
            <p:cNvSpPr/>
            <p:nvPr/>
          </p:nvSpPr>
          <p:spPr>
            <a:xfrm>
              <a:off x="17204447" y="4217959"/>
              <a:ext cx="2106166" cy="1221576"/>
            </a:xfrm>
            <a:custGeom>
              <a:avLst/>
              <a:gdLst/>
              <a:ahLst/>
              <a:cxnLst/>
              <a:rect l="l" t="t" r="r" b="b"/>
              <a:pathLst>
                <a:path w="2106166" h="1221576">
                  <a:moveTo>
                    <a:pt x="0" y="0"/>
                  </a:moveTo>
                  <a:lnTo>
                    <a:pt x="2106165" y="0"/>
                  </a:lnTo>
                  <a:lnTo>
                    <a:pt x="2106165" y="1221577"/>
                  </a:lnTo>
                  <a:lnTo>
                    <a:pt x="0" y="1221577"/>
                  </a:lnTo>
                  <a:lnTo>
                    <a:pt x="0" y="0"/>
                  </a:lnTo>
                  <a:close/>
                </a:path>
              </a:pathLst>
            </a:custGeom>
            <a:blipFill>
              <a:blip r:embed="rId6"/>
              <a:stretch>
                <a:fillRect/>
              </a:stretch>
            </a:blipFill>
          </p:spPr>
        </p:sp>
        <p:sp>
          <p:nvSpPr>
            <p:cNvPr id="17" name="Freeform 17"/>
            <p:cNvSpPr/>
            <p:nvPr/>
          </p:nvSpPr>
          <p:spPr>
            <a:xfrm>
              <a:off x="11350229" y="4897672"/>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7"/>
              <a:stretch>
                <a:fillRect/>
              </a:stretch>
            </a:blipFill>
          </p:spPr>
        </p:sp>
        <p:sp>
          <p:nvSpPr>
            <p:cNvPr id="18" name="Freeform 18"/>
            <p:cNvSpPr/>
            <p:nvPr/>
          </p:nvSpPr>
          <p:spPr>
            <a:xfrm>
              <a:off x="13310800" y="4225572"/>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8"/>
              <a:stretch>
                <a:fillRect/>
              </a:stretch>
            </a:blipFill>
          </p:spPr>
        </p:sp>
        <p:sp>
          <p:nvSpPr>
            <p:cNvPr id="19" name="Freeform 19"/>
            <p:cNvSpPr/>
            <p:nvPr/>
          </p:nvSpPr>
          <p:spPr>
            <a:xfrm>
              <a:off x="18731470" y="5315311"/>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9"/>
              <a:stretch>
                <a:fillRect/>
              </a:stretch>
            </a:blipFill>
          </p:spPr>
        </p:sp>
        <p:sp>
          <p:nvSpPr>
            <p:cNvPr id="20" name="Freeform 20"/>
            <p:cNvSpPr/>
            <p:nvPr/>
          </p:nvSpPr>
          <p:spPr>
            <a:xfrm>
              <a:off x="20091575" y="3864262"/>
              <a:ext cx="3429283" cy="1928972"/>
            </a:xfrm>
            <a:custGeom>
              <a:avLst/>
              <a:gdLst/>
              <a:ahLst/>
              <a:cxnLst/>
              <a:rect l="l" t="t" r="r" b="b"/>
              <a:pathLst>
                <a:path w="3429283" h="1928972">
                  <a:moveTo>
                    <a:pt x="0" y="0"/>
                  </a:moveTo>
                  <a:lnTo>
                    <a:pt x="3429283" y="0"/>
                  </a:lnTo>
                  <a:lnTo>
                    <a:pt x="3429283" y="1928971"/>
                  </a:lnTo>
                  <a:lnTo>
                    <a:pt x="0" y="1928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1134382" y="4122943"/>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22" name="TextBox 22"/>
            <p:cNvSpPr txBox="1"/>
            <p:nvPr/>
          </p:nvSpPr>
          <p:spPr>
            <a:xfrm>
              <a:off x="10101805" y="4115330"/>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23" name="TextBox 23"/>
            <p:cNvSpPr txBox="1"/>
            <p:nvPr/>
          </p:nvSpPr>
          <p:spPr>
            <a:xfrm>
              <a:off x="5868609" y="4160809"/>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24" name="Freeform 24"/>
          <p:cNvSpPr/>
          <p:nvPr/>
        </p:nvSpPr>
        <p:spPr>
          <a:xfrm>
            <a:off x="6356278" y="65583"/>
            <a:ext cx="5575443" cy="2383434"/>
          </a:xfrm>
          <a:custGeom>
            <a:avLst/>
            <a:gdLst/>
            <a:ahLst/>
            <a:cxnLst/>
            <a:rect l="l" t="t" r="r" b="b"/>
            <a:pathLst>
              <a:path w="5575443" h="2383434">
                <a:moveTo>
                  <a:pt x="0" y="0"/>
                </a:moveTo>
                <a:lnTo>
                  <a:pt x="5575444" y="0"/>
                </a:lnTo>
                <a:lnTo>
                  <a:pt x="5575444" y="2383434"/>
                </a:lnTo>
                <a:lnTo>
                  <a:pt x="0" y="2383434"/>
                </a:lnTo>
                <a:lnTo>
                  <a:pt x="0" y="0"/>
                </a:lnTo>
                <a:close/>
              </a:path>
            </a:pathLst>
          </a:custGeom>
          <a:blipFill>
            <a:blip r:embed="rId12"/>
            <a:stretch>
              <a:fillRect t="-48383" b="-47715"/>
            </a:stretch>
          </a:blipFill>
        </p:spPr>
      </p:sp>
      <p:grpSp>
        <p:nvGrpSpPr>
          <p:cNvPr id="25" name="Group 25"/>
          <p:cNvGrpSpPr/>
          <p:nvPr/>
        </p:nvGrpSpPr>
        <p:grpSpPr>
          <a:xfrm>
            <a:off x="12280124" y="561466"/>
            <a:ext cx="4979176" cy="934468"/>
            <a:chOff x="0" y="0"/>
            <a:chExt cx="6638901" cy="1245957"/>
          </a:xfrm>
        </p:grpSpPr>
        <p:sp>
          <p:nvSpPr>
            <p:cNvPr id="26" name="Freeform 26"/>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7" name="TextBox 27"/>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59661" y="2579674"/>
            <a:ext cx="10959396" cy="2313326"/>
          </a:xfrm>
          <a:prstGeom prst="rect">
            <a:avLst/>
          </a:prstGeom>
        </p:spPr>
        <p:txBody>
          <a:bodyPr wrap="square" lIns="0" tIns="0" rIns="0" bIns="0" rtlCol="0" anchor="t">
            <a:spAutoFit/>
          </a:bodyPr>
          <a:lstStyle/>
          <a:p>
            <a:pPr algn="l">
              <a:lnSpc>
                <a:spcPts val="4620"/>
              </a:lnSpc>
            </a:pPr>
            <a:r>
              <a:rPr lang="en-US" sz="3300" b="1" spc="-26" dirty="0">
                <a:solidFill>
                  <a:srgbClr val="EF7E3C"/>
                </a:solidFill>
                <a:latin typeface="Raleway 2 Bold"/>
                <a:ea typeface="Raleway 2 Bold"/>
                <a:cs typeface="Raleway 2 Bold"/>
                <a:sym typeface="Raleway 2 Bold"/>
              </a:rPr>
              <a:t>Chair: Barry Fletcher, </a:t>
            </a:r>
            <a:r>
              <a:rPr lang="en-US" sz="3300" spc="-26" dirty="0">
                <a:solidFill>
                  <a:srgbClr val="4D4D4D"/>
                </a:solidFill>
                <a:latin typeface="Raleway 2"/>
                <a:ea typeface="Raleway 2"/>
                <a:cs typeface="Raleway 2"/>
                <a:sym typeface="Raleway 2"/>
              </a:rPr>
              <a:t>Youth Futures Foundation</a:t>
            </a:r>
          </a:p>
          <a:p>
            <a:pPr algn="l">
              <a:lnSpc>
                <a:spcPts val="4620"/>
              </a:lnSpc>
            </a:pPr>
            <a:r>
              <a:rPr lang="en-US" sz="3300" b="1" spc="-26" dirty="0">
                <a:solidFill>
                  <a:srgbClr val="EF7E3C"/>
                </a:solidFill>
                <a:latin typeface="Raleway 2 Bold"/>
                <a:ea typeface="Raleway 2 Bold"/>
                <a:cs typeface="Raleway 2 Bold"/>
                <a:sym typeface="Raleway 2 Bold"/>
              </a:rPr>
              <a:t>Nicola Aylward, </a:t>
            </a:r>
            <a:r>
              <a:rPr lang="en-US" sz="3300" spc="-26" dirty="0">
                <a:solidFill>
                  <a:srgbClr val="4D4D4D"/>
                </a:solidFill>
                <a:latin typeface="Raleway 2"/>
                <a:ea typeface="Raleway 2"/>
                <a:cs typeface="Raleway 2"/>
                <a:sym typeface="Raleway 2"/>
              </a:rPr>
              <a:t>Learning and Work Institute</a:t>
            </a:r>
            <a:endParaRPr lang="en-US" sz="3300" spc="-26" dirty="0">
              <a:solidFill>
                <a:srgbClr val="4D4D4D"/>
              </a:solidFill>
              <a:latin typeface="Raleway 2"/>
              <a:ea typeface="Raleway 2"/>
              <a:cs typeface="Raleway 2"/>
            </a:endParaRPr>
          </a:p>
          <a:p>
            <a:pPr>
              <a:lnSpc>
                <a:spcPts val="4620"/>
              </a:lnSpc>
            </a:pPr>
            <a:r>
              <a:rPr lang="en-US" sz="3300" b="1" spc="-26" dirty="0">
                <a:solidFill>
                  <a:srgbClr val="EE7E3B"/>
                </a:solidFill>
                <a:latin typeface="Raleway 2 Bold"/>
                <a:ea typeface="Raleway 2 Bold"/>
                <a:cs typeface="Raleway 2 Bold"/>
                <a:sym typeface="Raleway 2 Bold"/>
              </a:rPr>
              <a:t>Helene Dearn OBE,</a:t>
            </a:r>
            <a:r>
              <a:rPr lang="en-US" sz="3300" spc="-26" dirty="0">
                <a:solidFill>
                  <a:srgbClr val="4D4D4D"/>
                </a:solidFill>
                <a:latin typeface="Raleway 2"/>
                <a:ea typeface="Raleway 2"/>
                <a:cs typeface="Raleway 2"/>
                <a:sym typeface="Raleway 2"/>
              </a:rPr>
              <a:t> West Midlands Combined Authority</a:t>
            </a:r>
          </a:p>
          <a:p>
            <a:pPr algn="l">
              <a:lnSpc>
                <a:spcPts val="4620"/>
              </a:lnSpc>
            </a:pPr>
            <a:r>
              <a:rPr lang="en-US" sz="3300" b="1" spc="-26" dirty="0">
                <a:solidFill>
                  <a:srgbClr val="EE7E3B"/>
                </a:solidFill>
                <a:latin typeface="Raleway 2 Bold"/>
                <a:ea typeface="Raleway 2 Bold"/>
                <a:cs typeface="Raleway 2 Bold"/>
                <a:sym typeface="Raleway 2 Bold"/>
              </a:rPr>
              <a:t>Farzana and Jayden,</a:t>
            </a:r>
            <a:r>
              <a:rPr lang="en-US" sz="3300" b="1" spc="-26" dirty="0">
                <a:solidFill>
                  <a:srgbClr val="EF7E3C"/>
                </a:solidFill>
                <a:latin typeface="Raleway 2 Bold"/>
                <a:ea typeface="Raleway 2 Bold"/>
                <a:cs typeface="Raleway 2 Bold"/>
                <a:sym typeface="Raleway 2 Bold"/>
              </a:rPr>
              <a:t> </a:t>
            </a:r>
            <a:r>
              <a:rPr lang="en-US" sz="3300" spc="-26" dirty="0">
                <a:solidFill>
                  <a:srgbClr val="4D4D4D"/>
                </a:solidFill>
                <a:latin typeface="Raleway 2"/>
                <a:ea typeface="Raleway 2"/>
                <a:cs typeface="Raleway 2"/>
                <a:sym typeface="Raleway 2"/>
              </a:rPr>
              <a:t>Youth Delegates</a:t>
            </a:r>
            <a:endParaRPr lang="en-US" sz="3300" spc="-26" dirty="0">
              <a:solidFill>
                <a:srgbClr val="4D4D4D"/>
              </a:solidFill>
              <a:latin typeface="Raleway 2"/>
              <a:ea typeface="Raleway 2"/>
              <a:cs typeface="Raleway 2"/>
            </a:endParaRPr>
          </a:p>
        </p:txBody>
      </p:sp>
      <p:grpSp>
        <p:nvGrpSpPr>
          <p:cNvPr id="3" name="Group 3"/>
          <p:cNvGrpSpPr/>
          <p:nvPr/>
        </p:nvGrpSpPr>
        <p:grpSpPr>
          <a:xfrm>
            <a:off x="0" y="5296191"/>
            <a:ext cx="18288000" cy="5000334"/>
            <a:chOff x="0" y="0"/>
            <a:chExt cx="24384000" cy="6667113"/>
          </a:xfrm>
        </p:grpSpPr>
        <p:sp>
          <p:nvSpPr>
            <p:cNvPr id="4" name="Freeform 4"/>
            <p:cNvSpPr/>
            <p:nvPr/>
          </p:nvSpPr>
          <p:spPr>
            <a:xfrm>
              <a:off x="0" y="0"/>
              <a:ext cx="24374935" cy="6654413"/>
            </a:xfrm>
            <a:custGeom>
              <a:avLst/>
              <a:gdLst/>
              <a:ahLst/>
              <a:cxnLst/>
              <a:rect l="l" t="t" r="r" b="b"/>
              <a:pathLst>
                <a:path w="24374935" h="6654413">
                  <a:moveTo>
                    <a:pt x="0" y="0"/>
                  </a:moveTo>
                  <a:lnTo>
                    <a:pt x="24374935" y="0"/>
                  </a:lnTo>
                  <a:lnTo>
                    <a:pt x="24374935" y="6654413"/>
                  </a:lnTo>
                  <a:lnTo>
                    <a:pt x="0" y="6654413"/>
                  </a:lnTo>
                  <a:lnTo>
                    <a:pt x="0" y="0"/>
                  </a:lnTo>
                  <a:close/>
                </a:path>
              </a:pathLst>
            </a:custGeom>
            <a:blipFill>
              <a:blip r:embed="rId2"/>
              <a:stretch>
                <a:fillRect l="-226" t="-247722" b="-19405"/>
              </a:stretch>
            </a:blipFill>
          </p:spPr>
        </p:sp>
        <p:grpSp>
          <p:nvGrpSpPr>
            <p:cNvPr id="5" name="Group 5"/>
            <p:cNvGrpSpPr/>
            <p:nvPr/>
          </p:nvGrpSpPr>
          <p:grpSpPr>
            <a:xfrm>
              <a:off x="0" y="3613337"/>
              <a:ext cx="24384000" cy="3053776"/>
              <a:chOff x="0" y="0"/>
              <a:chExt cx="3245051" cy="406400"/>
            </a:xfrm>
          </p:grpSpPr>
          <p:sp>
            <p:nvSpPr>
              <p:cNvPr id="6" name="Freeform 6"/>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7" name="TextBox 7"/>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8" name="Freeform 8"/>
            <p:cNvSpPr/>
            <p:nvPr/>
          </p:nvSpPr>
          <p:spPr>
            <a:xfrm>
              <a:off x="1155515" y="5328173"/>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3"/>
              <a:stretch>
                <a:fillRect/>
              </a:stretch>
            </a:blipFill>
          </p:spPr>
        </p:sp>
        <p:sp>
          <p:nvSpPr>
            <p:cNvPr id="9" name="Freeform 9"/>
            <p:cNvSpPr/>
            <p:nvPr/>
          </p:nvSpPr>
          <p:spPr>
            <a:xfrm>
              <a:off x="15816443" y="4944508"/>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4"/>
              <a:stretch>
                <a:fillRect/>
              </a:stretch>
            </a:blipFill>
          </p:spPr>
        </p:sp>
        <p:sp>
          <p:nvSpPr>
            <p:cNvPr id="10" name="Freeform 10"/>
            <p:cNvSpPr/>
            <p:nvPr/>
          </p:nvSpPr>
          <p:spPr>
            <a:xfrm>
              <a:off x="5868609" y="5322924"/>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5"/>
              <a:stretch>
                <a:fillRect/>
              </a:stretch>
            </a:blipFill>
          </p:spPr>
        </p:sp>
        <p:sp>
          <p:nvSpPr>
            <p:cNvPr id="11" name="Freeform 11"/>
            <p:cNvSpPr/>
            <p:nvPr/>
          </p:nvSpPr>
          <p:spPr>
            <a:xfrm>
              <a:off x="17204447" y="4217959"/>
              <a:ext cx="2106166" cy="1221576"/>
            </a:xfrm>
            <a:custGeom>
              <a:avLst/>
              <a:gdLst/>
              <a:ahLst/>
              <a:cxnLst/>
              <a:rect l="l" t="t" r="r" b="b"/>
              <a:pathLst>
                <a:path w="2106166" h="1221576">
                  <a:moveTo>
                    <a:pt x="0" y="0"/>
                  </a:moveTo>
                  <a:lnTo>
                    <a:pt x="2106165" y="0"/>
                  </a:lnTo>
                  <a:lnTo>
                    <a:pt x="2106165" y="1221577"/>
                  </a:lnTo>
                  <a:lnTo>
                    <a:pt x="0" y="1221577"/>
                  </a:lnTo>
                  <a:lnTo>
                    <a:pt x="0" y="0"/>
                  </a:lnTo>
                  <a:close/>
                </a:path>
              </a:pathLst>
            </a:custGeom>
            <a:blipFill>
              <a:blip r:embed="rId6"/>
              <a:stretch>
                <a:fillRect/>
              </a:stretch>
            </a:blipFill>
          </p:spPr>
        </p:sp>
        <p:sp>
          <p:nvSpPr>
            <p:cNvPr id="12" name="Freeform 12"/>
            <p:cNvSpPr/>
            <p:nvPr/>
          </p:nvSpPr>
          <p:spPr>
            <a:xfrm>
              <a:off x="11350229" y="4897672"/>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7"/>
              <a:stretch>
                <a:fillRect/>
              </a:stretch>
            </a:blipFill>
          </p:spPr>
        </p:sp>
        <p:sp>
          <p:nvSpPr>
            <p:cNvPr id="13" name="Freeform 13"/>
            <p:cNvSpPr/>
            <p:nvPr/>
          </p:nvSpPr>
          <p:spPr>
            <a:xfrm>
              <a:off x="13310800" y="4225572"/>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8"/>
              <a:stretch>
                <a:fillRect/>
              </a:stretch>
            </a:blipFill>
          </p:spPr>
        </p:sp>
        <p:sp>
          <p:nvSpPr>
            <p:cNvPr id="14" name="Freeform 14"/>
            <p:cNvSpPr/>
            <p:nvPr/>
          </p:nvSpPr>
          <p:spPr>
            <a:xfrm>
              <a:off x="18731470" y="5315311"/>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9"/>
              <a:stretch>
                <a:fillRect/>
              </a:stretch>
            </a:blipFill>
          </p:spPr>
        </p:sp>
        <p:sp>
          <p:nvSpPr>
            <p:cNvPr id="15" name="Freeform 15"/>
            <p:cNvSpPr/>
            <p:nvPr/>
          </p:nvSpPr>
          <p:spPr>
            <a:xfrm>
              <a:off x="20091575" y="3864262"/>
              <a:ext cx="3429283" cy="1928972"/>
            </a:xfrm>
            <a:custGeom>
              <a:avLst/>
              <a:gdLst/>
              <a:ahLst/>
              <a:cxnLst/>
              <a:rect l="l" t="t" r="r" b="b"/>
              <a:pathLst>
                <a:path w="3429283" h="1928972">
                  <a:moveTo>
                    <a:pt x="0" y="0"/>
                  </a:moveTo>
                  <a:lnTo>
                    <a:pt x="3429283" y="0"/>
                  </a:lnTo>
                  <a:lnTo>
                    <a:pt x="3429283" y="1928971"/>
                  </a:lnTo>
                  <a:lnTo>
                    <a:pt x="0" y="1928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6"/>
            <p:cNvSpPr txBox="1"/>
            <p:nvPr/>
          </p:nvSpPr>
          <p:spPr>
            <a:xfrm>
              <a:off x="1134382" y="4122943"/>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17" name="TextBox 17"/>
            <p:cNvSpPr txBox="1"/>
            <p:nvPr/>
          </p:nvSpPr>
          <p:spPr>
            <a:xfrm>
              <a:off x="10101805" y="4115330"/>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18" name="TextBox 18"/>
            <p:cNvSpPr txBox="1"/>
            <p:nvPr/>
          </p:nvSpPr>
          <p:spPr>
            <a:xfrm>
              <a:off x="5868609" y="4160809"/>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19" name="Freeform 19"/>
          <p:cNvSpPr/>
          <p:nvPr/>
        </p:nvSpPr>
        <p:spPr>
          <a:xfrm>
            <a:off x="6356278" y="65583"/>
            <a:ext cx="5575443" cy="2383434"/>
          </a:xfrm>
          <a:custGeom>
            <a:avLst/>
            <a:gdLst/>
            <a:ahLst/>
            <a:cxnLst/>
            <a:rect l="l" t="t" r="r" b="b"/>
            <a:pathLst>
              <a:path w="5575443" h="2383434">
                <a:moveTo>
                  <a:pt x="0" y="0"/>
                </a:moveTo>
                <a:lnTo>
                  <a:pt x="5575444" y="0"/>
                </a:lnTo>
                <a:lnTo>
                  <a:pt x="5575444" y="2383434"/>
                </a:lnTo>
                <a:lnTo>
                  <a:pt x="0" y="2383434"/>
                </a:lnTo>
                <a:lnTo>
                  <a:pt x="0" y="0"/>
                </a:lnTo>
                <a:close/>
              </a:path>
            </a:pathLst>
          </a:custGeom>
          <a:blipFill>
            <a:blip r:embed="rId12"/>
            <a:stretch>
              <a:fillRect t="-48383" b="-47715"/>
            </a:stretch>
          </a:blipFill>
        </p:spPr>
      </p:sp>
      <p:grpSp>
        <p:nvGrpSpPr>
          <p:cNvPr id="20" name="Group 20"/>
          <p:cNvGrpSpPr/>
          <p:nvPr/>
        </p:nvGrpSpPr>
        <p:grpSpPr>
          <a:xfrm>
            <a:off x="12280124" y="561466"/>
            <a:ext cx="4979176" cy="934468"/>
            <a:chOff x="0" y="0"/>
            <a:chExt cx="6638901" cy="1245957"/>
          </a:xfrm>
        </p:grpSpPr>
        <p:sp>
          <p:nvSpPr>
            <p:cNvPr id="21" name="Freeform 21"/>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TextBox 22"/>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892163"/>
            <a:ext cx="16230600" cy="1846581"/>
          </a:xfrm>
          <a:prstGeom prst="rect">
            <a:avLst/>
          </a:prstGeom>
        </p:spPr>
        <p:txBody>
          <a:bodyPr lIns="0" tIns="0" rIns="0" bIns="0" rtlCol="0" anchor="t">
            <a:spAutoFit/>
          </a:bodyPr>
          <a:lstStyle/>
          <a:p>
            <a:pPr algn="ctr">
              <a:lnSpc>
                <a:spcPts val="7419"/>
              </a:lnSpc>
            </a:pPr>
            <a:r>
              <a:rPr lang="en-US" sz="5299" b="1" spc="-42">
                <a:solidFill>
                  <a:srgbClr val="EF7E3C"/>
                </a:solidFill>
                <a:latin typeface="Raleway 2 Bold"/>
                <a:ea typeface="Raleway 2 Bold"/>
                <a:cs typeface="Raleway 2 Bold"/>
                <a:sym typeface="Raleway 2 Bold"/>
              </a:rPr>
              <a:t>Barry Fletcher</a:t>
            </a:r>
          </a:p>
          <a:p>
            <a:pPr algn="ctr">
              <a:lnSpc>
                <a:spcPts val="7419"/>
              </a:lnSpc>
            </a:pPr>
            <a:r>
              <a:rPr lang="en-US" sz="5299" b="1" spc="-42">
                <a:solidFill>
                  <a:srgbClr val="264C59"/>
                </a:solidFill>
                <a:latin typeface="Raleway 2 Bold"/>
                <a:ea typeface="Raleway 2 Bold"/>
                <a:cs typeface="Raleway 2 Bold"/>
                <a:sym typeface="Raleway 2 Bold"/>
              </a:rPr>
              <a:t>CEO, Youth Futures Foundation</a:t>
            </a:r>
          </a:p>
        </p:txBody>
      </p:sp>
      <p:grpSp>
        <p:nvGrpSpPr>
          <p:cNvPr id="3" name="Group 3"/>
          <p:cNvGrpSpPr/>
          <p:nvPr/>
        </p:nvGrpSpPr>
        <p:grpSpPr>
          <a:xfrm>
            <a:off x="0" y="5296191"/>
            <a:ext cx="18288000" cy="5000334"/>
            <a:chOff x="0" y="0"/>
            <a:chExt cx="24384000" cy="6667113"/>
          </a:xfrm>
        </p:grpSpPr>
        <p:sp>
          <p:nvSpPr>
            <p:cNvPr id="4" name="Freeform 4"/>
            <p:cNvSpPr/>
            <p:nvPr/>
          </p:nvSpPr>
          <p:spPr>
            <a:xfrm>
              <a:off x="0" y="0"/>
              <a:ext cx="24374935" cy="6654413"/>
            </a:xfrm>
            <a:custGeom>
              <a:avLst/>
              <a:gdLst/>
              <a:ahLst/>
              <a:cxnLst/>
              <a:rect l="l" t="t" r="r" b="b"/>
              <a:pathLst>
                <a:path w="24374935" h="6654413">
                  <a:moveTo>
                    <a:pt x="0" y="0"/>
                  </a:moveTo>
                  <a:lnTo>
                    <a:pt x="24374935" y="0"/>
                  </a:lnTo>
                  <a:lnTo>
                    <a:pt x="24374935" y="6654413"/>
                  </a:lnTo>
                  <a:lnTo>
                    <a:pt x="0" y="6654413"/>
                  </a:lnTo>
                  <a:lnTo>
                    <a:pt x="0" y="0"/>
                  </a:lnTo>
                  <a:close/>
                </a:path>
              </a:pathLst>
            </a:custGeom>
            <a:blipFill>
              <a:blip r:embed="rId2"/>
              <a:stretch>
                <a:fillRect l="-226" t="-247722" b="-19405"/>
              </a:stretch>
            </a:blipFill>
          </p:spPr>
        </p:sp>
        <p:grpSp>
          <p:nvGrpSpPr>
            <p:cNvPr id="5" name="Group 5"/>
            <p:cNvGrpSpPr/>
            <p:nvPr/>
          </p:nvGrpSpPr>
          <p:grpSpPr>
            <a:xfrm>
              <a:off x="0" y="3613337"/>
              <a:ext cx="24384000" cy="3053776"/>
              <a:chOff x="0" y="0"/>
              <a:chExt cx="3245051" cy="406400"/>
            </a:xfrm>
          </p:grpSpPr>
          <p:sp>
            <p:nvSpPr>
              <p:cNvPr id="6" name="Freeform 6"/>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7" name="TextBox 7"/>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8" name="Freeform 8"/>
            <p:cNvSpPr/>
            <p:nvPr/>
          </p:nvSpPr>
          <p:spPr>
            <a:xfrm>
              <a:off x="1155515" y="5328173"/>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3"/>
              <a:stretch>
                <a:fillRect/>
              </a:stretch>
            </a:blipFill>
          </p:spPr>
        </p:sp>
        <p:sp>
          <p:nvSpPr>
            <p:cNvPr id="9" name="Freeform 9"/>
            <p:cNvSpPr/>
            <p:nvPr/>
          </p:nvSpPr>
          <p:spPr>
            <a:xfrm>
              <a:off x="15816443" y="4944508"/>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4"/>
              <a:stretch>
                <a:fillRect/>
              </a:stretch>
            </a:blipFill>
          </p:spPr>
        </p:sp>
        <p:sp>
          <p:nvSpPr>
            <p:cNvPr id="10" name="Freeform 10"/>
            <p:cNvSpPr/>
            <p:nvPr/>
          </p:nvSpPr>
          <p:spPr>
            <a:xfrm>
              <a:off x="5868609" y="5322924"/>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5"/>
              <a:stretch>
                <a:fillRect/>
              </a:stretch>
            </a:blipFill>
          </p:spPr>
        </p:sp>
        <p:sp>
          <p:nvSpPr>
            <p:cNvPr id="11" name="Freeform 11"/>
            <p:cNvSpPr/>
            <p:nvPr/>
          </p:nvSpPr>
          <p:spPr>
            <a:xfrm>
              <a:off x="17204447" y="4217959"/>
              <a:ext cx="2106166" cy="1221576"/>
            </a:xfrm>
            <a:custGeom>
              <a:avLst/>
              <a:gdLst/>
              <a:ahLst/>
              <a:cxnLst/>
              <a:rect l="l" t="t" r="r" b="b"/>
              <a:pathLst>
                <a:path w="2106166" h="1221576">
                  <a:moveTo>
                    <a:pt x="0" y="0"/>
                  </a:moveTo>
                  <a:lnTo>
                    <a:pt x="2106165" y="0"/>
                  </a:lnTo>
                  <a:lnTo>
                    <a:pt x="2106165" y="1221577"/>
                  </a:lnTo>
                  <a:lnTo>
                    <a:pt x="0" y="1221577"/>
                  </a:lnTo>
                  <a:lnTo>
                    <a:pt x="0" y="0"/>
                  </a:lnTo>
                  <a:close/>
                </a:path>
              </a:pathLst>
            </a:custGeom>
            <a:blipFill>
              <a:blip r:embed="rId6"/>
              <a:stretch>
                <a:fillRect/>
              </a:stretch>
            </a:blipFill>
          </p:spPr>
        </p:sp>
        <p:sp>
          <p:nvSpPr>
            <p:cNvPr id="12" name="Freeform 12"/>
            <p:cNvSpPr/>
            <p:nvPr/>
          </p:nvSpPr>
          <p:spPr>
            <a:xfrm>
              <a:off x="11350229" y="4897672"/>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7"/>
              <a:stretch>
                <a:fillRect/>
              </a:stretch>
            </a:blipFill>
          </p:spPr>
        </p:sp>
        <p:sp>
          <p:nvSpPr>
            <p:cNvPr id="13" name="Freeform 13"/>
            <p:cNvSpPr/>
            <p:nvPr/>
          </p:nvSpPr>
          <p:spPr>
            <a:xfrm>
              <a:off x="13310800" y="4225572"/>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8"/>
              <a:stretch>
                <a:fillRect/>
              </a:stretch>
            </a:blipFill>
          </p:spPr>
        </p:sp>
        <p:sp>
          <p:nvSpPr>
            <p:cNvPr id="14" name="Freeform 14"/>
            <p:cNvSpPr/>
            <p:nvPr/>
          </p:nvSpPr>
          <p:spPr>
            <a:xfrm>
              <a:off x="18731470" y="5315311"/>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9"/>
              <a:stretch>
                <a:fillRect/>
              </a:stretch>
            </a:blipFill>
          </p:spPr>
        </p:sp>
        <p:sp>
          <p:nvSpPr>
            <p:cNvPr id="15" name="Freeform 15"/>
            <p:cNvSpPr/>
            <p:nvPr/>
          </p:nvSpPr>
          <p:spPr>
            <a:xfrm>
              <a:off x="20091575" y="3864262"/>
              <a:ext cx="3429283" cy="1928972"/>
            </a:xfrm>
            <a:custGeom>
              <a:avLst/>
              <a:gdLst/>
              <a:ahLst/>
              <a:cxnLst/>
              <a:rect l="l" t="t" r="r" b="b"/>
              <a:pathLst>
                <a:path w="3429283" h="1928972">
                  <a:moveTo>
                    <a:pt x="0" y="0"/>
                  </a:moveTo>
                  <a:lnTo>
                    <a:pt x="3429283" y="0"/>
                  </a:lnTo>
                  <a:lnTo>
                    <a:pt x="3429283" y="1928971"/>
                  </a:lnTo>
                  <a:lnTo>
                    <a:pt x="0" y="1928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6"/>
            <p:cNvSpPr txBox="1"/>
            <p:nvPr/>
          </p:nvSpPr>
          <p:spPr>
            <a:xfrm>
              <a:off x="1134382" y="4122943"/>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17" name="TextBox 17"/>
            <p:cNvSpPr txBox="1"/>
            <p:nvPr/>
          </p:nvSpPr>
          <p:spPr>
            <a:xfrm>
              <a:off x="10101805" y="4115330"/>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18" name="TextBox 18"/>
            <p:cNvSpPr txBox="1"/>
            <p:nvPr/>
          </p:nvSpPr>
          <p:spPr>
            <a:xfrm>
              <a:off x="5868609" y="4160809"/>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19" name="Freeform 19"/>
          <p:cNvSpPr/>
          <p:nvPr/>
        </p:nvSpPr>
        <p:spPr>
          <a:xfrm>
            <a:off x="6356278" y="65583"/>
            <a:ext cx="5575443" cy="2383434"/>
          </a:xfrm>
          <a:custGeom>
            <a:avLst/>
            <a:gdLst/>
            <a:ahLst/>
            <a:cxnLst/>
            <a:rect l="l" t="t" r="r" b="b"/>
            <a:pathLst>
              <a:path w="5575443" h="2383434">
                <a:moveTo>
                  <a:pt x="0" y="0"/>
                </a:moveTo>
                <a:lnTo>
                  <a:pt x="5575444" y="0"/>
                </a:lnTo>
                <a:lnTo>
                  <a:pt x="5575444" y="2383434"/>
                </a:lnTo>
                <a:lnTo>
                  <a:pt x="0" y="2383434"/>
                </a:lnTo>
                <a:lnTo>
                  <a:pt x="0" y="0"/>
                </a:lnTo>
                <a:close/>
              </a:path>
            </a:pathLst>
          </a:custGeom>
          <a:blipFill>
            <a:blip r:embed="rId12"/>
            <a:stretch>
              <a:fillRect t="-48383" b="-47715"/>
            </a:stretch>
          </a:blipFill>
        </p:spPr>
      </p:sp>
      <p:grpSp>
        <p:nvGrpSpPr>
          <p:cNvPr id="20" name="Group 20"/>
          <p:cNvGrpSpPr/>
          <p:nvPr/>
        </p:nvGrpSpPr>
        <p:grpSpPr>
          <a:xfrm>
            <a:off x="12280124" y="561466"/>
            <a:ext cx="4979176" cy="934468"/>
            <a:chOff x="0" y="0"/>
            <a:chExt cx="6638901" cy="1245957"/>
          </a:xfrm>
        </p:grpSpPr>
        <p:sp>
          <p:nvSpPr>
            <p:cNvPr id="21" name="Freeform 21"/>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TextBox 22"/>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562860"/>
            <a:ext cx="16230600" cy="2580640"/>
          </a:xfrm>
          <a:prstGeom prst="rect">
            <a:avLst/>
          </a:prstGeom>
        </p:spPr>
        <p:txBody>
          <a:bodyPr lIns="0" tIns="0" rIns="0" bIns="0" rtlCol="0" anchor="t">
            <a:spAutoFit/>
          </a:bodyPr>
          <a:lstStyle/>
          <a:p>
            <a:pPr algn="ctr">
              <a:lnSpc>
                <a:spcPts val="7419"/>
              </a:lnSpc>
            </a:pPr>
            <a:r>
              <a:rPr lang="en-US" sz="5299" b="1" spc="-42">
                <a:solidFill>
                  <a:srgbClr val="EF7E3C"/>
                </a:solidFill>
                <a:latin typeface="Raleway 2 Bold"/>
                <a:ea typeface="Raleway 2 Bold"/>
                <a:cs typeface="Raleway 2 Bold"/>
                <a:sym typeface="Raleway 2 Bold"/>
              </a:rPr>
              <a:t>Nicola Aylward</a:t>
            </a:r>
          </a:p>
          <a:p>
            <a:pPr algn="ctr">
              <a:lnSpc>
                <a:spcPts val="6359"/>
              </a:lnSpc>
            </a:pPr>
            <a:r>
              <a:rPr lang="en-US" sz="5299" b="1">
                <a:solidFill>
                  <a:srgbClr val="264C59"/>
                </a:solidFill>
                <a:latin typeface="Raleway 2 Bold"/>
                <a:ea typeface="Raleway 2 Bold"/>
                <a:cs typeface="Raleway 2 Bold"/>
                <a:sym typeface="Raleway 2 Bold"/>
              </a:rPr>
              <a:t>Head of Learning for Young People</a:t>
            </a:r>
          </a:p>
          <a:p>
            <a:pPr algn="ctr">
              <a:lnSpc>
                <a:spcPts val="6359"/>
              </a:lnSpc>
            </a:pPr>
            <a:r>
              <a:rPr lang="en-US" sz="5299" b="1">
                <a:solidFill>
                  <a:srgbClr val="264C59"/>
                </a:solidFill>
                <a:latin typeface="Raleway 2 Bold"/>
                <a:ea typeface="Raleway 2 Bold"/>
                <a:cs typeface="Raleway 2 Bold"/>
                <a:sym typeface="Raleway 2 Bold"/>
              </a:rPr>
              <a:t>Learning and Work Institute</a:t>
            </a:r>
          </a:p>
        </p:txBody>
      </p:sp>
      <p:grpSp>
        <p:nvGrpSpPr>
          <p:cNvPr id="3" name="Group 3"/>
          <p:cNvGrpSpPr/>
          <p:nvPr/>
        </p:nvGrpSpPr>
        <p:grpSpPr>
          <a:xfrm>
            <a:off x="0" y="5296191"/>
            <a:ext cx="18288000" cy="5000334"/>
            <a:chOff x="0" y="0"/>
            <a:chExt cx="24384000" cy="6667113"/>
          </a:xfrm>
        </p:grpSpPr>
        <p:sp>
          <p:nvSpPr>
            <p:cNvPr id="4" name="Freeform 4"/>
            <p:cNvSpPr/>
            <p:nvPr/>
          </p:nvSpPr>
          <p:spPr>
            <a:xfrm>
              <a:off x="0" y="0"/>
              <a:ext cx="24374935" cy="6654413"/>
            </a:xfrm>
            <a:custGeom>
              <a:avLst/>
              <a:gdLst/>
              <a:ahLst/>
              <a:cxnLst/>
              <a:rect l="l" t="t" r="r" b="b"/>
              <a:pathLst>
                <a:path w="24374935" h="6654413">
                  <a:moveTo>
                    <a:pt x="0" y="0"/>
                  </a:moveTo>
                  <a:lnTo>
                    <a:pt x="24374935" y="0"/>
                  </a:lnTo>
                  <a:lnTo>
                    <a:pt x="24374935" y="6654413"/>
                  </a:lnTo>
                  <a:lnTo>
                    <a:pt x="0" y="6654413"/>
                  </a:lnTo>
                  <a:lnTo>
                    <a:pt x="0" y="0"/>
                  </a:lnTo>
                  <a:close/>
                </a:path>
              </a:pathLst>
            </a:custGeom>
            <a:blipFill>
              <a:blip r:embed="rId2"/>
              <a:stretch>
                <a:fillRect l="-226" t="-247722" b="-19405"/>
              </a:stretch>
            </a:blipFill>
          </p:spPr>
        </p:sp>
        <p:grpSp>
          <p:nvGrpSpPr>
            <p:cNvPr id="5" name="Group 5"/>
            <p:cNvGrpSpPr/>
            <p:nvPr/>
          </p:nvGrpSpPr>
          <p:grpSpPr>
            <a:xfrm>
              <a:off x="0" y="3613337"/>
              <a:ext cx="24384000" cy="3053776"/>
              <a:chOff x="0" y="0"/>
              <a:chExt cx="3245051" cy="406400"/>
            </a:xfrm>
          </p:grpSpPr>
          <p:sp>
            <p:nvSpPr>
              <p:cNvPr id="6" name="Freeform 6"/>
              <p:cNvSpPr/>
              <p:nvPr/>
            </p:nvSpPr>
            <p:spPr>
              <a:xfrm>
                <a:off x="0" y="0"/>
                <a:ext cx="3245051" cy="406400"/>
              </a:xfrm>
              <a:custGeom>
                <a:avLst/>
                <a:gdLst/>
                <a:ahLst/>
                <a:cxnLst/>
                <a:rect l="l" t="t" r="r" b="b"/>
                <a:pathLst>
                  <a:path w="3245051" h="406400">
                    <a:moveTo>
                      <a:pt x="0" y="0"/>
                    </a:moveTo>
                    <a:lnTo>
                      <a:pt x="3245051" y="0"/>
                    </a:lnTo>
                    <a:lnTo>
                      <a:pt x="3245051" y="406400"/>
                    </a:lnTo>
                    <a:lnTo>
                      <a:pt x="0" y="406400"/>
                    </a:lnTo>
                    <a:close/>
                  </a:path>
                </a:pathLst>
              </a:custGeom>
              <a:solidFill>
                <a:srgbClr val="FFFFFF"/>
              </a:solidFill>
            </p:spPr>
          </p:sp>
          <p:sp>
            <p:nvSpPr>
              <p:cNvPr id="7" name="TextBox 7"/>
              <p:cNvSpPr txBox="1"/>
              <p:nvPr/>
            </p:nvSpPr>
            <p:spPr>
              <a:xfrm>
                <a:off x="0" y="-28575"/>
                <a:ext cx="3245051" cy="434975"/>
              </a:xfrm>
              <a:prstGeom prst="rect">
                <a:avLst/>
              </a:prstGeom>
            </p:spPr>
            <p:txBody>
              <a:bodyPr lIns="50800" tIns="50800" rIns="50800" bIns="50800" rtlCol="0" anchor="ctr"/>
              <a:lstStyle/>
              <a:p>
                <a:pPr algn="ctr">
                  <a:lnSpc>
                    <a:spcPts val="1510"/>
                  </a:lnSpc>
                </a:pPr>
                <a:endParaRPr/>
              </a:p>
            </p:txBody>
          </p:sp>
        </p:grpSp>
        <p:sp>
          <p:nvSpPr>
            <p:cNvPr id="8" name="Freeform 8"/>
            <p:cNvSpPr/>
            <p:nvPr/>
          </p:nvSpPr>
          <p:spPr>
            <a:xfrm>
              <a:off x="1155515" y="5328173"/>
              <a:ext cx="3677932" cy="584113"/>
            </a:xfrm>
            <a:custGeom>
              <a:avLst/>
              <a:gdLst/>
              <a:ahLst/>
              <a:cxnLst/>
              <a:rect l="l" t="t" r="r" b="b"/>
              <a:pathLst>
                <a:path w="3677932" h="584113">
                  <a:moveTo>
                    <a:pt x="0" y="0"/>
                  </a:moveTo>
                  <a:lnTo>
                    <a:pt x="3677932" y="0"/>
                  </a:lnTo>
                  <a:lnTo>
                    <a:pt x="3677932" y="584113"/>
                  </a:lnTo>
                  <a:lnTo>
                    <a:pt x="0" y="584113"/>
                  </a:lnTo>
                  <a:lnTo>
                    <a:pt x="0" y="0"/>
                  </a:lnTo>
                  <a:close/>
                </a:path>
              </a:pathLst>
            </a:custGeom>
            <a:blipFill>
              <a:blip r:embed="rId3"/>
              <a:stretch>
                <a:fillRect/>
              </a:stretch>
            </a:blipFill>
          </p:spPr>
        </p:sp>
        <p:sp>
          <p:nvSpPr>
            <p:cNvPr id="9" name="Freeform 9"/>
            <p:cNvSpPr/>
            <p:nvPr/>
          </p:nvSpPr>
          <p:spPr>
            <a:xfrm>
              <a:off x="15816443" y="4944508"/>
              <a:ext cx="1034836" cy="1351443"/>
            </a:xfrm>
            <a:custGeom>
              <a:avLst/>
              <a:gdLst/>
              <a:ahLst/>
              <a:cxnLst/>
              <a:rect l="l" t="t" r="r" b="b"/>
              <a:pathLst>
                <a:path w="1034836" h="1351443">
                  <a:moveTo>
                    <a:pt x="0" y="0"/>
                  </a:moveTo>
                  <a:lnTo>
                    <a:pt x="1034836" y="0"/>
                  </a:lnTo>
                  <a:lnTo>
                    <a:pt x="1034836" y="1351443"/>
                  </a:lnTo>
                  <a:lnTo>
                    <a:pt x="0" y="1351443"/>
                  </a:lnTo>
                  <a:lnTo>
                    <a:pt x="0" y="0"/>
                  </a:lnTo>
                  <a:close/>
                </a:path>
              </a:pathLst>
            </a:custGeom>
            <a:blipFill>
              <a:blip r:embed="rId4"/>
              <a:stretch>
                <a:fillRect/>
              </a:stretch>
            </a:blipFill>
          </p:spPr>
        </p:sp>
        <p:sp>
          <p:nvSpPr>
            <p:cNvPr id="10" name="Freeform 10"/>
            <p:cNvSpPr/>
            <p:nvPr/>
          </p:nvSpPr>
          <p:spPr>
            <a:xfrm>
              <a:off x="5868609" y="5322924"/>
              <a:ext cx="3460564" cy="436896"/>
            </a:xfrm>
            <a:custGeom>
              <a:avLst/>
              <a:gdLst/>
              <a:ahLst/>
              <a:cxnLst/>
              <a:rect l="l" t="t" r="r" b="b"/>
              <a:pathLst>
                <a:path w="3460564" h="436896">
                  <a:moveTo>
                    <a:pt x="0" y="0"/>
                  </a:moveTo>
                  <a:lnTo>
                    <a:pt x="3460564" y="0"/>
                  </a:lnTo>
                  <a:lnTo>
                    <a:pt x="3460564" y="436896"/>
                  </a:lnTo>
                  <a:lnTo>
                    <a:pt x="0" y="436896"/>
                  </a:lnTo>
                  <a:lnTo>
                    <a:pt x="0" y="0"/>
                  </a:lnTo>
                  <a:close/>
                </a:path>
              </a:pathLst>
            </a:custGeom>
            <a:blipFill>
              <a:blip r:embed="rId5"/>
              <a:stretch>
                <a:fillRect/>
              </a:stretch>
            </a:blipFill>
          </p:spPr>
        </p:sp>
        <p:sp>
          <p:nvSpPr>
            <p:cNvPr id="11" name="Freeform 11"/>
            <p:cNvSpPr/>
            <p:nvPr/>
          </p:nvSpPr>
          <p:spPr>
            <a:xfrm>
              <a:off x="17204447" y="4217959"/>
              <a:ext cx="2106166" cy="1221576"/>
            </a:xfrm>
            <a:custGeom>
              <a:avLst/>
              <a:gdLst/>
              <a:ahLst/>
              <a:cxnLst/>
              <a:rect l="l" t="t" r="r" b="b"/>
              <a:pathLst>
                <a:path w="2106166" h="1221576">
                  <a:moveTo>
                    <a:pt x="0" y="0"/>
                  </a:moveTo>
                  <a:lnTo>
                    <a:pt x="2106165" y="0"/>
                  </a:lnTo>
                  <a:lnTo>
                    <a:pt x="2106165" y="1221577"/>
                  </a:lnTo>
                  <a:lnTo>
                    <a:pt x="0" y="1221577"/>
                  </a:lnTo>
                  <a:lnTo>
                    <a:pt x="0" y="0"/>
                  </a:lnTo>
                  <a:close/>
                </a:path>
              </a:pathLst>
            </a:custGeom>
            <a:blipFill>
              <a:blip r:embed="rId6"/>
              <a:stretch>
                <a:fillRect/>
              </a:stretch>
            </a:blipFill>
          </p:spPr>
        </p:sp>
        <p:sp>
          <p:nvSpPr>
            <p:cNvPr id="12" name="Freeform 12"/>
            <p:cNvSpPr/>
            <p:nvPr/>
          </p:nvSpPr>
          <p:spPr>
            <a:xfrm>
              <a:off x="11350229" y="4897672"/>
              <a:ext cx="2369819" cy="1327099"/>
            </a:xfrm>
            <a:custGeom>
              <a:avLst/>
              <a:gdLst/>
              <a:ahLst/>
              <a:cxnLst/>
              <a:rect l="l" t="t" r="r" b="b"/>
              <a:pathLst>
                <a:path w="2369819" h="1327099">
                  <a:moveTo>
                    <a:pt x="0" y="0"/>
                  </a:moveTo>
                  <a:lnTo>
                    <a:pt x="2369820" y="0"/>
                  </a:lnTo>
                  <a:lnTo>
                    <a:pt x="2369820" y="1327099"/>
                  </a:lnTo>
                  <a:lnTo>
                    <a:pt x="0" y="1327099"/>
                  </a:lnTo>
                  <a:lnTo>
                    <a:pt x="0" y="0"/>
                  </a:lnTo>
                  <a:close/>
                </a:path>
              </a:pathLst>
            </a:custGeom>
            <a:blipFill>
              <a:blip r:embed="rId7"/>
              <a:stretch>
                <a:fillRect/>
              </a:stretch>
            </a:blipFill>
          </p:spPr>
        </p:sp>
        <p:sp>
          <p:nvSpPr>
            <p:cNvPr id="13" name="Freeform 13"/>
            <p:cNvSpPr/>
            <p:nvPr/>
          </p:nvSpPr>
          <p:spPr>
            <a:xfrm>
              <a:off x="13310800" y="4225572"/>
              <a:ext cx="2315322" cy="985941"/>
            </a:xfrm>
            <a:custGeom>
              <a:avLst/>
              <a:gdLst/>
              <a:ahLst/>
              <a:cxnLst/>
              <a:rect l="l" t="t" r="r" b="b"/>
              <a:pathLst>
                <a:path w="2315322" h="985941">
                  <a:moveTo>
                    <a:pt x="0" y="0"/>
                  </a:moveTo>
                  <a:lnTo>
                    <a:pt x="2315322" y="0"/>
                  </a:lnTo>
                  <a:lnTo>
                    <a:pt x="2315322" y="985941"/>
                  </a:lnTo>
                  <a:lnTo>
                    <a:pt x="0" y="985941"/>
                  </a:lnTo>
                  <a:lnTo>
                    <a:pt x="0" y="0"/>
                  </a:lnTo>
                  <a:close/>
                </a:path>
              </a:pathLst>
            </a:custGeom>
            <a:blipFill>
              <a:blip r:embed="rId8"/>
              <a:stretch>
                <a:fillRect/>
              </a:stretch>
            </a:blipFill>
          </p:spPr>
        </p:sp>
        <p:sp>
          <p:nvSpPr>
            <p:cNvPr id="14" name="Freeform 14"/>
            <p:cNvSpPr/>
            <p:nvPr/>
          </p:nvSpPr>
          <p:spPr>
            <a:xfrm>
              <a:off x="18731470" y="5315311"/>
              <a:ext cx="3067600" cy="1150350"/>
            </a:xfrm>
            <a:custGeom>
              <a:avLst/>
              <a:gdLst/>
              <a:ahLst/>
              <a:cxnLst/>
              <a:rect l="l" t="t" r="r" b="b"/>
              <a:pathLst>
                <a:path w="3067600" h="1150350">
                  <a:moveTo>
                    <a:pt x="0" y="0"/>
                  </a:moveTo>
                  <a:lnTo>
                    <a:pt x="3067600" y="0"/>
                  </a:lnTo>
                  <a:lnTo>
                    <a:pt x="3067600" y="1150350"/>
                  </a:lnTo>
                  <a:lnTo>
                    <a:pt x="0" y="1150350"/>
                  </a:lnTo>
                  <a:lnTo>
                    <a:pt x="0" y="0"/>
                  </a:lnTo>
                  <a:close/>
                </a:path>
              </a:pathLst>
            </a:custGeom>
            <a:blipFill>
              <a:blip r:embed="rId9"/>
              <a:stretch>
                <a:fillRect/>
              </a:stretch>
            </a:blipFill>
          </p:spPr>
        </p:sp>
        <p:sp>
          <p:nvSpPr>
            <p:cNvPr id="15" name="Freeform 15"/>
            <p:cNvSpPr/>
            <p:nvPr/>
          </p:nvSpPr>
          <p:spPr>
            <a:xfrm>
              <a:off x="20091575" y="3864262"/>
              <a:ext cx="3429283" cy="1928972"/>
            </a:xfrm>
            <a:custGeom>
              <a:avLst/>
              <a:gdLst/>
              <a:ahLst/>
              <a:cxnLst/>
              <a:rect l="l" t="t" r="r" b="b"/>
              <a:pathLst>
                <a:path w="3429283" h="1928972">
                  <a:moveTo>
                    <a:pt x="0" y="0"/>
                  </a:moveTo>
                  <a:lnTo>
                    <a:pt x="3429283" y="0"/>
                  </a:lnTo>
                  <a:lnTo>
                    <a:pt x="3429283" y="1928971"/>
                  </a:lnTo>
                  <a:lnTo>
                    <a:pt x="0" y="1928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6"/>
            <p:cNvSpPr txBox="1"/>
            <p:nvPr/>
          </p:nvSpPr>
          <p:spPr>
            <a:xfrm>
              <a:off x="1134382" y="4122943"/>
              <a:ext cx="1838966"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Led by</a:t>
              </a:r>
            </a:p>
          </p:txBody>
        </p:sp>
        <p:sp>
          <p:nvSpPr>
            <p:cNvPr id="17" name="TextBox 17"/>
            <p:cNvSpPr txBox="1"/>
            <p:nvPr/>
          </p:nvSpPr>
          <p:spPr>
            <a:xfrm>
              <a:off x="10101805" y="4115330"/>
              <a:ext cx="1931275"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Sponsors</a:t>
              </a:r>
            </a:p>
          </p:txBody>
        </p:sp>
        <p:sp>
          <p:nvSpPr>
            <p:cNvPr id="18" name="TextBox 18"/>
            <p:cNvSpPr txBox="1"/>
            <p:nvPr/>
          </p:nvSpPr>
          <p:spPr>
            <a:xfrm>
              <a:off x="5868609" y="4160809"/>
              <a:ext cx="3120261" cy="522333"/>
            </a:xfrm>
            <a:prstGeom prst="rect">
              <a:avLst/>
            </a:prstGeom>
          </p:spPr>
          <p:txBody>
            <a:bodyPr lIns="0" tIns="0" rIns="0" bIns="0" rtlCol="0" anchor="t">
              <a:spAutoFit/>
            </a:bodyPr>
            <a:lstStyle/>
            <a:p>
              <a:pPr algn="l">
                <a:lnSpc>
                  <a:spcPts val="3214"/>
                </a:lnSpc>
              </a:pPr>
              <a:r>
                <a:rPr lang="en-US" sz="2295">
                  <a:solidFill>
                    <a:srgbClr val="4D4D4D"/>
                  </a:solidFill>
                  <a:latin typeface="Maven Pro 1"/>
                  <a:ea typeface="Maven Pro 1"/>
                  <a:cs typeface="Maven Pro 1"/>
                  <a:sym typeface="Maven Pro 1"/>
                </a:rPr>
                <a:t>Lead sponsor</a:t>
              </a:r>
            </a:p>
          </p:txBody>
        </p:sp>
      </p:grpSp>
      <p:sp>
        <p:nvSpPr>
          <p:cNvPr id="19" name="Freeform 19"/>
          <p:cNvSpPr/>
          <p:nvPr/>
        </p:nvSpPr>
        <p:spPr>
          <a:xfrm>
            <a:off x="6356278" y="65583"/>
            <a:ext cx="5575443" cy="2383434"/>
          </a:xfrm>
          <a:custGeom>
            <a:avLst/>
            <a:gdLst/>
            <a:ahLst/>
            <a:cxnLst/>
            <a:rect l="l" t="t" r="r" b="b"/>
            <a:pathLst>
              <a:path w="5575443" h="2383434">
                <a:moveTo>
                  <a:pt x="0" y="0"/>
                </a:moveTo>
                <a:lnTo>
                  <a:pt x="5575444" y="0"/>
                </a:lnTo>
                <a:lnTo>
                  <a:pt x="5575444" y="2383434"/>
                </a:lnTo>
                <a:lnTo>
                  <a:pt x="0" y="2383434"/>
                </a:lnTo>
                <a:lnTo>
                  <a:pt x="0" y="0"/>
                </a:lnTo>
                <a:close/>
              </a:path>
            </a:pathLst>
          </a:custGeom>
          <a:blipFill>
            <a:blip r:embed="rId12"/>
            <a:stretch>
              <a:fillRect t="-48383" b="-47715"/>
            </a:stretch>
          </a:blipFill>
        </p:spPr>
      </p:sp>
      <p:grpSp>
        <p:nvGrpSpPr>
          <p:cNvPr id="20" name="Group 20"/>
          <p:cNvGrpSpPr/>
          <p:nvPr/>
        </p:nvGrpSpPr>
        <p:grpSpPr>
          <a:xfrm>
            <a:off x="12280124" y="561466"/>
            <a:ext cx="4979176" cy="934468"/>
            <a:chOff x="0" y="0"/>
            <a:chExt cx="6638901" cy="1245957"/>
          </a:xfrm>
        </p:grpSpPr>
        <p:sp>
          <p:nvSpPr>
            <p:cNvPr id="21" name="Freeform 21"/>
            <p:cNvSpPr/>
            <p:nvPr/>
          </p:nvSpPr>
          <p:spPr>
            <a:xfrm>
              <a:off x="0" y="0"/>
              <a:ext cx="1245957" cy="1245957"/>
            </a:xfrm>
            <a:custGeom>
              <a:avLst/>
              <a:gdLst/>
              <a:ahLst/>
              <a:cxnLst/>
              <a:rect l="l" t="t" r="r" b="b"/>
              <a:pathLst>
                <a:path w="1245957" h="1245957">
                  <a:moveTo>
                    <a:pt x="0" y="0"/>
                  </a:moveTo>
                  <a:lnTo>
                    <a:pt x="1245957" y="0"/>
                  </a:lnTo>
                  <a:lnTo>
                    <a:pt x="1245957" y="1245957"/>
                  </a:lnTo>
                  <a:lnTo>
                    <a:pt x="0" y="12459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TextBox 22"/>
            <p:cNvSpPr txBox="1"/>
            <p:nvPr/>
          </p:nvSpPr>
          <p:spPr>
            <a:xfrm>
              <a:off x="1466103" y="-66675"/>
              <a:ext cx="5172798" cy="1256241"/>
            </a:xfrm>
            <a:prstGeom prst="rect">
              <a:avLst/>
            </a:prstGeom>
          </p:spPr>
          <p:txBody>
            <a:bodyPr lIns="0" tIns="0" rIns="0" bIns="0" rtlCol="0" anchor="t">
              <a:spAutoFit/>
            </a:bodyPr>
            <a:lstStyle/>
            <a:p>
              <a:pPr algn="just">
                <a:lnSpc>
                  <a:spcPts val="4339"/>
                </a:lnSpc>
              </a:pPr>
              <a:r>
                <a:rPr lang="en-US" sz="3099" b="1">
                  <a:solidFill>
                    <a:srgbClr val="EE7E3B"/>
                  </a:solidFill>
                  <a:latin typeface="Raleway 1 Bold"/>
                  <a:ea typeface="Raleway 1 Bold"/>
                  <a:cs typeface="Raleway 1 Bold"/>
                  <a:sym typeface="Raleway 1 Bold"/>
                </a:rPr>
                <a:t>#EmpSkills25</a:t>
              </a:r>
            </a:p>
            <a:p>
              <a:pPr algn="just">
                <a:lnSpc>
                  <a:spcPts val="3360"/>
                </a:lnSpc>
              </a:pPr>
              <a:r>
                <a:rPr lang="en-US" sz="2400" b="1">
                  <a:solidFill>
                    <a:srgbClr val="EE7E3B"/>
                  </a:solidFill>
                  <a:latin typeface="Raleway 1 Bold"/>
                  <a:ea typeface="Raleway 1 Bold"/>
                  <a:cs typeface="Raleway 1 Bold"/>
                  <a:sym typeface="Raleway 1 Bold"/>
                </a:rPr>
                <a:t>@learnworkuk.bsky.social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0" y="9139944"/>
            <a:ext cx="18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B6EDA44-71E5-45CE-818C-261743A6A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584" y="9388760"/>
            <a:ext cx="3184524" cy="505752"/>
          </a:xfrm>
          <a:prstGeom prst="rect">
            <a:avLst/>
          </a:prstGeom>
        </p:spPr>
      </p:pic>
      <p:sp>
        <p:nvSpPr>
          <p:cNvPr id="15" name="Title 1">
            <a:extLst>
              <a:ext uri="{FF2B5EF4-FFF2-40B4-BE49-F238E27FC236}">
                <a16:creationId xmlns:a16="http://schemas.microsoft.com/office/drawing/2014/main" id="{E1848C43-FC20-4446-A184-F97F68613F90}"/>
              </a:ext>
            </a:extLst>
          </p:cNvPr>
          <p:cNvSpPr>
            <a:spLocks noGrp="1"/>
          </p:cNvSpPr>
          <p:nvPr>
            <p:ph type="ctrTitle"/>
          </p:nvPr>
        </p:nvSpPr>
        <p:spPr>
          <a:xfrm>
            <a:off x="1030433" y="583105"/>
            <a:ext cx="16227135" cy="152511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GB" sz="6000" b="1" dirty="0">
                <a:solidFill>
                  <a:srgbClr val="4D4D4D"/>
                </a:solidFill>
                <a:latin typeface="Raleway" pitchFamily="2" charset="0"/>
                <a:ea typeface="Arial Unicode MS" pitchFamily="34" charset="-128"/>
                <a:cs typeface="Arial" pitchFamily="34" charset="0"/>
              </a:rPr>
              <a:t>Programme of work</a:t>
            </a:r>
            <a:endParaRPr lang="en-US" dirty="0">
              <a:solidFill>
                <a:srgbClr val="4D4D4D"/>
              </a:solidFill>
              <a:latin typeface="Raleway" pitchFamily="2" charset="0"/>
            </a:endParaRPr>
          </a:p>
        </p:txBody>
      </p:sp>
      <p:sp>
        <p:nvSpPr>
          <p:cNvPr id="3" name="Title 1">
            <a:extLst>
              <a:ext uri="{FF2B5EF4-FFF2-40B4-BE49-F238E27FC236}">
                <a16:creationId xmlns:a16="http://schemas.microsoft.com/office/drawing/2014/main" id="{30E6A1AA-3327-4521-157B-1BE792596FEF}"/>
              </a:ext>
            </a:extLst>
          </p:cNvPr>
          <p:cNvSpPr txBox="1">
            <a:spLocks/>
          </p:cNvSpPr>
          <p:nvPr/>
        </p:nvSpPr>
        <p:spPr>
          <a:xfrm>
            <a:off x="1030433" y="2108219"/>
            <a:ext cx="16543676" cy="6578582"/>
          </a:xfrm>
          <a:prstGeom prst="rect">
            <a:avLst/>
          </a:prstGeom>
        </p:spPr>
        <p:txBody>
          <a:bodyPr vert="horz" lIns="137160" tIns="68580" rIns="137160" bIns="68580"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685800" indent="-685800" algn="l">
              <a:spcAft>
                <a:spcPts val="3000"/>
              </a:spcAft>
              <a:buFont typeface="Wingdings" panose="05000000000000000000" pitchFamily="2" charset="2"/>
              <a:buChar char="§"/>
            </a:pPr>
            <a:r>
              <a:rPr lang="en-US" sz="4200" dirty="0">
                <a:hlinkClick r:id="rId4"/>
              </a:rPr>
              <a:t>Young people who are NEET – what does the data tell us?</a:t>
            </a:r>
            <a:endParaRPr lang="en-US" sz="4200" dirty="0"/>
          </a:p>
          <a:p>
            <a:pPr marL="685800" indent="-685800" algn="l">
              <a:spcAft>
                <a:spcPts val="3000"/>
              </a:spcAft>
              <a:buFont typeface="Wingdings" panose="05000000000000000000" pitchFamily="2" charset="2"/>
              <a:buChar char="§"/>
            </a:pPr>
            <a:r>
              <a:rPr lang="en-US" sz="4200" dirty="0">
                <a:hlinkClick r:id="rId5"/>
              </a:rPr>
              <a:t>Youth Opportunity Index 2025 - Learning and Work Institute</a:t>
            </a:r>
            <a:endParaRPr lang="en-US" sz="4200" dirty="0"/>
          </a:p>
          <a:p>
            <a:pPr marL="685800" indent="-685800" algn="l">
              <a:spcAft>
                <a:spcPts val="3000"/>
              </a:spcAft>
              <a:buFont typeface="Wingdings" panose="05000000000000000000" pitchFamily="2" charset="2"/>
              <a:buChar char="§"/>
            </a:pPr>
            <a:r>
              <a:rPr lang="en-US" sz="4200" dirty="0">
                <a:hlinkClick r:id="rId6"/>
              </a:rPr>
              <a:t>Transforming opportunity: Learning and Work Institute's vision for a Youth Guarantee</a:t>
            </a:r>
            <a:endParaRPr lang="en-US" sz="4200" dirty="0"/>
          </a:p>
          <a:p>
            <a:pPr marL="685800" indent="-685800" algn="l">
              <a:spcAft>
                <a:spcPts val="3000"/>
              </a:spcAft>
              <a:buFont typeface="Wingdings" panose="05000000000000000000" pitchFamily="2" charset="2"/>
              <a:buChar char="§"/>
            </a:pPr>
            <a:r>
              <a:rPr lang="en-US" sz="4200" dirty="0">
                <a:solidFill>
                  <a:srgbClr val="4D4D4D"/>
                </a:solidFill>
                <a:latin typeface="Raleway" pitchFamily="2" charset="0"/>
              </a:rPr>
              <a:t>The Youth Guarantee and the benefits system: Challenges, opportunities, and changes needed (Upcoming, July 2025)</a:t>
            </a:r>
          </a:p>
          <a:p>
            <a:pPr marL="685800" indent="-685800" algn="l">
              <a:spcAft>
                <a:spcPts val="1800"/>
              </a:spcAft>
              <a:buFont typeface="Wingdings" panose="05000000000000000000" pitchFamily="2" charset="2"/>
              <a:buChar char="§"/>
            </a:pPr>
            <a:endParaRPr lang="en-US" sz="4200" dirty="0">
              <a:solidFill>
                <a:srgbClr val="4D4D4D"/>
              </a:solidFill>
              <a:latin typeface="Raleway" pitchFamily="2" charset="0"/>
            </a:endParaRPr>
          </a:p>
        </p:txBody>
      </p:sp>
    </p:spTree>
    <p:extLst>
      <p:ext uri="{BB962C8B-B14F-4D97-AF65-F5344CB8AC3E}">
        <p14:creationId xmlns:p14="http://schemas.microsoft.com/office/powerpoint/2010/main" val="48217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45189-30D2-AC5F-BDE9-C54D1A560AA2}"/>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ED40D3B-868E-6C02-FF1B-8D7BF9808EA9}"/>
              </a:ext>
            </a:extLst>
          </p:cNvPr>
          <p:cNvCxnSpPr>
            <a:cxnSpLocks/>
          </p:cNvCxnSpPr>
          <p:nvPr/>
        </p:nvCxnSpPr>
        <p:spPr>
          <a:xfrm>
            <a:off x="0" y="9139944"/>
            <a:ext cx="18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92A6A23-7D0A-31D2-F028-2EA18116F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584" y="9388760"/>
            <a:ext cx="3184524" cy="505752"/>
          </a:xfrm>
          <a:prstGeom prst="rect">
            <a:avLst/>
          </a:prstGeom>
        </p:spPr>
      </p:pic>
      <p:sp>
        <p:nvSpPr>
          <p:cNvPr id="15" name="Title 1">
            <a:extLst>
              <a:ext uri="{FF2B5EF4-FFF2-40B4-BE49-F238E27FC236}">
                <a16:creationId xmlns:a16="http://schemas.microsoft.com/office/drawing/2014/main" id="{09589862-49FB-80CD-7298-4CB809DAFCC7}"/>
              </a:ext>
            </a:extLst>
          </p:cNvPr>
          <p:cNvSpPr>
            <a:spLocks noGrp="1"/>
          </p:cNvSpPr>
          <p:nvPr>
            <p:ph type="ctrTitle"/>
          </p:nvPr>
        </p:nvSpPr>
        <p:spPr>
          <a:xfrm>
            <a:off x="914402" y="67216"/>
            <a:ext cx="16659707" cy="152511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GB" sz="6000" b="1">
                <a:solidFill>
                  <a:srgbClr val="264C59"/>
                </a:solidFill>
                <a:latin typeface="Raleway" pitchFamily="2" charset="0"/>
                <a:ea typeface="Arial Unicode MS" pitchFamily="34" charset="-128"/>
                <a:cs typeface="Arial" pitchFamily="34" charset="0"/>
              </a:rPr>
              <a:t>Almost one million young people are NEET…</a:t>
            </a:r>
            <a:endParaRPr lang="en-US">
              <a:solidFill>
                <a:srgbClr val="264C59"/>
              </a:solidFill>
              <a:latin typeface="Raleway" pitchFamily="2" charset="0"/>
            </a:endParaRPr>
          </a:p>
        </p:txBody>
      </p:sp>
      <p:pic>
        <p:nvPicPr>
          <p:cNvPr id="4" name="Picture 3">
            <a:extLst>
              <a:ext uri="{FF2B5EF4-FFF2-40B4-BE49-F238E27FC236}">
                <a16:creationId xmlns:a16="http://schemas.microsoft.com/office/drawing/2014/main" id="{CB32FA46-1139-F1DE-DA67-869109C2CD98}"/>
              </a:ext>
            </a:extLst>
          </p:cNvPr>
          <p:cNvPicPr>
            <a:picLocks noChangeAspect="1"/>
          </p:cNvPicPr>
          <p:nvPr/>
        </p:nvPicPr>
        <p:blipFill>
          <a:blip r:embed="rId4"/>
          <a:stretch>
            <a:fillRect/>
          </a:stretch>
        </p:blipFill>
        <p:spPr>
          <a:xfrm>
            <a:off x="2498271" y="1829539"/>
            <a:ext cx="12344400" cy="7178669"/>
          </a:xfrm>
          <a:prstGeom prst="rect">
            <a:avLst/>
          </a:prstGeom>
        </p:spPr>
      </p:pic>
    </p:spTree>
    <p:extLst>
      <p:ext uri="{BB962C8B-B14F-4D97-AF65-F5344CB8AC3E}">
        <p14:creationId xmlns:p14="http://schemas.microsoft.com/office/powerpoint/2010/main" val="110472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5AECE-E555-5EA4-9182-FD678D6E9AA4}"/>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5713B03-04C2-37A1-15EA-2DECFE00377C}"/>
              </a:ext>
            </a:extLst>
          </p:cNvPr>
          <p:cNvCxnSpPr>
            <a:cxnSpLocks/>
          </p:cNvCxnSpPr>
          <p:nvPr/>
        </p:nvCxnSpPr>
        <p:spPr>
          <a:xfrm>
            <a:off x="0" y="9139944"/>
            <a:ext cx="18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89BFCE3-DCD2-E3DA-6C57-D2F4EEA4F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584" y="9388760"/>
            <a:ext cx="3184524" cy="505752"/>
          </a:xfrm>
          <a:prstGeom prst="rect">
            <a:avLst/>
          </a:prstGeom>
        </p:spPr>
      </p:pic>
      <p:sp>
        <p:nvSpPr>
          <p:cNvPr id="15" name="Title 1">
            <a:extLst>
              <a:ext uri="{FF2B5EF4-FFF2-40B4-BE49-F238E27FC236}">
                <a16:creationId xmlns:a16="http://schemas.microsoft.com/office/drawing/2014/main" id="{627AA72F-346B-B183-6298-6A3C8641E01D}"/>
              </a:ext>
            </a:extLst>
          </p:cNvPr>
          <p:cNvSpPr>
            <a:spLocks noGrp="1"/>
          </p:cNvSpPr>
          <p:nvPr>
            <p:ph type="ctrTitle"/>
          </p:nvPr>
        </p:nvSpPr>
        <p:spPr>
          <a:xfrm>
            <a:off x="914402" y="67216"/>
            <a:ext cx="16659707" cy="152511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GB" sz="6000" b="1">
                <a:solidFill>
                  <a:srgbClr val="264C59"/>
                </a:solidFill>
                <a:latin typeface="Raleway" pitchFamily="2" charset="0"/>
                <a:ea typeface="Arial Unicode MS" pitchFamily="34" charset="-128"/>
                <a:cs typeface="Arial" pitchFamily="34" charset="0"/>
              </a:rPr>
              <a:t>…and over half have never had a paid job</a:t>
            </a:r>
            <a:endParaRPr lang="en-US">
              <a:solidFill>
                <a:srgbClr val="264C59"/>
              </a:solidFill>
              <a:latin typeface="Raleway" pitchFamily="2" charset="0"/>
            </a:endParaRPr>
          </a:p>
        </p:txBody>
      </p:sp>
      <p:pic>
        <p:nvPicPr>
          <p:cNvPr id="3" name="Picture 2">
            <a:extLst>
              <a:ext uri="{FF2B5EF4-FFF2-40B4-BE49-F238E27FC236}">
                <a16:creationId xmlns:a16="http://schemas.microsoft.com/office/drawing/2014/main" id="{408A9B6E-FA99-FC24-6A48-D2D3E0F6430A}"/>
              </a:ext>
            </a:extLst>
          </p:cNvPr>
          <p:cNvPicPr>
            <a:picLocks noChangeAspect="1"/>
          </p:cNvPicPr>
          <p:nvPr/>
        </p:nvPicPr>
        <p:blipFill>
          <a:blip r:embed="rId4"/>
          <a:stretch>
            <a:fillRect/>
          </a:stretch>
        </p:blipFill>
        <p:spPr>
          <a:xfrm>
            <a:off x="2220686" y="1592330"/>
            <a:ext cx="14375645" cy="7041405"/>
          </a:xfrm>
          <a:prstGeom prst="rect">
            <a:avLst/>
          </a:prstGeom>
        </p:spPr>
      </p:pic>
    </p:spTree>
    <p:extLst>
      <p:ext uri="{BB962C8B-B14F-4D97-AF65-F5344CB8AC3E}">
        <p14:creationId xmlns:p14="http://schemas.microsoft.com/office/powerpoint/2010/main" val="335761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6FA2-FC6B-E0F7-9C48-8F1DBC1FC4A4}"/>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AD4297B-23C6-4018-21E6-DA1D1DBA105C}"/>
              </a:ext>
            </a:extLst>
          </p:cNvPr>
          <p:cNvCxnSpPr>
            <a:cxnSpLocks/>
          </p:cNvCxnSpPr>
          <p:nvPr/>
        </p:nvCxnSpPr>
        <p:spPr>
          <a:xfrm>
            <a:off x="0" y="9139944"/>
            <a:ext cx="18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91F1D0D-AC51-2FE8-85AE-E546F7F7A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584" y="9388760"/>
            <a:ext cx="3184524" cy="505752"/>
          </a:xfrm>
          <a:prstGeom prst="rect">
            <a:avLst/>
          </a:prstGeom>
        </p:spPr>
      </p:pic>
      <p:sp>
        <p:nvSpPr>
          <p:cNvPr id="15" name="Title 1">
            <a:extLst>
              <a:ext uri="{FF2B5EF4-FFF2-40B4-BE49-F238E27FC236}">
                <a16:creationId xmlns:a16="http://schemas.microsoft.com/office/drawing/2014/main" id="{BFC2D1F2-510D-22B2-39C2-807AB4980901}"/>
              </a:ext>
            </a:extLst>
          </p:cNvPr>
          <p:cNvSpPr>
            <a:spLocks noGrp="1"/>
          </p:cNvSpPr>
          <p:nvPr>
            <p:ph type="ctrTitle"/>
          </p:nvPr>
        </p:nvSpPr>
        <p:spPr>
          <a:xfrm>
            <a:off x="10084526" y="1804576"/>
            <a:ext cx="7189137" cy="5157929"/>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GB" sz="6000" b="1" dirty="0">
                <a:solidFill>
                  <a:srgbClr val="264C59"/>
                </a:solidFill>
                <a:latin typeface="Raleway" pitchFamily="2" charset="0"/>
                <a:ea typeface="Arial Unicode MS" pitchFamily="34" charset="-128"/>
                <a:cs typeface="Arial" pitchFamily="34" charset="0"/>
              </a:rPr>
              <a:t>Education and employment opportunities are not evenly spread across England</a:t>
            </a:r>
            <a:endParaRPr lang="en-US" dirty="0">
              <a:solidFill>
                <a:srgbClr val="264C59"/>
              </a:solidFill>
              <a:latin typeface="Raleway" pitchFamily="2" charset="0"/>
            </a:endParaRPr>
          </a:p>
        </p:txBody>
      </p:sp>
      <p:pic>
        <p:nvPicPr>
          <p:cNvPr id="2" name="Picture" title="This slide contains the following visuals: Youth Opportunity Index 2025: Overall Score. Please refer to the notes on this slide for details">
            <a:extLst>
              <a:ext uri="{FF2B5EF4-FFF2-40B4-BE49-F238E27FC236}">
                <a16:creationId xmlns:a16="http://schemas.microsoft.com/office/drawing/2014/main" id="{DDD4BFF4-15E6-3D16-1E12-597D0634FCAB}"/>
              </a:ext>
            </a:extLst>
          </p:cNvPr>
          <p:cNvPicPr>
            <a:picLocks noChangeAspect="1"/>
          </p:cNvPicPr>
          <p:nvPr/>
        </p:nvPicPr>
        <p:blipFill rotWithShape="1">
          <a:blip r:embed="rId4"/>
          <a:srcRect l="4423" t="2592" r="50224" b="16000"/>
          <a:stretch/>
        </p:blipFill>
        <p:spPr bwMode="auto">
          <a:xfrm>
            <a:off x="614499" y="368957"/>
            <a:ext cx="8176260" cy="83734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018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E8F556492FB2409B3B1066F4E16943" ma:contentTypeVersion="20" ma:contentTypeDescription="Create a new document." ma:contentTypeScope="" ma:versionID="bf1fa12f46eec1c426edf0a7033a6c6f">
  <xsd:schema xmlns:xsd="http://www.w3.org/2001/XMLSchema" xmlns:xs="http://www.w3.org/2001/XMLSchema" xmlns:p="http://schemas.microsoft.com/office/2006/metadata/properties" xmlns:ns2="d4127354-1402-4f1d-ba7f-e03d5a775dfb" xmlns:ns3="051e2176-d33a-49d7-9ec7-03ef78e08925" targetNamespace="http://schemas.microsoft.com/office/2006/metadata/properties" ma:root="true" ma:fieldsID="fa1d00ae114504b8d2aa8920338b8ff6" ns2:_="" ns3:_="">
    <xsd:import namespace="d4127354-1402-4f1d-ba7f-e03d5a775dfb"/>
    <xsd:import namespace="051e2176-d33a-49d7-9ec7-03ef78e0892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27354-1402-4f1d-ba7f-e03d5a775df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d8a02af6-4560-4867-8c94-3f6e6a211659}" ma:internalName="TaxCatchAll" ma:showField="CatchAllData" ma:web="d4127354-1402-4f1d-ba7f-e03d5a775df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1e2176-d33a-49d7-9ec7-03ef78e0892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42bce91-9457-43a8-9e1d-1612484c2a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4127354-1402-4f1d-ba7f-e03d5a775dfb" xsi:nil="true"/>
    <lcf76f155ced4ddcb4097134ff3c332f xmlns="051e2176-d33a-49d7-9ec7-03ef78e0892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157D3B-4713-4B9E-BB4D-8EE47A612646}">
  <ds:schemaRefs>
    <ds:schemaRef ds:uri="051e2176-d33a-49d7-9ec7-03ef78e08925"/>
    <ds:schemaRef ds:uri="d4127354-1402-4f1d-ba7f-e03d5a775d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0FEDEC-5405-44E2-8B03-D947DFC7F5D2}">
  <ds:schemaRefs>
    <ds:schemaRef ds:uri="051e2176-d33a-49d7-9ec7-03ef78e08925"/>
    <ds:schemaRef ds:uri="d4127354-1402-4f1d-ba7f-e03d5a775df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3085C0-725C-4494-A2EF-3B22BF727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15</Slides>
  <Notes>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Programme of work</vt:lpstr>
      <vt:lpstr>Almost one million young people are NEET…</vt:lpstr>
      <vt:lpstr>…and over half have never had a paid job</vt:lpstr>
      <vt:lpstr>Education and employment opportunities are not evenly spread across England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E&amp;S 2025 slide deck - Workshop 1</dc:title>
  <cp:revision>15</cp:revision>
  <dcterms:created xsi:type="dcterms:W3CDTF">2006-08-16T00:00:00Z</dcterms:created>
  <dcterms:modified xsi:type="dcterms:W3CDTF">2025-06-30T10:34:25Z</dcterms:modified>
  <dc:identifier>DAGrdbBWWog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0x0101003FE8F556492FB2409B3B1066F4E16943</vt:lpwstr>
  </property>
  <property fmtid="{D5CDD505-2E9C-101B-9397-08002B2CF9AE}" pid="3" name="MediaServiceImageTags">
    <vt:lpwstr/>
  </property>
</Properties>
</file>