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325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20" r:id="rId69"/>
    <p:sldId id="322" r:id="rId70"/>
    <p:sldId id="323" r:id="rId71"/>
  </p:sldIdLst>
  <p:sldSz cx="18288000" cy="10287000"/>
  <p:notesSz cx="6858000" cy="9144000"/>
  <p:embeddedFontLst>
    <p:embeddedFont>
      <p:font typeface="Maven Pro 1" panose="020B0604020202020204" charset="0"/>
      <p:regular r:id="rId72"/>
    </p:embeddedFont>
    <p:embeddedFont>
      <p:font typeface="Raleway" panose="020B0604020202020204" charset="0"/>
      <p:regular r:id="rId73"/>
      <p:bold r:id="rId74"/>
      <p:italic r:id="rId75"/>
      <p:boldItalic r:id="rId76"/>
    </p:embeddedFont>
    <p:embeddedFont>
      <p:font typeface="Raleway 1 Bold" panose="020B0604020202020204" charset="0"/>
      <p:regular r:id="rId77"/>
    </p:embeddedFont>
    <p:embeddedFont>
      <p:font typeface="Raleway 1 Medium" panose="020B0604020202020204" charset="0"/>
      <p:regular r:id="rId78"/>
    </p:embeddedFont>
    <p:embeddedFont>
      <p:font typeface="Raleway 2" panose="020B0604020202020204" charset="0"/>
      <p:regular r:id="rId79"/>
    </p:embeddedFont>
    <p:embeddedFont>
      <p:font typeface="Raleway 2 Bold" panose="020B0604020202020204" charset="0"/>
      <p:regular r:id="rId8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E3B"/>
    <a:srgbClr val="264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80F61-6384-47A6-8950-661110AA0E7D}" v="186" dt="2025-06-30T15:44:41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font" Target="fonts/font6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font" Target="fonts/font4.fntdata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5.fnt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Grant" userId="7162ad33-a4f4-47fb-9202-5be5ecf001b5" providerId="ADAL" clId="{2E280F61-6384-47A6-8950-661110AA0E7D}"/>
    <pc:docChg chg="custSel addSld delSld modSld sldOrd">
      <pc:chgData name="Helen Grant" userId="7162ad33-a4f4-47fb-9202-5be5ecf001b5" providerId="ADAL" clId="{2E280F61-6384-47A6-8950-661110AA0E7D}" dt="2025-06-30T15:44:41.433" v="188" actId="2696"/>
      <pc:docMkLst>
        <pc:docMk/>
      </pc:docMkLst>
      <pc:sldChg chg="modSp mod">
        <pc:chgData name="Helen Grant" userId="7162ad33-a4f4-47fb-9202-5be5ecf001b5" providerId="ADAL" clId="{2E280F61-6384-47A6-8950-661110AA0E7D}" dt="2025-06-30T15:25:01.549" v="0" actId="14100"/>
        <pc:sldMkLst>
          <pc:docMk/>
          <pc:sldMk cId="0" sldId="258"/>
        </pc:sldMkLst>
        <pc:spChg chg="mod">
          <ac:chgData name="Helen Grant" userId="7162ad33-a4f4-47fb-9202-5be5ecf001b5" providerId="ADAL" clId="{2E280F61-6384-47A6-8950-661110AA0E7D}" dt="2025-06-30T15:25:01.549" v="0" actId="14100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Helen Grant" userId="7162ad33-a4f4-47fb-9202-5be5ecf001b5" providerId="ADAL" clId="{2E280F61-6384-47A6-8950-661110AA0E7D}" dt="2025-06-30T15:25:06.410" v="1" actId="14100"/>
        <pc:sldMkLst>
          <pc:docMk/>
          <pc:sldMk cId="0" sldId="264"/>
        </pc:sldMkLst>
        <pc:spChg chg="mod">
          <ac:chgData name="Helen Grant" userId="7162ad33-a4f4-47fb-9202-5be5ecf001b5" providerId="ADAL" clId="{2E280F61-6384-47A6-8950-661110AA0E7D}" dt="2025-06-30T15:25:06.410" v="1" actId="14100"/>
          <ac:spMkLst>
            <pc:docMk/>
            <pc:sldMk cId="0" sldId="264"/>
            <ac:spMk id="2" creationId="{00000000-0000-0000-0000-000000000000}"/>
          </ac:spMkLst>
        </pc:spChg>
      </pc:sldChg>
      <pc:sldChg chg="modSp mod">
        <pc:chgData name="Helen Grant" userId="7162ad33-a4f4-47fb-9202-5be5ecf001b5" providerId="ADAL" clId="{2E280F61-6384-47A6-8950-661110AA0E7D}" dt="2025-06-30T15:27:40.524" v="21" actId="1076"/>
        <pc:sldMkLst>
          <pc:docMk/>
          <pc:sldMk cId="0" sldId="265"/>
        </pc:sldMkLst>
        <pc:spChg chg="mod">
          <ac:chgData name="Helen Grant" userId="7162ad33-a4f4-47fb-9202-5be5ecf001b5" providerId="ADAL" clId="{2E280F61-6384-47A6-8950-661110AA0E7D}" dt="2025-06-30T15:27:40.524" v="21" actId="1076"/>
          <ac:spMkLst>
            <pc:docMk/>
            <pc:sldMk cId="0" sldId="265"/>
            <ac:spMk id="8" creationId="{00000000-0000-0000-0000-000000000000}"/>
          </ac:spMkLst>
        </pc:spChg>
      </pc:sldChg>
      <pc:sldChg chg="ord">
        <pc:chgData name="Helen Grant" userId="7162ad33-a4f4-47fb-9202-5be5ecf001b5" providerId="ADAL" clId="{2E280F61-6384-47A6-8950-661110AA0E7D}" dt="2025-06-30T15:28:29.688" v="26"/>
        <pc:sldMkLst>
          <pc:docMk/>
          <pc:sldMk cId="0" sldId="272"/>
        </pc:sldMkLst>
      </pc:sldChg>
      <pc:sldChg chg="modSp mod">
        <pc:chgData name="Helen Grant" userId="7162ad33-a4f4-47fb-9202-5be5ecf001b5" providerId="ADAL" clId="{2E280F61-6384-47A6-8950-661110AA0E7D}" dt="2025-06-30T15:25:37.730" v="4" actId="1076"/>
        <pc:sldMkLst>
          <pc:docMk/>
          <pc:sldMk cId="0" sldId="300"/>
        </pc:sldMkLst>
        <pc:spChg chg="mod">
          <ac:chgData name="Helen Grant" userId="7162ad33-a4f4-47fb-9202-5be5ecf001b5" providerId="ADAL" clId="{2E280F61-6384-47A6-8950-661110AA0E7D}" dt="2025-06-30T15:25:37.730" v="4" actId="1076"/>
          <ac:spMkLst>
            <pc:docMk/>
            <pc:sldMk cId="0" sldId="300"/>
            <ac:spMk id="8" creationId="{00000000-0000-0000-0000-000000000000}"/>
          </ac:spMkLst>
        </pc:spChg>
      </pc:sldChg>
      <pc:sldChg chg="modSp mod">
        <pc:chgData name="Helen Grant" userId="7162ad33-a4f4-47fb-9202-5be5ecf001b5" providerId="ADAL" clId="{2E280F61-6384-47A6-8950-661110AA0E7D}" dt="2025-06-30T15:25:47.972" v="8" actId="20577"/>
        <pc:sldMkLst>
          <pc:docMk/>
          <pc:sldMk cId="0" sldId="303"/>
        </pc:sldMkLst>
        <pc:spChg chg="mod">
          <ac:chgData name="Helen Grant" userId="7162ad33-a4f4-47fb-9202-5be5ecf001b5" providerId="ADAL" clId="{2E280F61-6384-47A6-8950-661110AA0E7D}" dt="2025-06-30T15:25:47.972" v="8" actId="20577"/>
          <ac:spMkLst>
            <pc:docMk/>
            <pc:sldMk cId="0" sldId="303"/>
            <ac:spMk id="2" creationId="{00000000-0000-0000-0000-000000000000}"/>
          </ac:spMkLst>
        </pc:spChg>
      </pc:sldChg>
      <pc:sldChg chg="modSp mod">
        <pc:chgData name="Helen Grant" userId="7162ad33-a4f4-47fb-9202-5be5ecf001b5" providerId="ADAL" clId="{2E280F61-6384-47A6-8950-661110AA0E7D}" dt="2025-06-30T15:25:55.222" v="12" actId="20577"/>
        <pc:sldMkLst>
          <pc:docMk/>
          <pc:sldMk cId="0" sldId="310"/>
        </pc:sldMkLst>
        <pc:spChg chg="mod">
          <ac:chgData name="Helen Grant" userId="7162ad33-a4f4-47fb-9202-5be5ecf001b5" providerId="ADAL" clId="{2E280F61-6384-47A6-8950-661110AA0E7D}" dt="2025-06-30T15:25:55.222" v="12" actId="20577"/>
          <ac:spMkLst>
            <pc:docMk/>
            <pc:sldMk cId="0" sldId="310"/>
            <ac:spMk id="2" creationId="{00000000-0000-0000-0000-000000000000}"/>
          </ac:spMkLst>
        </pc:spChg>
      </pc:sldChg>
      <pc:sldChg chg="addSp delSp modSp mod">
        <pc:chgData name="Helen Grant" userId="7162ad33-a4f4-47fb-9202-5be5ecf001b5" providerId="ADAL" clId="{2E280F61-6384-47A6-8950-661110AA0E7D}" dt="2025-06-30T15:42:24.525" v="171" actId="1076"/>
        <pc:sldMkLst>
          <pc:docMk/>
          <pc:sldMk cId="0" sldId="312"/>
        </pc:sldMkLst>
        <pc:spChg chg="add del mod">
          <ac:chgData name="Helen Grant" userId="7162ad33-a4f4-47fb-9202-5be5ecf001b5" providerId="ADAL" clId="{2E280F61-6384-47A6-8950-661110AA0E7D}" dt="2025-06-30T15:41:14.660" v="122" actId="478"/>
          <ac:spMkLst>
            <pc:docMk/>
            <pc:sldMk cId="0" sldId="312"/>
            <ac:spMk id="30" creationId="{6D492990-BC85-1619-2BCA-6DEA7E043128}"/>
          </ac:spMkLst>
        </pc:spChg>
        <pc:spChg chg="add mod">
          <ac:chgData name="Helen Grant" userId="7162ad33-a4f4-47fb-9202-5be5ecf001b5" providerId="ADAL" clId="{2E280F61-6384-47A6-8950-661110AA0E7D}" dt="2025-06-30T15:42:24.525" v="171" actId="1076"/>
          <ac:spMkLst>
            <pc:docMk/>
            <pc:sldMk cId="0" sldId="312"/>
            <ac:spMk id="31" creationId="{55CB18EF-7DC1-8536-5800-4397059E9B40}"/>
          </ac:spMkLst>
        </pc:spChg>
        <pc:picChg chg="add mod">
          <ac:chgData name="Helen Grant" userId="7162ad33-a4f4-47fb-9202-5be5ecf001b5" providerId="ADAL" clId="{2E280F61-6384-47A6-8950-661110AA0E7D}" dt="2025-06-30T15:37:27.765" v="33" actId="1076"/>
          <ac:picMkLst>
            <pc:docMk/>
            <pc:sldMk cId="0" sldId="312"/>
            <ac:picMk id="29" creationId="{C614C87E-6CA9-15AF-1D9A-A9B3E07C1FA6}"/>
          </ac:picMkLst>
        </pc:picChg>
      </pc:sldChg>
      <pc:sldChg chg="modSp mod">
        <pc:chgData name="Helen Grant" userId="7162ad33-a4f4-47fb-9202-5be5ecf001b5" providerId="ADAL" clId="{2E280F61-6384-47A6-8950-661110AA0E7D}" dt="2025-06-30T15:42:40.652" v="172" actId="1076"/>
        <pc:sldMkLst>
          <pc:docMk/>
          <pc:sldMk cId="0" sldId="313"/>
        </pc:sldMkLst>
        <pc:spChg chg="mod">
          <ac:chgData name="Helen Grant" userId="7162ad33-a4f4-47fb-9202-5be5ecf001b5" providerId="ADAL" clId="{2E280F61-6384-47A6-8950-661110AA0E7D}" dt="2025-06-30T15:42:40.652" v="172" actId="1076"/>
          <ac:spMkLst>
            <pc:docMk/>
            <pc:sldMk cId="0" sldId="313"/>
            <ac:spMk id="2" creationId="{00000000-0000-0000-0000-000000000000}"/>
          </ac:spMkLst>
        </pc:spChg>
      </pc:sldChg>
      <pc:sldChg chg="del">
        <pc:chgData name="Helen Grant" userId="7162ad33-a4f4-47fb-9202-5be5ecf001b5" providerId="ADAL" clId="{2E280F61-6384-47A6-8950-661110AA0E7D}" dt="2025-06-30T15:43:18.800" v="173" actId="2696"/>
        <pc:sldMkLst>
          <pc:docMk/>
          <pc:sldMk cId="0" sldId="319"/>
        </pc:sldMkLst>
      </pc:sldChg>
      <pc:sldChg chg="modSp mod">
        <pc:chgData name="Helen Grant" userId="7162ad33-a4f4-47fb-9202-5be5ecf001b5" providerId="ADAL" clId="{2E280F61-6384-47A6-8950-661110AA0E7D}" dt="2025-06-30T15:43:52.842" v="182" actId="6549"/>
        <pc:sldMkLst>
          <pc:docMk/>
          <pc:sldMk cId="0" sldId="320"/>
        </pc:sldMkLst>
        <pc:spChg chg="mod">
          <ac:chgData name="Helen Grant" userId="7162ad33-a4f4-47fb-9202-5be5ecf001b5" providerId="ADAL" clId="{2E280F61-6384-47A6-8950-661110AA0E7D}" dt="2025-06-30T15:43:52.842" v="182" actId="6549"/>
          <ac:spMkLst>
            <pc:docMk/>
            <pc:sldMk cId="0" sldId="320"/>
            <ac:spMk id="7" creationId="{00000000-0000-0000-0000-000000000000}"/>
          </ac:spMkLst>
        </pc:spChg>
      </pc:sldChg>
      <pc:sldChg chg="del">
        <pc:chgData name="Helen Grant" userId="7162ad33-a4f4-47fb-9202-5be5ecf001b5" providerId="ADAL" clId="{2E280F61-6384-47A6-8950-661110AA0E7D}" dt="2025-06-30T15:44:03.432" v="183" actId="2696"/>
        <pc:sldMkLst>
          <pc:docMk/>
          <pc:sldMk cId="0" sldId="321"/>
        </pc:sldMkLst>
      </pc:sldChg>
      <pc:sldChg chg="modSp del mod">
        <pc:chgData name="Helen Grant" userId="7162ad33-a4f4-47fb-9202-5be5ecf001b5" providerId="ADAL" clId="{2E280F61-6384-47A6-8950-661110AA0E7D}" dt="2025-06-30T15:44:32.508" v="187" actId="2696"/>
        <pc:sldMkLst>
          <pc:docMk/>
          <pc:sldMk cId="0" sldId="324"/>
        </pc:sldMkLst>
        <pc:spChg chg="mod">
          <ac:chgData name="Helen Grant" userId="7162ad33-a4f4-47fb-9202-5be5ecf001b5" providerId="ADAL" clId="{2E280F61-6384-47A6-8950-661110AA0E7D}" dt="2025-06-30T15:26:30.721" v="19" actId="1076"/>
          <ac:spMkLst>
            <pc:docMk/>
            <pc:sldMk cId="0" sldId="324"/>
            <ac:spMk id="8" creationId="{00000000-0000-0000-0000-000000000000}"/>
          </ac:spMkLst>
        </pc:spChg>
      </pc:sldChg>
      <pc:sldChg chg="add ord">
        <pc:chgData name="Helen Grant" userId="7162ad33-a4f4-47fb-9202-5be5ecf001b5" providerId="ADAL" clId="{2E280F61-6384-47A6-8950-661110AA0E7D}" dt="2025-06-30T15:28:28.194" v="24"/>
        <pc:sldMkLst>
          <pc:docMk/>
          <pc:sldMk cId="3165789409" sldId="325"/>
        </pc:sldMkLst>
      </pc:sldChg>
      <pc:sldChg chg="add del ord">
        <pc:chgData name="Helen Grant" userId="7162ad33-a4f4-47fb-9202-5be5ecf001b5" providerId="ADAL" clId="{2E280F61-6384-47A6-8950-661110AA0E7D}" dt="2025-06-30T15:44:41.433" v="188" actId="2696"/>
        <pc:sldMkLst>
          <pc:docMk/>
          <pc:sldMk cId="385088742" sldId="32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rningandwork.org.uk/supporter-network/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17" Type="http://schemas.openxmlformats.org/officeDocument/2006/relationships/image" Target="../media/image19.sv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" y="-38100"/>
            <a:ext cx="9795887" cy="4187621"/>
          </a:xfrm>
          <a:custGeom>
            <a:avLst/>
            <a:gdLst/>
            <a:ahLst/>
            <a:cxnLst/>
            <a:rect l="l" t="t" r="r" b="b"/>
            <a:pathLst>
              <a:path w="9795887" h="4187621">
                <a:moveTo>
                  <a:pt x="0" y="0"/>
                </a:moveTo>
                <a:lnTo>
                  <a:pt x="9795887" y="0"/>
                </a:lnTo>
                <a:lnTo>
                  <a:pt x="9795887" y="4187621"/>
                </a:lnTo>
                <a:lnTo>
                  <a:pt x="0" y="41876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3390900"/>
            <a:ext cx="8628742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9"/>
              </a:lnSpc>
            </a:pPr>
            <a:r>
              <a:rPr lang="en-US" sz="38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Tuesday 1 July </a:t>
            </a:r>
            <a:r>
              <a:rPr lang="en-US" sz="3841">
                <a:solidFill>
                  <a:srgbClr val="264C59"/>
                </a:solidFill>
                <a:latin typeface="Raleway 2"/>
                <a:ea typeface="Raleway 2"/>
                <a:cs typeface="Raleway 2"/>
                <a:sym typeface="Raleway 2"/>
              </a:rPr>
              <a:t>| </a:t>
            </a:r>
            <a:r>
              <a:rPr lang="en-US" sz="38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8am–4.20pm</a:t>
            </a:r>
          </a:p>
          <a:p>
            <a:pPr algn="l">
              <a:lnSpc>
                <a:spcPts val="4609"/>
              </a:lnSpc>
            </a:pPr>
            <a:r>
              <a:rPr lang="en-US" sz="3841" b="1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The path to productive, inclusive and sustainable growth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2403949" y="1028700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52241" y="1028700"/>
            <a:ext cx="6783517" cy="1071963"/>
          </a:xfrm>
          <a:custGeom>
            <a:avLst/>
            <a:gdLst/>
            <a:ahLst/>
            <a:cxnLst/>
            <a:rect l="l" t="t" r="r" b="b"/>
            <a:pathLst>
              <a:path w="6783517" h="1071963">
                <a:moveTo>
                  <a:pt x="0" y="0"/>
                </a:moveTo>
                <a:lnTo>
                  <a:pt x="6783518" y="0"/>
                </a:lnTo>
                <a:lnTo>
                  <a:pt x="6783518" y="1071963"/>
                </a:lnTo>
                <a:lnTo>
                  <a:pt x="0" y="1071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7911265" y="5852411"/>
            <a:ext cx="2437251" cy="2406338"/>
            <a:chOff x="0" y="0"/>
            <a:chExt cx="715595" cy="7065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15595" cy="706519"/>
            </a:xfrm>
            <a:custGeom>
              <a:avLst/>
              <a:gdLst/>
              <a:ahLst/>
              <a:cxnLst/>
              <a:rect l="l" t="t" r="r" b="b"/>
              <a:pathLst>
                <a:path w="715595" h="706519">
                  <a:moveTo>
                    <a:pt x="31765" y="0"/>
                  </a:moveTo>
                  <a:lnTo>
                    <a:pt x="683830" y="0"/>
                  </a:lnTo>
                  <a:cubicBezTo>
                    <a:pt x="701373" y="0"/>
                    <a:pt x="715595" y="14222"/>
                    <a:pt x="715595" y="31765"/>
                  </a:cubicBezTo>
                  <a:lnTo>
                    <a:pt x="715595" y="674754"/>
                  </a:lnTo>
                  <a:cubicBezTo>
                    <a:pt x="715595" y="683178"/>
                    <a:pt x="712248" y="691258"/>
                    <a:pt x="706291" y="697215"/>
                  </a:cubicBezTo>
                  <a:cubicBezTo>
                    <a:pt x="700334" y="703172"/>
                    <a:pt x="692255" y="706519"/>
                    <a:pt x="683830" y="706519"/>
                  </a:cubicBezTo>
                  <a:lnTo>
                    <a:pt x="31765" y="706519"/>
                  </a:lnTo>
                  <a:cubicBezTo>
                    <a:pt x="14222" y="706519"/>
                    <a:pt x="0" y="692297"/>
                    <a:pt x="0" y="674754"/>
                  </a:cubicBezTo>
                  <a:lnTo>
                    <a:pt x="0" y="31765"/>
                  </a:lnTo>
                  <a:cubicBezTo>
                    <a:pt x="0" y="14222"/>
                    <a:pt x="14222" y="0"/>
                    <a:pt x="31765" y="0"/>
                  </a:cubicBezTo>
                  <a:close/>
                </a:path>
              </a:pathLst>
            </a:custGeom>
            <a:solidFill>
              <a:srgbClr val="EE7E3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715595" cy="763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4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183" y="5791872"/>
            <a:ext cx="2527415" cy="25274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2639629"/>
            <a:ext cx="16230600" cy="279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4"/>
              </a:lnSpc>
            </a:pPr>
            <a:r>
              <a:rPr lang="en-US" sz="9228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Stay informed. Be involved. Keep engaged.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60322" y="8612547"/>
            <a:ext cx="10939135" cy="670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3960" b="1">
                <a:solidFill>
                  <a:srgbClr val="FFFFFF"/>
                </a:solidFill>
                <a:latin typeface="Raleway 1 Medium"/>
                <a:ea typeface="Raleway 1 Medium"/>
                <a:cs typeface="Raleway 1 Medium"/>
                <a:sym typeface="Raleway 1 Medium"/>
              </a:rPr>
              <a:t>learningandwork.org.uk/supporter-network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" y="-38100"/>
            <a:ext cx="9795887" cy="4187621"/>
          </a:xfrm>
          <a:custGeom>
            <a:avLst/>
            <a:gdLst/>
            <a:ahLst/>
            <a:cxnLst/>
            <a:rect l="l" t="t" r="r" b="b"/>
            <a:pathLst>
              <a:path w="9795887" h="4187621">
                <a:moveTo>
                  <a:pt x="0" y="0"/>
                </a:moveTo>
                <a:lnTo>
                  <a:pt x="9795887" y="0"/>
                </a:lnTo>
                <a:lnTo>
                  <a:pt x="9795887" y="4187621"/>
                </a:lnTo>
                <a:lnTo>
                  <a:pt x="0" y="41876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3390900"/>
            <a:ext cx="8628742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9"/>
              </a:lnSpc>
            </a:pPr>
            <a:r>
              <a:rPr lang="en-US" sz="38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Tuesday 1 July </a:t>
            </a:r>
            <a:r>
              <a:rPr lang="en-US" sz="3841">
                <a:solidFill>
                  <a:srgbClr val="264C59"/>
                </a:solidFill>
                <a:latin typeface="Raleway 2"/>
                <a:ea typeface="Raleway 2"/>
                <a:cs typeface="Raleway 2"/>
                <a:sym typeface="Raleway 2"/>
              </a:rPr>
              <a:t>| </a:t>
            </a:r>
            <a:r>
              <a:rPr lang="en-US" sz="38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8am–4.20pm</a:t>
            </a:r>
          </a:p>
          <a:p>
            <a:pPr algn="l">
              <a:lnSpc>
                <a:spcPts val="4609"/>
              </a:lnSpc>
            </a:pPr>
            <a:r>
              <a:rPr lang="en-US" sz="3841" b="1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The path to productive, inclusive and sustainable growth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2403949" y="1028700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207796" y="2440714"/>
            <a:ext cx="3872409" cy="668439"/>
            <a:chOff x="0" y="0"/>
            <a:chExt cx="5163212" cy="89125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163212" cy="891251"/>
              <a:chOff x="0" y="0"/>
              <a:chExt cx="1387784" cy="23955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387784" cy="239553"/>
              </a:xfrm>
              <a:custGeom>
                <a:avLst/>
                <a:gdLst/>
                <a:ahLst/>
                <a:cxnLst/>
                <a:rect l="l" t="t" r="r" b="b"/>
                <a:pathLst>
                  <a:path w="1387784" h="239553">
                    <a:moveTo>
                      <a:pt x="73972" y="0"/>
                    </a:moveTo>
                    <a:lnTo>
                      <a:pt x="1313812" y="0"/>
                    </a:lnTo>
                    <a:cubicBezTo>
                      <a:pt x="1333430" y="0"/>
                      <a:pt x="1352245" y="7793"/>
                      <a:pt x="1366118" y="21666"/>
                    </a:cubicBezTo>
                    <a:cubicBezTo>
                      <a:pt x="1379990" y="35538"/>
                      <a:pt x="1387784" y="54354"/>
                      <a:pt x="1387784" y="73972"/>
                    </a:cubicBezTo>
                    <a:lnTo>
                      <a:pt x="1387784" y="165581"/>
                    </a:lnTo>
                    <a:cubicBezTo>
                      <a:pt x="1387784" y="185200"/>
                      <a:pt x="1379990" y="204015"/>
                      <a:pt x="1366118" y="217887"/>
                    </a:cubicBezTo>
                    <a:cubicBezTo>
                      <a:pt x="1352245" y="231760"/>
                      <a:pt x="1333430" y="239553"/>
                      <a:pt x="1313812" y="239553"/>
                    </a:cubicBezTo>
                    <a:lnTo>
                      <a:pt x="73972" y="239553"/>
                    </a:lnTo>
                    <a:cubicBezTo>
                      <a:pt x="54354" y="239553"/>
                      <a:pt x="35538" y="231760"/>
                      <a:pt x="21666" y="217887"/>
                    </a:cubicBezTo>
                    <a:cubicBezTo>
                      <a:pt x="7793" y="204015"/>
                      <a:pt x="0" y="185200"/>
                      <a:pt x="0" y="165581"/>
                    </a:cubicBezTo>
                    <a:lnTo>
                      <a:pt x="0" y="73972"/>
                    </a:lnTo>
                    <a:cubicBezTo>
                      <a:pt x="0" y="54354"/>
                      <a:pt x="7793" y="35538"/>
                      <a:pt x="21666" y="21666"/>
                    </a:cubicBezTo>
                    <a:cubicBezTo>
                      <a:pt x="35538" y="7793"/>
                      <a:pt x="54354" y="0"/>
                      <a:pt x="73972" y="0"/>
                    </a:cubicBezTo>
                    <a:close/>
                  </a:path>
                </a:pathLst>
              </a:custGeom>
              <a:solidFill>
                <a:srgbClr val="EF7E3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1387784" cy="2776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4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681481" y="-20254"/>
              <a:ext cx="3800250" cy="846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</a:pPr>
              <a:r>
                <a:rPr lang="en-US" sz="3799" b="1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WELCOME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28700" y="3449610"/>
            <a:ext cx="16230600" cy="184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Stephen Evans</a:t>
            </a:r>
          </a:p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Chief Executive, Learning and Work Institute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28700" y="3173468"/>
            <a:ext cx="16230600" cy="124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 b="1" spc="-57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Thank you to our sponsors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731184"/>
            <a:ext cx="1617282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9"/>
              </a:lnSpc>
            </a:pPr>
            <a:r>
              <a:rPr lang="en-US" sz="59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Work and Health Programme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936747" y="2440714"/>
            <a:ext cx="4414507" cy="668439"/>
            <a:chOff x="0" y="0"/>
            <a:chExt cx="5886009" cy="8912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886009" cy="891251"/>
              <a:chOff x="0" y="0"/>
              <a:chExt cx="1582060" cy="2395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82060" cy="239553"/>
              </a:xfrm>
              <a:custGeom>
                <a:avLst/>
                <a:gdLst/>
                <a:ahLst/>
                <a:cxnLst/>
                <a:rect l="l" t="t" r="r" b="b"/>
                <a:pathLst>
                  <a:path w="1582060" h="239553">
                    <a:moveTo>
                      <a:pt x="64889" y="0"/>
                    </a:moveTo>
                    <a:lnTo>
                      <a:pt x="1517171" y="0"/>
                    </a:lnTo>
                    <a:cubicBezTo>
                      <a:pt x="1534380" y="0"/>
                      <a:pt x="1550885" y="6836"/>
                      <a:pt x="1563054" y="19005"/>
                    </a:cubicBezTo>
                    <a:cubicBezTo>
                      <a:pt x="1575223" y="31174"/>
                      <a:pt x="1582060" y="47679"/>
                      <a:pt x="1582060" y="64889"/>
                    </a:cubicBezTo>
                    <a:lnTo>
                      <a:pt x="1582060" y="174665"/>
                    </a:lnTo>
                    <a:cubicBezTo>
                      <a:pt x="1582060" y="191874"/>
                      <a:pt x="1575223" y="208379"/>
                      <a:pt x="1563054" y="220548"/>
                    </a:cubicBezTo>
                    <a:cubicBezTo>
                      <a:pt x="1550885" y="232717"/>
                      <a:pt x="1534380" y="239553"/>
                      <a:pt x="1517171" y="239553"/>
                    </a:cubicBezTo>
                    <a:lnTo>
                      <a:pt x="64889" y="239553"/>
                    </a:lnTo>
                    <a:cubicBezTo>
                      <a:pt x="47679" y="239553"/>
                      <a:pt x="31174" y="232717"/>
                      <a:pt x="19005" y="220548"/>
                    </a:cubicBezTo>
                    <a:cubicBezTo>
                      <a:pt x="6836" y="208379"/>
                      <a:pt x="0" y="191874"/>
                      <a:pt x="0" y="174665"/>
                    </a:cubicBezTo>
                    <a:lnTo>
                      <a:pt x="0" y="64889"/>
                    </a:lnTo>
                    <a:cubicBezTo>
                      <a:pt x="0" y="47679"/>
                      <a:pt x="6836" y="31174"/>
                      <a:pt x="19005" y="19005"/>
                    </a:cubicBezTo>
                    <a:cubicBezTo>
                      <a:pt x="31174" y="6836"/>
                      <a:pt x="47679" y="0"/>
                      <a:pt x="64889" y="0"/>
                    </a:cubicBezTo>
                    <a:close/>
                  </a:path>
                </a:pathLst>
              </a:custGeom>
              <a:solidFill>
                <a:srgbClr val="EF7E3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582060" cy="2776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4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776882" y="-20254"/>
              <a:ext cx="4332246" cy="846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</a:pPr>
              <a:r>
                <a:rPr lang="en-US" sz="3799" b="1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Q&amp;A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4683734" y="4017283"/>
            <a:ext cx="8920533" cy="1126217"/>
          </a:xfrm>
          <a:custGeom>
            <a:avLst/>
            <a:gdLst/>
            <a:ahLst/>
            <a:cxnLst/>
            <a:rect l="l" t="t" r="r" b="b"/>
            <a:pathLst>
              <a:path w="8920533" h="1126217">
                <a:moveTo>
                  <a:pt x="0" y="0"/>
                </a:moveTo>
                <a:lnTo>
                  <a:pt x="8920532" y="0"/>
                </a:lnTo>
                <a:lnTo>
                  <a:pt x="8920532" y="1126217"/>
                </a:lnTo>
                <a:lnTo>
                  <a:pt x="0" y="11262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1028700" y="2449017"/>
            <a:ext cx="16172827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9"/>
              </a:lnSpc>
            </a:pPr>
            <a:r>
              <a:rPr lang="en-US" sz="51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Brought to you by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28700" y="2892163"/>
            <a:ext cx="16230600" cy="184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Gareth Parry</a:t>
            </a:r>
          </a:p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Managing Director, Maximus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28700" y="2892163"/>
            <a:ext cx="16230600" cy="91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Naureen Reza, </a:t>
            </a: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Employment Adviser, Maximus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4037027"/>
            <a:ext cx="16230600" cy="91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Coleen Rayney, </a:t>
            </a: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Teacher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0B2EE-9FC4-D60E-8575-4D7E9E782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610495D-E232-7580-4698-66D3CC8BA9A3}"/>
              </a:ext>
            </a:extLst>
          </p:cNvPr>
          <p:cNvSpPr/>
          <p:nvPr/>
        </p:nvSpPr>
        <p:spPr>
          <a:xfrm>
            <a:off x="38100" y="-38100"/>
            <a:ext cx="9795887" cy="4187621"/>
          </a:xfrm>
          <a:custGeom>
            <a:avLst/>
            <a:gdLst/>
            <a:ahLst/>
            <a:cxnLst/>
            <a:rect l="l" t="t" r="r" b="b"/>
            <a:pathLst>
              <a:path w="9795887" h="4187621">
                <a:moveTo>
                  <a:pt x="0" y="0"/>
                </a:moveTo>
                <a:lnTo>
                  <a:pt x="9795887" y="0"/>
                </a:lnTo>
                <a:lnTo>
                  <a:pt x="9795887" y="4187621"/>
                </a:lnTo>
                <a:lnTo>
                  <a:pt x="0" y="41876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8077271-1634-EB80-C044-5DF195676B79}"/>
              </a:ext>
            </a:extLst>
          </p:cNvPr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F39B587-BF3A-FF0D-E275-9949067CE6B9}"/>
                </a:ext>
              </a:extLst>
            </p:cNvPr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7F1835BC-9DC8-791D-0811-173EC97437A9}"/>
                </a:ext>
              </a:extLst>
            </p:cNvPr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AA5E7985-EC7B-C67E-9034-EA69F889E8D5}"/>
                  </a:ext>
                </a:extLst>
              </p:cNvPr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7A660B8A-59B8-074E-0AD8-29611C6AB29B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FD281F-5F9D-4D8E-CE1E-2F0F289ABA3B}"/>
                </a:ext>
              </a:extLst>
            </p:cNvPr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DD734F4-D937-3E58-26A6-96C63E0EAD42}"/>
                </a:ext>
              </a:extLst>
            </p:cNvPr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57890F4-D150-DC24-C00F-D2C4F2574DF5}"/>
                </a:ext>
              </a:extLst>
            </p:cNvPr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91ECAE6-72D3-F1BA-1F1D-99228F67687E}"/>
                </a:ext>
              </a:extLst>
            </p:cNvPr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B1A25C5-5184-036A-C96D-4F3C4CBB6110}"/>
                </a:ext>
              </a:extLst>
            </p:cNvPr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AFAAE4A-BD37-2B37-D584-18908D976098}"/>
                </a:ext>
              </a:extLst>
            </p:cNvPr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BA2C2B0-4D6F-567B-B626-C5B6A70A0160}"/>
                </a:ext>
              </a:extLst>
            </p:cNvPr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0C8C2C5-57B2-1445-2276-F04E3CC64AD5}"/>
                </a:ext>
              </a:extLst>
            </p:cNvPr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C65751F5-012D-9468-7DBB-D7E8D3DC5EA5}"/>
                </a:ext>
              </a:extLst>
            </p:cNvPr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6D3084F1-2FF5-51E3-F051-F6CC7BE36A2C}"/>
                </a:ext>
              </a:extLst>
            </p:cNvPr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7C255657-9D7B-F258-500B-FF3736413D4F}"/>
                </a:ext>
              </a:extLst>
            </p:cNvPr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CE5C90D2-F989-CCB7-EE0B-27B65EACA93A}"/>
              </a:ext>
            </a:extLst>
          </p:cNvPr>
          <p:cNvSpPr txBox="1"/>
          <p:nvPr/>
        </p:nvSpPr>
        <p:spPr>
          <a:xfrm>
            <a:off x="1028700" y="3390900"/>
            <a:ext cx="8628742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9"/>
              </a:lnSpc>
            </a:pPr>
            <a:r>
              <a:rPr lang="en-US" sz="38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Tuesday 1 July </a:t>
            </a:r>
            <a:r>
              <a:rPr lang="en-US" sz="3841">
                <a:solidFill>
                  <a:srgbClr val="264C59"/>
                </a:solidFill>
                <a:latin typeface="Raleway 2"/>
                <a:ea typeface="Raleway 2"/>
                <a:cs typeface="Raleway 2"/>
                <a:sym typeface="Raleway 2"/>
              </a:rPr>
              <a:t>| </a:t>
            </a:r>
            <a:r>
              <a:rPr lang="en-US" sz="38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8am–4.20pm</a:t>
            </a:r>
          </a:p>
          <a:p>
            <a:pPr algn="l">
              <a:lnSpc>
                <a:spcPts val="4609"/>
              </a:lnSpc>
            </a:pPr>
            <a:r>
              <a:rPr lang="en-US" sz="3841" b="1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The path to productive, inclusive and sustainable growth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E48CA3ED-3D5C-6A7F-131D-34544DB9FBC6}"/>
              </a:ext>
            </a:extLst>
          </p:cNvPr>
          <p:cNvGrpSpPr/>
          <p:nvPr/>
        </p:nvGrpSpPr>
        <p:grpSpPr>
          <a:xfrm>
            <a:off x="12403949" y="1028700"/>
            <a:ext cx="4979176" cy="934468"/>
            <a:chOff x="0" y="0"/>
            <a:chExt cx="6638901" cy="1245957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1C5844D-8D91-BCAC-F9BE-417FCF00466D}"/>
                </a:ext>
              </a:extLst>
            </p:cNvPr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5A27F4CC-D590-892E-94F7-1CC17B9D4D08}"/>
                </a:ext>
              </a:extLst>
            </p:cNvPr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578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62350"/>
            <a:ext cx="16172827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9"/>
              </a:lnSpc>
            </a:pPr>
            <a:r>
              <a:rPr lang="en-US" sz="59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Closing the disability employment gap: how can we make a step change in opportunity?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936747" y="2440714"/>
            <a:ext cx="4414507" cy="668439"/>
            <a:chOff x="0" y="0"/>
            <a:chExt cx="5886009" cy="8912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886009" cy="891251"/>
              <a:chOff x="0" y="0"/>
              <a:chExt cx="1582060" cy="2395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82060" cy="239553"/>
              </a:xfrm>
              <a:custGeom>
                <a:avLst/>
                <a:gdLst/>
                <a:ahLst/>
                <a:cxnLst/>
                <a:rect l="l" t="t" r="r" b="b"/>
                <a:pathLst>
                  <a:path w="1582060" h="239553">
                    <a:moveTo>
                      <a:pt x="64889" y="0"/>
                    </a:moveTo>
                    <a:lnTo>
                      <a:pt x="1517171" y="0"/>
                    </a:lnTo>
                    <a:cubicBezTo>
                      <a:pt x="1534380" y="0"/>
                      <a:pt x="1550885" y="6836"/>
                      <a:pt x="1563054" y="19005"/>
                    </a:cubicBezTo>
                    <a:cubicBezTo>
                      <a:pt x="1575223" y="31174"/>
                      <a:pt x="1582060" y="47679"/>
                      <a:pt x="1582060" y="64889"/>
                    </a:cubicBezTo>
                    <a:lnTo>
                      <a:pt x="1582060" y="174665"/>
                    </a:lnTo>
                    <a:cubicBezTo>
                      <a:pt x="1582060" y="191874"/>
                      <a:pt x="1575223" y="208379"/>
                      <a:pt x="1563054" y="220548"/>
                    </a:cubicBezTo>
                    <a:cubicBezTo>
                      <a:pt x="1550885" y="232717"/>
                      <a:pt x="1534380" y="239553"/>
                      <a:pt x="1517171" y="239553"/>
                    </a:cubicBezTo>
                    <a:lnTo>
                      <a:pt x="64889" y="239553"/>
                    </a:lnTo>
                    <a:cubicBezTo>
                      <a:pt x="47679" y="239553"/>
                      <a:pt x="31174" y="232717"/>
                      <a:pt x="19005" y="220548"/>
                    </a:cubicBezTo>
                    <a:cubicBezTo>
                      <a:pt x="6836" y="208379"/>
                      <a:pt x="0" y="191874"/>
                      <a:pt x="0" y="174665"/>
                    </a:cubicBezTo>
                    <a:lnTo>
                      <a:pt x="0" y="64889"/>
                    </a:lnTo>
                    <a:cubicBezTo>
                      <a:pt x="0" y="47679"/>
                      <a:pt x="6836" y="31174"/>
                      <a:pt x="19005" y="19005"/>
                    </a:cubicBezTo>
                    <a:cubicBezTo>
                      <a:pt x="31174" y="6836"/>
                      <a:pt x="47679" y="0"/>
                      <a:pt x="64889" y="0"/>
                    </a:cubicBezTo>
                    <a:close/>
                  </a:path>
                </a:pathLst>
              </a:custGeom>
              <a:solidFill>
                <a:srgbClr val="EF7E3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582060" cy="2776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4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776882" y="-20254"/>
              <a:ext cx="4332246" cy="846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</a:pPr>
              <a:r>
                <a:rPr lang="en-US" sz="3799" b="1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PANEL 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467391"/>
            <a:ext cx="16172827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9"/>
              </a:lnSpc>
            </a:pPr>
            <a:r>
              <a:rPr lang="en-US" sz="59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Drive to revive – tackling skills </a:t>
            </a:r>
          </a:p>
          <a:p>
            <a:pPr algn="ctr">
              <a:lnSpc>
                <a:spcPts val="7129"/>
              </a:lnSpc>
            </a:pPr>
            <a:r>
              <a:rPr lang="en-US" sz="59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shortages in motorsport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785021" y="2449017"/>
            <a:ext cx="6717957" cy="668439"/>
            <a:chOff x="0" y="0"/>
            <a:chExt cx="8957276" cy="8912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957276" cy="891251"/>
              <a:chOff x="0" y="0"/>
              <a:chExt cx="2407564" cy="2395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07564" cy="239553"/>
              </a:xfrm>
              <a:custGeom>
                <a:avLst/>
                <a:gdLst/>
                <a:ahLst/>
                <a:cxnLst/>
                <a:rect l="l" t="t" r="r" b="b"/>
                <a:pathLst>
                  <a:path w="2407564" h="239553">
                    <a:moveTo>
                      <a:pt x="42640" y="0"/>
                    </a:moveTo>
                    <a:lnTo>
                      <a:pt x="2364924" y="0"/>
                    </a:lnTo>
                    <a:cubicBezTo>
                      <a:pt x="2388474" y="0"/>
                      <a:pt x="2407564" y="19090"/>
                      <a:pt x="2407564" y="42640"/>
                    </a:cubicBezTo>
                    <a:lnTo>
                      <a:pt x="2407564" y="196914"/>
                    </a:lnTo>
                    <a:cubicBezTo>
                      <a:pt x="2407564" y="220463"/>
                      <a:pt x="2388474" y="239553"/>
                      <a:pt x="2364924" y="239553"/>
                    </a:cubicBezTo>
                    <a:lnTo>
                      <a:pt x="42640" y="239553"/>
                    </a:lnTo>
                    <a:cubicBezTo>
                      <a:pt x="19090" y="239553"/>
                      <a:pt x="0" y="220463"/>
                      <a:pt x="0" y="196914"/>
                    </a:cubicBezTo>
                    <a:lnTo>
                      <a:pt x="0" y="42640"/>
                    </a:lnTo>
                    <a:cubicBezTo>
                      <a:pt x="0" y="19090"/>
                      <a:pt x="19090" y="0"/>
                      <a:pt x="42640" y="0"/>
                    </a:cubicBezTo>
                    <a:close/>
                  </a:path>
                </a:pathLst>
              </a:custGeom>
              <a:solidFill>
                <a:srgbClr val="EF7E3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2407564" cy="2776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4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182251" y="-20254"/>
              <a:ext cx="6592773" cy="846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</a:pPr>
              <a:r>
                <a:rPr lang="en-US" sz="3799" b="1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BREAKFAST SESSION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74963" y="2398686"/>
            <a:ext cx="7338075" cy="289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Chair: Chris Smyth,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The Times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Fazilet Hadi MBE,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Disability Rights UK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Dr Nancy Doyle,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 Genius Within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Gareth Parry,</a:t>
            </a: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Maximus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Deven Ghelani,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Policy in Practice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92163"/>
            <a:ext cx="16230600" cy="184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Chris Smyth</a:t>
            </a:r>
          </a:p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Whitehall Editor, The Times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92163"/>
            <a:ext cx="16230600" cy="184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Fazilet Hadi MBE</a:t>
            </a:r>
          </a:p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Head of Policy, Disability Rights UK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92163"/>
            <a:ext cx="16230600" cy="184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Dr Nancy Doyle</a:t>
            </a:r>
          </a:p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Founder and Chief Science Officer, Genius Within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92163"/>
            <a:ext cx="16230600" cy="184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Gareth Parry</a:t>
            </a:r>
          </a:p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Managing Director, Maximus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92163"/>
            <a:ext cx="16230600" cy="184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Deven Ghelani</a:t>
            </a:r>
          </a:p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Founder and Director, Policy in Practice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74963" y="2398686"/>
            <a:ext cx="7338075" cy="289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Chair: Chris Smyth,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The Times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Fazilet Hadi MBE,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Disability Rights UK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Dr Nancy Doyle,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 Genius Within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Gareth Parry,</a:t>
            </a: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Maximus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Deven Ghelani,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Policy in Practice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23306" y="2742929"/>
            <a:ext cx="1124138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69"/>
              </a:lnSpc>
            </a:pPr>
            <a:r>
              <a:rPr lang="en-US" sz="71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Break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96540" y="4141742"/>
            <a:ext cx="14694920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9"/>
              </a:lnSpc>
            </a:pPr>
            <a:r>
              <a:rPr lang="en-US" sz="3941" b="1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Head to the Exhibition Hall for tea and coffee before our next plenary panel here at 11.50am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62350"/>
            <a:ext cx="16172827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9"/>
              </a:lnSpc>
            </a:pPr>
            <a:r>
              <a:rPr lang="en-US" sz="59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Powering inclusive growth: perspectives from mayoral combined authorities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936747" y="2440714"/>
            <a:ext cx="4414507" cy="668439"/>
            <a:chOff x="0" y="0"/>
            <a:chExt cx="5886009" cy="8912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886009" cy="891251"/>
              <a:chOff x="0" y="0"/>
              <a:chExt cx="1582060" cy="2395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82060" cy="239553"/>
              </a:xfrm>
              <a:custGeom>
                <a:avLst/>
                <a:gdLst/>
                <a:ahLst/>
                <a:cxnLst/>
                <a:rect l="l" t="t" r="r" b="b"/>
                <a:pathLst>
                  <a:path w="1582060" h="239553">
                    <a:moveTo>
                      <a:pt x="64889" y="0"/>
                    </a:moveTo>
                    <a:lnTo>
                      <a:pt x="1517171" y="0"/>
                    </a:lnTo>
                    <a:cubicBezTo>
                      <a:pt x="1534380" y="0"/>
                      <a:pt x="1550885" y="6836"/>
                      <a:pt x="1563054" y="19005"/>
                    </a:cubicBezTo>
                    <a:cubicBezTo>
                      <a:pt x="1575223" y="31174"/>
                      <a:pt x="1582060" y="47679"/>
                      <a:pt x="1582060" y="64889"/>
                    </a:cubicBezTo>
                    <a:lnTo>
                      <a:pt x="1582060" y="174665"/>
                    </a:lnTo>
                    <a:cubicBezTo>
                      <a:pt x="1582060" y="191874"/>
                      <a:pt x="1575223" y="208379"/>
                      <a:pt x="1563054" y="220548"/>
                    </a:cubicBezTo>
                    <a:cubicBezTo>
                      <a:pt x="1550885" y="232717"/>
                      <a:pt x="1534380" y="239553"/>
                      <a:pt x="1517171" y="239553"/>
                    </a:cubicBezTo>
                    <a:lnTo>
                      <a:pt x="64889" y="239553"/>
                    </a:lnTo>
                    <a:cubicBezTo>
                      <a:pt x="47679" y="239553"/>
                      <a:pt x="31174" y="232717"/>
                      <a:pt x="19005" y="220548"/>
                    </a:cubicBezTo>
                    <a:cubicBezTo>
                      <a:pt x="6836" y="208379"/>
                      <a:pt x="0" y="191874"/>
                      <a:pt x="0" y="174665"/>
                    </a:cubicBezTo>
                    <a:lnTo>
                      <a:pt x="0" y="64889"/>
                    </a:lnTo>
                    <a:cubicBezTo>
                      <a:pt x="0" y="47679"/>
                      <a:pt x="6836" y="31174"/>
                      <a:pt x="19005" y="19005"/>
                    </a:cubicBezTo>
                    <a:cubicBezTo>
                      <a:pt x="31174" y="6836"/>
                      <a:pt x="47679" y="0"/>
                      <a:pt x="64889" y="0"/>
                    </a:cubicBezTo>
                    <a:close/>
                  </a:path>
                </a:pathLst>
              </a:custGeom>
              <a:solidFill>
                <a:srgbClr val="EF7E3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582060" cy="2776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4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776882" y="-20254"/>
              <a:ext cx="4332246" cy="846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</a:pPr>
              <a:r>
                <a:rPr lang="en-US" sz="3799" b="1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PANEL 2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80917" y="2245995"/>
            <a:ext cx="11526166" cy="289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Chair: Heather Stewart,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The Guardian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Adam Swersky,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East Midlands Combined County Authority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Ann-Marie Soyinka,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 Greater London Authority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Helene Dearn OBE,</a:t>
            </a: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West Midlands Combined Authority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Nic Witton-Dowd,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Greater Manchester Combined Authority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1634" y="2676264"/>
            <a:ext cx="13983765" cy="2897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Chair: Olly Newton,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Edge Foundation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Beatrice </a:t>
            </a:r>
            <a:r>
              <a:rPr lang="en-US" sz="3300" b="1" spc="-26" err="1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Barleon</a:t>
            </a: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Engineering UK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Owen Carless,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 Red Bull Ford Powertrains and Oracle Red Bull Racing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Anna Clarke,</a:t>
            </a: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Milton Keynes College Group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Ann Watson, </a:t>
            </a:r>
            <a:r>
              <a:rPr lang="en-US" sz="3300" spc="-26" err="1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Enginuity</a:t>
            </a:r>
            <a:endParaRPr lang="en-US" sz="3300" spc="-26">
              <a:solidFill>
                <a:srgbClr val="4D4D4D"/>
              </a:solidFill>
              <a:latin typeface="Raleway 2"/>
              <a:ea typeface="Raleway 2"/>
              <a:cs typeface="Raleway 2"/>
              <a:sym typeface="Raleway 2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25183"/>
            <a:ext cx="16230600" cy="25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Adam Swersky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Interim Director of Skills and Employment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East Midlands Combined County Authority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25183"/>
            <a:ext cx="16230600" cy="25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Ann-Marie Soyinka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Assistant Director for Skills and Employment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Greater London Authority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39408"/>
            <a:ext cx="16230600" cy="275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Helene Dearn OBE</a:t>
            </a:r>
          </a:p>
          <a:p>
            <a:pPr algn="ctr">
              <a:lnSpc>
                <a:spcPts val="4680"/>
              </a:lnSpc>
            </a:pPr>
            <a:r>
              <a:rPr lang="en-US" sz="3900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Interim Executive Director for Employment, </a:t>
            </a:r>
          </a:p>
          <a:p>
            <a:pPr algn="ctr">
              <a:lnSpc>
                <a:spcPts val="4680"/>
              </a:lnSpc>
            </a:pPr>
            <a:r>
              <a:rPr lang="en-US" sz="3900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Skills, Health and Communities</a:t>
            </a:r>
          </a:p>
          <a:p>
            <a:pPr algn="ctr">
              <a:lnSpc>
                <a:spcPts val="4680"/>
              </a:lnSpc>
            </a:pPr>
            <a:r>
              <a:rPr lang="en-US" sz="3900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West Midlands Combined Authority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62860"/>
            <a:ext cx="16230600" cy="25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Nic Witton-Dowd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Assistant Director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Greater Manchester Combined Authority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80917" y="2245995"/>
            <a:ext cx="11526166" cy="289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Chair: Heather Stewart,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The Guardian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Adam Swersky,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East Midlands Combined County Authority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Ann-Marie Soyinka,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 Greater London Authority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Helene Dearn OBE,</a:t>
            </a: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West Midlands Combined Authority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Nic Witton-Dowd,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Greater Manchester Combined Authority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23306" y="2742929"/>
            <a:ext cx="1124138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69"/>
              </a:lnSpc>
            </a:pPr>
            <a:r>
              <a:rPr lang="en-US" sz="71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Lunch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96540" y="4141742"/>
            <a:ext cx="14694920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9"/>
              </a:lnSpc>
            </a:pPr>
            <a:r>
              <a:rPr lang="en-US" sz="3941" b="1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Head to the Exhibition Hall for lunch before our breakout sessions at 1.30pm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39467"/>
            <a:ext cx="16230600" cy="329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1"/>
              </a:lnSpc>
            </a:pPr>
            <a:r>
              <a:rPr lang="en-US" sz="35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Workshop 1: A Youth Guarantee for England (Lutyens)</a:t>
            </a:r>
          </a:p>
          <a:p>
            <a:pPr algn="ctr">
              <a:lnSpc>
                <a:spcPts val="5311"/>
              </a:lnSpc>
            </a:pPr>
            <a:r>
              <a:rPr lang="en-US" sz="3541" b="1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Workshop 2: Top tips for local approaches to employment support (Donne)</a:t>
            </a:r>
          </a:p>
          <a:p>
            <a:pPr algn="ctr">
              <a:lnSpc>
                <a:spcPts val="5161"/>
              </a:lnSpc>
            </a:pPr>
            <a:r>
              <a:rPr lang="en-US" sz="34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Workshop 3: Opening up opportunities through devolution (Wren)</a:t>
            </a:r>
          </a:p>
          <a:p>
            <a:pPr algn="ctr">
              <a:lnSpc>
                <a:spcPts val="5311"/>
              </a:lnSpc>
            </a:pPr>
            <a:r>
              <a:rPr lang="en-US" sz="3541" b="1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Workshop 4: More workforce training for more of the workforce: how do we ramp up employer investment in skills? (Kitchener)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62350"/>
            <a:ext cx="16172827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9"/>
              </a:lnSpc>
            </a:pPr>
            <a:r>
              <a:rPr lang="en-US" sz="59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Opening up opportunities</a:t>
            </a:r>
          </a:p>
          <a:p>
            <a:pPr algn="ctr">
              <a:lnSpc>
                <a:spcPts val="7129"/>
              </a:lnSpc>
            </a:pPr>
            <a:r>
              <a:rPr lang="en-US" sz="59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through devolution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936747" y="2440714"/>
            <a:ext cx="4414507" cy="668439"/>
            <a:chOff x="0" y="0"/>
            <a:chExt cx="5886009" cy="8912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886009" cy="891251"/>
              <a:chOff x="0" y="0"/>
              <a:chExt cx="1582060" cy="2395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82060" cy="239553"/>
              </a:xfrm>
              <a:custGeom>
                <a:avLst/>
                <a:gdLst/>
                <a:ahLst/>
                <a:cxnLst/>
                <a:rect l="l" t="t" r="r" b="b"/>
                <a:pathLst>
                  <a:path w="1582060" h="239553">
                    <a:moveTo>
                      <a:pt x="64889" y="0"/>
                    </a:moveTo>
                    <a:lnTo>
                      <a:pt x="1517171" y="0"/>
                    </a:lnTo>
                    <a:cubicBezTo>
                      <a:pt x="1534380" y="0"/>
                      <a:pt x="1550885" y="6836"/>
                      <a:pt x="1563054" y="19005"/>
                    </a:cubicBezTo>
                    <a:cubicBezTo>
                      <a:pt x="1575223" y="31174"/>
                      <a:pt x="1582060" y="47679"/>
                      <a:pt x="1582060" y="64889"/>
                    </a:cubicBezTo>
                    <a:lnTo>
                      <a:pt x="1582060" y="174665"/>
                    </a:lnTo>
                    <a:cubicBezTo>
                      <a:pt x="1582060" y="191874"/>
                      <a:pt x="1575223" y="208379"/>
                      <a:pt x="1563054" y="220548"/>
                    </a:cubicBezTo>
                    <a:cubicBezTo>
                      <a:pt x="1550885" y="232717"/>
                      <a:pt x="1534380" y="239553"/>
                      <a:pt x="1517171" y="239553"/>
                    </a:cubicBezTo>
                    <a:lnTo>
                      <a:pt x="64889" y="239553"/>
                    </a:lnTo>
                    <a:cubicBezTo>
                      <a:pt x="47679" y="239553"/>
                      <a:pt x="31174" y="232717"/>
                      <a:pt x="19005" y="220548"/>
                    </a:cubicBezTo>
                    <a:cubicBezTo>
                      <a:pt x="6836" y="208379"/>
                      <a:pt x="0" y="191874"/>
                      <a:pt x="0" y="174665"/>
                    </a:cubicBezTo>
                    <a:lnTo>
                      <a:pt x="0" y="64889"/>
                    </a:lnTo>
                    <a:cubicBezTo>
                      <a:pt x="0" y="47679"/>
                      <a:pt x="6836" y="31174"/>
                      <a:pt x="19005" y="19005"/>
                    </a:cubicBezTo>
                    <a:cubicBezTo>
                      <a:pt x="31174" y="6836"/>
                      <a:pt x="47679" y="0"/>
                      <a:pt x="64889" y="0"/>
                    </a:cubicBezTo>
                    <a:close/>
                  </a:path>
                </a:pathLst>
              </a:custGeom>
              <a:solidFill>
                <a:srgbClr val="EF7E3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582060" cy="2776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4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776882" y="-20254"/>
              <a:ext cx="4332246" cy="846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</a:pPr>
              <a:r>
                <a:rPr lang="en-US" sz="3799" b="1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WORKSHOP 3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80917" y="2141963"/>
            <a:ext cx="11526166" cy="347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Chair: Alex Stevenson,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Learning and Work Institute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Megan Cooper,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Serco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Nic Witton-Dowd,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 Greater Manchester Combined Authority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Emma Grigson,</a:t>
            </a: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PeoplePlus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Adam Swersky,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East Midlands Combined County Authority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Lindsey Daniels,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West Yorkshire Combined Authority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92163"/>
            <a:ext cx="16230600" cy="184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Alex Stevenson</a:t>
            </a:r>
          </a:p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Deputy Director, Learning and Work Institute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92163"/>
            <a:ext cx="16230600" cy="184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Olly Newton</a:t>
            </a:r>
          </a:p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Edge Foundation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62860"/>
            <a:ext cx="16230600" cy="25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Megan Cooper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Sales Director for Employment and Skills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Serco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62860"/>
            <a:ext cx="16230600" cy="25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Nic Witton-Dowd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Assistant Director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Greater Manchester Combined Authority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62860"/>
            <a:ext cx="16230600" cy="25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Emma Grigson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Partnerships &amp; Social Value Solutions Director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PeoplePlus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25183"/>
            <a:ext cx="16230600" cy="25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Adam Swersky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Interim Director of Skills and Employment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East Midlands Combined County Authority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25183"/>
            <a:ext cx="16230600" cy="25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Lindsey Daniels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Inclusive Economy Lead - Adult Skills</a:t>
            </a:r>
          </a:p>
          <a:p>
            <a:pPr algn="ctr">
              <a:lnSpc>
                <a:spcPts val="6359"/>
              </a:lnSpc>
            </a:pPr>
            <a:r>
              <a:rPr lang="en-US" sz="52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West Yorkshire Combined County Authority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0" y="8006193"/>
            <a:ext cx="18288000" cy="2290332"/>
            <a:chOff x="0" y="0"/>
            <a:chExt cx="24384000" cy="305377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4384000" cy="3053776"/>
              <a:chOff x="0" y="0"/>
              <a:chExt cx="3245051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1155515" y="1714836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816443" y="1331171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5868609" y="1709587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7204447" y="604623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6"/>
                  </a:lnTo>
                  <a:lnTo>
                    <a:pt x="0" y="1221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1350229" y="1284335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3310800" y="612236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8731470" y="1701974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0091575" y="250925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2"/>
                  </a:lnTo>
                  <a:lnTo>
                    <a:pt x="0" y="19289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134382" y="509606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0101805" y="501993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5868609" y="547473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33" name="Freeform 33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4" name="Group 34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028700" y="2725794"/>
            <a:ext cx="16230600" cy="220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How can providers and commissioners work together to ensure effective local commissioning, and to support local integration and delivery against Strategic Authorities’ priorities?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52241" y="1028700"/>
            <a:ext cx="6783517" cy="1071963"/>
          </a:xfrm>
          <a:custGeom>
            <a:avLst/>
            <a:gdLst/>
            <a:ahLst/>
            <a:cxnLst/>
            <a:rect l="l" t="t" r="r" b="b"/>
            <a:pathLst>
              <a:path w="6783517" h="1071963">
                <a:moveTo>
                  <a:pt x="0" y="0"/>
                </a:moveTo>
                <a:lnTo>
                  <a:pt x="6783518" y="0"/>
                </a:lnTo>
                <a:lnTo>
                  <a:pt x="6783518" y="1071963"/>
                </a:lnTo>
                <a:lnTo>
                  <a:pt x="0" y="1071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7911265" y="5852411"/>
            <a:ext cx="2437251" cy="2406338"/>
            <a:chOff x="0" y="0"/>
            <a:chExt cx="715595" cy="7065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15595" cy="706519"/>
            </a:xfrm>
            <a:custGeom>
              <a:avLst/>
              <a:gdLst/>
              <a:ahLst/>
              <a:cxnLst/>
              <a:rect l="l" t="t" r="r" b="b"/>
              <a:pathLst>
                <a:path w="715595" h="706519">
                  <a:moveTo>
                    <a:pt x="31765" y="0"/>
                  </a:moveTo>
                  <a:lnTo>
                    <a:pt x="683830" y="0"/>
                  </a:lnTo>
                  <a:cubicBezTo>
                    <a:pt x="701373" y="0"/>
                    <a:pt x="715595" y="14222"/>
                    <a:pt x="715595" y="31765"/>
                  </a:cubicBezTo>
                  <a:lnTo>
                    <a:pt x="715595" y="674754"/>
                  </a:lnTo>
                  <a:cubicBezTo>
                    <a:pt x="715595" y="683178"/>
                    <a:pt x="712248" y="691258"/>
                    <a:pt x="706291" y="697215"/>
                  </a:cubicBezTo>
                  <a:cubicBezTo>
                    <a:pt x="700334" y="703172"/>
                    <a:pt x="692255" y="706519"/>
                    <a:pt x="683830" y="706519"/>
                  </a:cubicBezTo>
                  <a:lnTo>
                    <a:pt x="31765" y="706519"/>
                  </a:lnTo>
                  <a:cubicBezTo>
                    <a:pt x="14222" y="706519"/>
                    <a:pt x="0" y="692297"/>
                    <a:pt x="0" y="674754"/>
                  </a:cubicBezTo>
                  <a:lnTo>
                    <a:pt x="0" y="31765"/>
                  </a:lnTo>
                  <a:cubicBezTo>
                    <a:pt x="0" y="14222"/>
                    <a:pt x="14222" y="0"/>
                    <a:pt x="31765" y="0"/>
                  </a:cubicBezTo>
                  <a:close/>
                </a:path>
              </a:pathLst>
            </a:custGeom>
            <a:solidFill>
              <a:srgbClr val="EE7E3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715595" cy="763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4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183" y="5791872"/>
            <a:ext cx="2527415" cy="25274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2639629"/>
            <a:ext cx="16230600" cy="279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74"/>
              </a:lnSpc>
            </a:pPr>
            <a:r>
              <a:rPr lang="en-US" sz="9228" b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Stay informed. Be involved. Keep engaged.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41016" y="8639274"/>
            <a:ext cx="12005965" cy="661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3960" b="1">
                <a:solidFill>
                  <a:srgbClr val="FFFFFF"/>
                </a:solidFill>
                <a:latin typeface="Raleway 1 Medium"/>
                <a:ea typeface="Raleway 1 Medium"/>
                <a:cs typeface="Raleway 1 Medium"/>
                <a:sym typeface="Raleway 1 Medium"/>
              </a:rPr>
              <a:t>learningandwork.org.uk/supporter-network</a:t>
            </a:r>
            <a:endParaRPr lang="en-US" sz="3960" b="1">
              <a:solidFill>
                <a:srgbClr val="FFFFFF"/>
              </a:solidFill>
              <a:latin typeface="Raleway 1 Medium"/>
              <a:ea typeface="Raleway 1 Medium"/>
              <a:cs typeface="Raleway 1 Medium"/>
              <a:sym typeface="Raleway 1 Medium"/>
              <a:hlinkClick r:id="rId4" tooltip="https://learningandwork.org.uk/supporter-network/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23306" y="2723350"/>
            <a:ext cx="1124138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69"/>
              </a:lnSpc>
            </a:pPr>
            <a:r>
              <a:rPr lang="en-US" sz="71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Thank you for joining us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96540" y="4096041"/>
            <a:ext cx="14694920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9"/>
              </a:lnSpc>
            </a:pPr>
            <a:r>
              <a:rPr lang="en-US" sz="3941" b="1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Head to the Exhibition Hall for a short break before our next plenary panel in the Wren Hall at 3pm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62350"/>
            <a:ext cx="16172827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9"/>
              </a:lnSpc>
            </a:pPr>
            <a:r>
              <a:rPr lang="en-US" sz="59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Better work: moving on from </a:t>
            </a:r>
          </a:p>
          <a:p>
            <a:pPr algn="ctr">
              <a:lnSpc>
                <a:spcPts val="7129"/>
              </a:lnSpc>
            </a:pPr>
            <a:r>
              <a:rPr lang="en-US" sz="59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‘employers vs workers’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936747" y="2440714"/>
            <a:ext cx="4414507" cy="668439"/>
            <a:chOff x="0" y="0"/>
            <a:chExt cx="5886009" cy="8912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886009" cy="891251"/>
              <a:chOff x="0" y="0"/>
              <a:chExt cx="1582060" cy="2395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82060" cy="239553"/>
              </a:xfrm>
              <a:custGeom>
                <a:avLst/>
                <a:gdLst/>
                <a:ahLst/>
                <a:cxnLst/>
                <a:rect l="l" t="t" r="r" b="b"/>
                <a:pathLst>
                  <a:path w="1582060" h="239553">
                    <a:moveTo>
                      <a:pt x="64889" y="0"/>
                    </a:moveTo>
                    <a:lnTo>
                      <a:pt x="1517171" y="0"/>
                    </a:lnTo>
                    <a:cubicBezTo>
                      <a:pt x="1534380" y="0"/>
                      <a:pt x="1550885" y="6836"/>
                      <a:pt x="1563054" y="19005"/>
                    </a:cubicBezTo>
                    <a:cubicBezTo>
                      <a:pt x="1575223" y="31174"/>
                      <a:pt x="1582060" y="47679"/>
                      <a:pt x="1582060" y="64889"/>
                    </a:cubicBezTo>
                    <a:lnTo>
                      <a:pt x="1582060" y="174665"/>
                    </a:lnTo>
                    <a:cubicBezTo>
                      <a:pt x="1582060" y="191874"/>
                      <a:pt x="1575223" y="208379"/>
                      <a:pt x="1563054" y="220548"/>
                    </a:cubicBezTo>
                    <a:cubicBezTo>
                      <a:pt x="1550885" y="232717"/>
                      <a:pt x="1534380" y="239553"/>
                      <a:pt x="1517171" y="239553"/>
                    </a:cubicBezTo>
                    <a:lnTo>
                      <a:pt x="64889" y="239553"/>
                    </a:lnTo>
                    <a:cubicBezTo>
                      <a:pt x="47679" y="239553"/>
                      <a:pt x="31174" y="232717"/>
                      <a:pt x="19005" y="220548"/>
                    </a:cubicBezTo>
                    <a:cubicBezTo>
                      <a:pt x="6836" y="208379"/>
                      <a:pt x="0" y="191874"/>
                      <a:pt x="0" y="174665"/>
                    </a:cubicBezTo>
                    <a:lnTo>
                      <a:pt x="0" y="64889"/>
                    </a:lnTo>
                    <a:cubicBezTo>
                      <a:pt x="0" y="47679"/>
                      <a:pt x="6836" y="31174"/>
                      <a:pt x="19005" y="19005"/>
                    </a:cubicBezTo>
                    <a:cubicBezTo>
                      <a:pt x="31174" y="6836"/>
                      <a:pt x="47679" y="0"/>
                      <a:pt x="64889" y="0"/>
                    </a:cubicBezTo>
                    <a:close/>
                  </a:path>
                </a:pathLst>
              </a:custGeom>
              <a:solidFill>
                <a:srgbClr val="EF7E3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582060" cy="2776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4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776882" y="-20254"/>
              <a:ext cx="4332246" cy="846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</a:pPr>
              <a:r>
                <a:rPr lang="en-US" sz="3799" b="1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PANEL 3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73551" y="2141963"/>
            <a:ext cx="10740899" cy="347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Chair: Dr Jo Bibby,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The Health Foundation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Katia Bazar-Rosen,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Department for Business and Trade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Kate Nicholls OBE,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3300" spc="-26" err="1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UKHospitality</a:t>
            </a:r>
            <a:endParaRPr lang="en-US" sz="3300" spc="-26">
              <a:solidFill>
                <a:srgbClr val="4D4D4D"/>
              </a:solidFill>
              <a:latin typeface="Raleway 2"/>
              <a:ea typeface="Raleway 2"/>
              <a:cs typeface="Raleway 2"/>
              <a:sym typeface="Raleway 2"/>
            </a:endParaRP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Kirsty Watt,</a:t>
            </a: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</a:t>
            </a:r>
            <a:r>
              <a:rPr lang="en-US" sz="3300" spc="-26" err="1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Acas</a:t>
            </a:r>
            <a:endParaRPr lang="en-US" sz="3300" spc="-26">
              <a:solidFill>
                <a:srgbClr val="4D4D4D"/>
              </a:solidFill>
              <a:latin typeface="Raleway 2"/>
              <a:ea typeface="Raleway 2"/>
              <a:cs typeface="Raleway 2"/>
              <a:sym typeface="Raleway 2"/>
            </a:endParaRP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Shaun Lowthian,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Greater London Authority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Dr Emily Andrews,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Centre for Ageing Better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62860"/>
            <a:ext cx="16230600" cy="278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Beatrice Barleon</a:t>
            </a:r>
          </a:p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Head of Policy and Public Affairs</a:t>
            </a:r>
          </a:p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Engineering UK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92163"/>
            <a:ext cx="16230600" cy="184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Dr Jo Bibby</a:t>
            </a:r>
          </a:p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Director of Health, The Health Foundation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655308"/>
            <a:ext cx="16230600" cy="232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 b="1" spc="-43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Katia Bazar-Rosen</a:t>
            </a:r>
          </a:p>
          <a:p>
            <a:pPr algn="ctr">
              <a:lnSpc>
                <a:spcPts val="5459"/>
              </a:lnSpc>
            </a:pPr>
            <a:r>
              <a:rPr lang="en-US" sz="3900" b="1" spc="-3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Deputy Director for Strategy and International, </a:t>
            </a:r>
          </a:p>
          <a:p>
            <a:pPr algn="ctr">
              <a:lnSpc>
                <a:spcPts val="5459"/>
              </a:lnSpc>
            </a:pPr>
            <a:r>
              <a:rPr lang="en-US" sz="3900" b="1" spc="-3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Employment Rights Directorate, Department for Business and Trade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92163"/>
            <a:ext cx="16230600" cy="184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Kate Nicholls OBE</a:t>
            </a:r>
          </a:p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CEO, UKHospitality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92163"/>
            <a:ext cx="16230600" cy="278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Kirsty Watt</a:t>
            </a:r>
          </a:p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Director of Strategy and External Affairs</a:t>
            </a:r>
          </a:p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Acas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92163"/>
            <a:ext cx="16230600" cy="184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Shaun Lowthian</a:t>
            </a:r>
          </a:p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Principal Policy Officer, Greater London Authority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655308"/>
            <a:ext cx="16230600" cy="222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 b="1" spc="-43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Dr Emily Andrews</a:t>
            </a:r>
          </a:p>
          <a:p>
            <a:pPr algn="ctr">
              <a:lnSpc>
                <a:spcPts val="5040"/>
              </a:lnSpc>
            </a:pPr>
            <a:r>
              <a:rPr lang="en-US" sz="3600" b="1" spc="-28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Deputy Director for Work, Centre for Ageing Better, and</a:t>
            </a:r>
          </a:p>
          <a:p>
            <a:pPr algn="ctr">
              <a:lnSpc>
                <a:spcPts val="5040"/>
              </a:lnSpc>
            </a:pPr>
            <a:r>
              <a:rPr lang="en-US" sz="3600" b="1" spc="-28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Learning and Work Institute’s incoming Director for Policy and Research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73551" y="2141963"/>
            <a:ext cx="10740899" cy="3478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Chair: Dr Jo Bibby,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The Health Foundation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Katia Bazar-Rosen,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Department for Business and Trade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Kate Nicholls OBE,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 </a:t>
            </a:r>
            <a:r>
              <a:rPr lang="en-US" sz="3300" spc="-26" err="1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UKHospitality</a:t>
            </a:r>
            <a:endParaRPr lang="en-US" sz="3300" spc="-26">
              <a:solidFill>
                <a:srgbClr val="4D4D4D"/>
              </a:solidFill>
              <a:latin typeface="Raleway 2"/>
              <a:ea typeface="Raleway 2"/>
              <a:cs typeface="Raleway 2"/>
              <a:sym typeface="Raleway 2"/>
            </a:endParaRP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Kirsty Watt,</a:t>
            </a: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</a:t>
            </a:r>
            <a:r>
              <a:rPr lang="en-US" sz="3300" spc="-26" err="1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Acas</a:t>
            </a:r>
            <a:endParaRPr lang="en-US" sz="3300" spc="-26">
              <a:solidFill>
                <a:srgbClr val="4D4D4D"/>
              </a:solidFill>
              <a:latin typeface="Raleway 2"/>
              <a:ea typeface="Raleway 2"/>
              <a:cs typeface="Raleway 2"/>
              <a:sym typeface="Raleway 2"/>
            </a:endParaRP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Shaun Lowthian,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Greater London Authority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Dr Emily Andrews,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Centre for Ageing Better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" y="-38100"/>
            <a:ext cx="9795887" cy="4187621"/>
          </a:xfrm>
          <a:custGeom>
            <a:avLst/>
            <a:gdLst/>
            <a:ahLst/>
            <a:cxnLst/>
            <a:rect l="l" t="t" r="r" b="b"/>
            <a:pathLst>
              <a:path w="9795887" h="4187621">
                <a:moveTo>
                  <a:pt x="0" y="0"/>
                </a:moveTo>
                <a:lnTo>
                  <a:pt x="9795887" y="0"/>
                </a:lnTo>
                <a:lnTo>
                  <a:pt x="9795887" y="4187621"/>
                </a:lnTo>
                <a:lnTo>
                  <a:pt x="0" y="41876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3390900"/>
            <a:ext cx="8628742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9"/>
              </a:lnSpc>
            </a:pPr>
            <a:r>
              <a:rPr lang="en-US" sz="38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Tuesday 1 July </a:t>
            </a:r>
            <a:r>
              <a:rPr lang="en-US" sz="3841">
                <a:solidFill>
                  <a:srgbClr val="264C59"/>
                </a:solidFill>
                <a:latin typeface="Raleway 2"/>
                <a:ea typeface="Raleway 2"/>
                <a:cs typeface="Raleway 2"/>
                <a:sym typeface="Raleway 2"/>
              </a:rPr>
              <a:t>| </a:t>
            </a:r>
            <a:r>
              <a:rPr lang="en-US" sz="38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8am–4.20pm</a:t>
            </a:r>
          </a:p>
          <a:p>
            <a:pPr algn="l">
              <a:lnSpc>
                <a:spcPts val="4609"/>
              </a:lnSpc>
            </a:pPr>
            <a:r>
              <a:rPr lang="en-US" sz="3841" b="1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The path to productive, inclusive and sustainable growth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2403949" y="1028700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71875"/>
            <a:ext cx="16172827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9"/>
              </a:lnSpc>
            </a:pPr>
            <a:r>
              <a:rPr lang="en-US" sz="80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Top of the Policies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936747" y="2440714"/>
            <a:ext cx="4414507" cy="668439"/>
            <a:chOff x="0" y="0"/>
            <a:chExt cx="5886009" cy="8912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886009" cy="891251"/>
              <a:chOff x="0" y="0"/>
              <a:chExt cx="1582060" cy="2395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82060" cy="239553"/>
              </a:xfrm>
              <a:custGeom>
                <a:avLst/>
                <a:gdLst/>
                <a:ahLst/>
                <a:cxnLst/>
                <a:rect l="l" t="t" r="r" b="b"/>
                <a:pathLst>
                  <a:path w="1582060" h="239553">
                    <a:moveTo>
                      <a:pt x="64889" y="0"/>
                    </a:moveTo>
                    <a:lnTo>
                      <a:pt x="1517171" y="0"/>
                    </a:lnTo>
                    <a:cubicBezTo>
                      <a:pt x="1534380" y="0"/>
                      <a:pt x="1550885" y="6836"/>
                      <a:pt x="1563054" y="19005"/>
                    </a:cubicBezTo>
                    <a:cubicBezTo>
                      <a:pt x="1575223" y="31174"/>
                      <a:pt x="1582060" y="47679"/>
                      <a:pt x="1582060" y="64889"/>
                    </a:cubicBezTo>
                    <a:lnTo>
                      <a:pt x="1582060" y="174665"/>
                    </a:lnTo>
                    <a:cubicBezTo>
                      <a:pt x="1582060" y="191874"/>
                      <a:pt x="1575223" y="208379"/>
                      <a:pt x="1563054" y="220548"/>
                    </a:cubicBezTo>
                    <a:cubicBezTo>
                      <a:pt x="1550885" y="232717"/>
                      <a:pt x="1534380" y="239553"/>
                      <a:pt x="1517171" y="239553"/>
                    </a:cubicBezTo>
                    <a:lnTo>
                      <a:pt x="64889" y="239553"/>
                    </a:lnTo>
                    <a:cubicBezTo>
                      <a:pt x="47679" y="239553"/>
                      <a:pt x="31174" y="232717"/>
                      <a:pt x="19005" y="220548"/>
                    </a:cubicBezTo>
                    <a:cubicBezTo>
                      <a:pt x="6836" y="208379"/>
                      <a:pt x="0" y="191874"/>
                      <a:pt x="0" y="174665"/>
                    </a:cubicBezTo>
                    <a:lnTo>
                      <a:pt x="0" y="64889"/>
                    </a:lnTo>
                    <a:cubicBezTo>
                      <a:pt x="0" y="47679"/>
                      <a:pt x="6836" y="31174"/>
                      <a:pt x="19005" y="19005"/>
                    </a:cubicBezTo>
                    <a:cubicBezTo>
                      <a:pt x="31174" y="6836"/>
                      <a:pt x="47679" y="0"/>
                      <a:pt x="64889" y="0"/>
                    </a:cubicBezTo>
                    <a:close/>
                  </a:path>
                </a:pathLst>
              </a:custGeom>
              <a:solidFill>
                <a:srgbClr val="EF7E3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582060" cy="2776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4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776882" y="-20254"/>
              <a:ext cx="4332246" cy="846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</a:pPr>
              <a:r>
                <a:rPr lang="en-US" sz="3799" b="1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AND NOW...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  <p:pic>
        <p:nvPicPr>
          <p:cNvPr id="29" name="Picture 28" descr="A qr code with a black and white design&#10;&#10;AI-generated content may be incorrect.">
            <a:extLst>
              <a:ext uri="{FF2B5EF4-FFF2-40B4-BE49-F238E27FC236}">
                <a16:creationId xmlns:a16="http://schemas.microsoft.com/office/drawing/2014/main" id="{C614C87E-6CA9-15AF-1D9A-A9B3E07C1F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158"/>
            <a:ext cx="2848242" cy="2848242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55CB18EF-7DC1-8536-5800-4397059E9B40}"/>
              </a:ext>
            </a:extLst>
          </p:cNvPr>
          <p:cNvSpPr>
            <a:spLocks noChangeAspect="1"/>
          </p:cNvSpPr>
          <p:nvPr/>
        </p:nvSpPr>
        <p:spPr>
          <a:xfrm>
            <a:off x="425442" y="3474793"/>
            <a:ext cx="2880000" cy="2880000"/>
          </a:xfrm>
          <a:prstGeom prst="ellipse">
            <a:avLst/>
          </a:prstGeom>
          <a:solidFill>
            <a:srgbClr val="EE7E3B"/>
          </a:solidFill>
          <a:ln>
            <a:solidFill>
              <a:srgbClr val="EE7E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Raleway" pitchFamily="2" charset="0"/>
              </a:rPr>
              <a:t>Join at menti.com</a:t>
            </a:r>
          </a:p>
          <a:p>
            <a:pPr algn="ctr"/>
            <a:r>
              <a:rPr lang="en-GB" sz="2800" b="1">
                <a:latin typeface="Raleway" pitchFamily="2" charset="0"/>
              </a:rPr>
              <a:t>1113 4117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15135" y="2301183"/>
            <a:ext cx="9850929" cy="289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Chair: Stephen Evans,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Learning and Work Institute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Ben Rowland,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AELP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Elizabeth Taylor,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ERSA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David Pierpoint,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The Retrofit Academy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Lynsey Sweeney,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Communities that Work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334717"/>
            <a:ext cx="16230600" cy="312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Owen Carless</a:t>
            </a:r>
          </a:p>
          <a:p>
            <a:pPr algn="ctr">
              <a:lnSpc>
                <a:spcPts val="5639"/>
              </a:lnSpc>
            </a:pPr>
            <a:r>
              <a:rPr lang="en-US" sz="46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Head of Mechanical Simulation &amp; </a:t>
            </a:r>
          </a:p>
          <a:p>
            <a:pPr algn="ctr">
              <a:lnSpc>
                <a:spcPts val="5639"/>
              </a:lnSpc>
            </a:pPr>
            <a:r>
              <a:rPr lang="en-US" sz="46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Red Bull Engineering Academy Mentor </a:t>
            </a:r>
          </a:p>
          <a:p>
            <a:pPr algn="ctr">
              <a:lnSpc>
                <a:spcPts val="5639"/>
              </a:lnSpc>
            </a:pPr>
            <a:r>
              <a:rPr lang="en-US" sz="46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Red Bull Powertrains and Oracle Red Bull Racing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92163"/>
            <a:ext cx="16230600" cy="278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Ben Rowland</a:t>
            </a:r>
          </a:p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CEO, Association of Employment and Learning Providers (AELP)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92163"/>
            <a:ext cx="16230600" cy="178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Elizabeth Taylor</a:t>
            </a:r>
          </a:p>
          <a:p>
            <a:pPr algn="ctr">
              <a:lnSpc>
                <a:spcPts val="6859"/>
              </a:lnSpc>
            </a:pPr>
            <a:r>
              <a:rPr lang="en-US" sz="4899" b="1" spc="-39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CEO, Employment Related Services Association (ERSA)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92163"/>
            <a:ext cx="16230600" cy="178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Lynsey Sweeney</a:t>
            </a:r>
          </a:p>
          <a:p>
            <a:pPr algn="ctr">
              <a:lnSpc>
                <a:spcPts val="6859"/>
              </a:lnSpc>
            </a:pPr>
            <a:r>
              <a:rPr lang="en-US" sz="4899" b="1" spc="-39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Managing Director, Communities that Work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92163"/>
            <a:ext cx="16230600" cy="178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David Pierpoint</a:t>
            </a:r>
          </a:p>
          <a:p>
            <a:pPr algn="ctr">
              <a:lnSpc>
                <a:spcPts val="6859"/>
              </a:lnSpc>
            </a:pPr>
            <a:r>
              <a:rPr lang="en-US" sz="4899" b="1" spc="-39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CEO, The Retrofit Academy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71875"/>
            <a:ext cx="16172827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9"/>
              </a:lnSpc>
            </a:pPr>
            <a:r>
              <a:rPr lang="en-US" sz="80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Top of the Policies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753518" y="2440714"/>
            <a:ext cx="4780965" cy="668439"/>
            <a:chOff x="0" y="0"/>
            <a:chExt cx="6374620" cy="8912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6374620" cy="891251"/>
              <a:chOff x="0" y="0"/>
              <a:chExt cx="1713390" cy="2395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13390" cy="239553"/>
              </a:xfrm>
              <a:custGeom>
                <a:avLst/>
                <a:gdLst/>
                <a:ahLst/>
                <a:cxnLst/>
                <a:rect l="l" t="t" r="r" b="b"/>
                <a:pathLst>
                  <a:path w="1713390" h="239553">
                    <a:moveTo>
                      <a:pt x="59915" y="0"/>
                    </a:moveTo>
                    <a:lnTo>
                      <a:pt x="1653475" y="0"/>
                    </a:lnTo>
                    <a:cubicBezTo>
                      <a:pt x="1669365" y="0"/>
                      <a:pt x="1684605" y="6312"/>
                      <a:pt x="1695841" y="17549"/>
                    </a:cubicBezTo>
                    <a:cubicBezTo>
                      <a:pt x="1707077" y="28785"/>
                      <a:pt x="1713390" y="44024"/>
                      <a:pt x="1713390" y="59915"/>
                    </a:cubicBezTo>
                    <a:lnTo>
                      <a:pt x="1713390" y="179638"/>
                    </a:lnTo>
                    <a:cubicBezTo>
                      <a:pt x="1713390" y="212728"/>
                      <a:pt x="1686565" y="239553"/>
                      <a:pt x="1653475" y="239553"/>
                    </a:cubicBezTo>
                    <a:lnTo>
                      <a:pt x="59915" y="239553"/>
                    </a:lnTo>
                    <a:cubicBezTo>
                      <a:pt x="26825" y="239553"/>
                      <a:pt x="0" y="212728"/>
                      <a:pt x="0" y="179638"/>
                    </a:cubicBezTo>
                    <a:lnTo>
                      <a:pt x="0" y="59915"/>
                    </a:lnTo>
                    <a:cubicBezTo>
                      <a:pt x="0" y="26825"/>
                      <a:pt x="26825" y="0"/>
                      <a:pt x="59915" y="0"/>
                    </a:cubicBezTo>
                    <a:close/>
                  </a:path>
                </a:pathLst>
              </a:custGeom>
              <a:solidFill>
                <a:srgbClr val="EF7E3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713390" cy="2776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4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841372" y="-20254"/>
              <a:ext cx="4691875" cy="846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</a:pPr>
              <a:r>
                <a:rPr lang="en-US" sz="3799" b="1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TIME TO VOTE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71875"/>
            <a:ext cx="16172827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9"/>
              </a:lnSpc>
            </a:pPr>
            <a:r>
              <a:rPr lang="en-US" sz="80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Top of the Policies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955163" y="2425523"/>
            <a:ext cx="6377675" cy="683630"/>
            <a:chOff x="0" y="-20255"/>
            <a:chExt cx="8503566" cy="91150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503566" cy="891251"/>
              <a:chOff x="0" y="0"/>
              <a:chExt cx="2285615" cy="2395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285615" cy="239553"/>
              </a:xfrm>
              <a:custGeom>
                <a:avLst/>
                <a:gdLst/>
                <a:ahLst/>
                <a:cxnLst/>
                <a:rect l="l" t="t" r="r" b="b"/>
                <a:pathLst>
                  <a:path w="2285615" h="239553">
                    <a:moveTo>
                      <a:pt x="44915" y="0"/>
                    </a:moveTo>
                    <a:lnTo>
                      <a:pt x="2240700" y="0"/>
                    </a:lnTo>
                    <a:cubicBezTo>
                      <a:pt x="2265506" y="0"/>
                      <a:pt x="2285615" y="20109"/>
                      <a:pt x="2285615" y="44915"/>
                    </a:cubicBezTo>
                    <a:lnTo>
                      <a:pt x="2285615" y="194639"/>
                    </a:lnTo>
                    <a:cubicBezTo>
                      <a:pt x="2285615" y="219444"/>
                      <a:pt x="2265506" y="239553"/>
                      <a:pt x="2240700" y="239553"/>
                    </a:cubicBezTo>
                    <a:lnTo>
                      <a:pt x="44915" y="239553"/>
                    </a:lnTo>
                    <a:cubicBezTo>
                      <a:pt x="20109" y="239553"/>
                      <a:pt x="0" y="219444"/>
                      <a:pt x="0" y="194639"/>
                    </a:cubicBezTo>
                    <a:lnTo>
                      <a:pt x="0" y="44915"/>
                    </a:lnTo>
                    <a:cubicBezTo>
                      <a:pt x="0" y="20109"/>
                      <a:pt x="20109" y="0"/>
                      <a:pt x="44915" y="0"/>
                    </a:cubicBezTo>
                    <a:close/>
                  </a:path>
                </a:pathLst>
              </a:custGeom>
              <a:solidFill>
                <a:srgbClr val="EF7E3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2285615" cy="2776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4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122367" y="-20255"/>
              <a:ext cx="6563538" cy="835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</a:pPr>
              <a:r>
                <a:rPr lang="en-US" sz="3799" b="1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RESULTS ARE IN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" y="-38100"/>
            <a:ext cx="9795887" cy="4187621"/>
          </a:xfrm>
          <a:custGeom>
            <a:avLst/>
            <a:gdLst/>
            <a:ahLst/>
            <a:cxnLst/>
            <a:rect l="l" t="t" r="r" b="b"/>
            <a:pathLst>
              <a:path w="9795887" h="4187621">
                <a:moveTo>
                  <a:pt x="0" y="0"/>
                </a:moveTo>
                <a:lnTo>
                  <a:pt x="9795887" y="0"/>
                </a:lnTo>
                <a:lnTo>
                  <a:pt x="9795887" y="4187621"/>
                </a:lnTo>
                <a:lnTo>
                  <a:pt x="0" y="41876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3390900"/>
            <a:ext cx="8628742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9"/>
              </a:lnSpc>
            </a:pPr>
            <a:r>
              <a:rPr lang="en-US" sz="38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Tuesday 1 July </a:t>
            </a:r>
            <a:r>
              <a:rPr lang="en-US" sz="3841">
                <a:solidFill>
                  <a:srgbClr val="264C59"/>
                </a:solidFill>
                <a:latin typeface="Raleway 2"/>
                <a:ea typeface="Raleway 2"/>
                <a:cs typeface="Raleway 2"/>
                <a:sym typeface="Raleway 2"/>
              </a:rPr>
              <a:t>| </a:t>
            </a:r>
            <a:r>
              <a:rPr lang="en-US" sz="38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8am–4.20pm</a:t>
            </a:r>
          </a:p>
          <a:p>
            <a:pPr algn="l">
              <a:lnSpc>
                <a:spcPts val="4609"/>
              </a:lnSpc>
            </a:pPr>
            <a:r>
              <a:rPr lang="en-US" sz="3841" b="1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The path to productive, inclusive and sustainable growth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2403949" y="1028700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600950" y="3600450"/>
            <a:ext cx="3086100" cy="30861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E7E3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4"/>
                </a:lnSpc>
              </a:pPr>
              <a:endParaRPr/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56869" y="3556369"/>
            <a:ext cx="3174263" cy="3174263"/>
          </a:xfrm>
          <a:prstGeom prst="rect">
            <a:avLst/>
          </a:prstGeom>
        </p:spPr>
      </p:pic>
      <p:sp>
        <p:nvSpPr>
          <p:cNvPr id="26" name="Freeform 26"/>
          <p:cNvSpPr/>
          <p:nvPr/>
        </p:nvSpPr>
        <p:spPr>
          <a:xfrm flipH="1">
            <a:off x="13456856" y="4671303"/>
            <a:ext cx="1312856" cy="772944"/>
          </a:xfrm>
          <a:custGeom>
            <a:avLst/>
            <a:gdLst/>
            <a:ahLst/>
            <a:cxnLst/>
            <a:rect l="l" t="t" r="r" b="b"/>
            <a:pathLst>
              <a:path w="1312856" h="772944">
                <a:moveTo>
                  <a:pt x="1312856" y="0"/>
                </a:moveTo>
                <a:lnTo>
                  <a:pt x="0" y="0"/>
                </a:lnTo>
                <a:lnTo>
                  <a:pt x="0" y="772944"/>
                </a:lnTo>
                <a:lnTo>
                  <a:pt x="1312856" y="772944"/>
                </a:lnTo>
                <a:lnTo>
                  <a:pt x="131285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3528325" y="2191687"/>
            <a:ext cx="1124138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69"/>
              </a:lnSpc>
            </a:pPr>
            <a:r>
              <a:rPr lang="en-US" sz="7141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How did we do?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85310" y="3581400"/>
            <a:ext cx="6173990" cy="908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2933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And where should we </a:t>
            </a:r>
          </a:p>
          <a:p>
            <a:pPr algn="ctr">
              <a:lnSpc>
                <a:spcPts val="3520"/>
              </a:lnSpc>
            </a:pPr>
            <a:r>
              <a:rPr lang="en-US" sz="2933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go next year?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734310"/>
            <a:ext cx="16230600" cy="2409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Anna Clarke</a:t>
            </a:r>
          </a:p>
          <a:p>
            <a:pPr algn="ctr">
              <a:lnSpc>
                <a:spcPts val="5639"/>
              </a:lnSpc>
            </a:pPr>
            <a:r>
              <a:rPr lang="en-US" sz="46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Group Director: Employer Engagement and Partnerships</a:t>
            </a:r>
          </a:p>
          <a:p>
            <a:pPr algn="ctr">
              <a:lnSpc>
                <a:spcPts val="5639"/>
              </a:lnSpc>
            </a:pPr>
            <a:r>
              <a:rPr lang="en-US" sz="46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Milton Keynes College Group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68046"/>
            <a:ext cx="16230600" cy="169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spc="-42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Ann Watson</a:t>
            </a:r>
          </a:p>
          <a:p>
            <a:pPr algn="ctr">
              <a:lnSpc>
                <a:spcPts val="5639"/>
              </a:lnSpc>
            </a:pPr>
            <a:r>
              <a:rPr lang="en-US" sz="4699" b="1">
                <a:solidFill>
                  <a:srgbClr val="264C59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CEO, Enginuity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1634" y="2676264"/>
            <a:ext cx="14212365" cy="2897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Chair: Olly Newton,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Edge Foundation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Beatrice </a:t>
            </a:r>
            <a:r>
              <a:rPr lang="en-US" sz="3300" b="1" spc="-26" err="1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Barleon</a:t>
            </a: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,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Engineering UK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Owen Carless,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 Red Bull Ford Powertrains and Oracle Red Bull Racing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E7E3B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Anna Clarke,</a:t>
            </a: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 </a:t>
            </a:r>
            <a:r>
              <a:rPr lang="en-US" sz="3300" spc="-26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Milton Keynes College Group</a:t>
            </a:r>
          </a:p>
          <a:p>
            <a:pPr algn="l">
              <a:lnSpc>
                <a:spcPts val="4620"/>
              </a:lnSpc>
            </a:pPr>
            <a:r>
              <a:rPr lang="en-US" sz="3300" b="1" spc="-26">
                <a:solidFill>
                  <a:srgbClr val="EF7E3C"/>
                </a:solidFill>
                <a:latin typeface="Raleway 2 Bold"/>
                <a:ea typeface="Raleway 2 Bold"/>
                <a:cs typeface="Raleway 2 Bold"/>
                <a:sym typeface="Raleway 2 Bold"/>
              </a:rPr>
              <a:t>Ann Watson, </a:t>
            </a:r>
            <a:r>
              <a:rPr lang="en-US" sz="3300" spc="-26" err="1">
                <a:solidFill>
                  <a:srgbClr val="4D4D4D"/>
                </a:solidFill>
                <a:latin typeface="Raleway 2"/>
                <a:ea typeface="Raleway 2"/>
                <a:cs typeface="Raleway 2"/>
                <a:sym typeface="Raleway 2"/>
              </a:rPr>
              <a:t>Enginuity</a:t>
            </a:r>
            <a:endParaRPr lang="en-US" sz="3300" spc="-26">
              <a:solidFill>
                <a:srgbClr val="4D4D4D"/>
              </a:solidFill>
              <a:latin typeface="Raleway 2"/>
              <a:ea typeface="Raleway 2"/>
              <a:cs typeface="Raleway 2"/>
              <a:sym typeface="Raleway 2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5296191"/>
            <a:ext cx="18288000" cy="5000334"/>
            <a:chOff x="0" y="0"/>
            <a:chExt cx="24384000" cy="66671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74935" cy="6654413"/>
            </a:xfrm>
            <a:custGeom>
              <a:avLst/>
              <a:gdLst/>
              <a:ahLst/>
              <a:cxnLst/>
              <a:rect l="l" t="t" r="r" b="b"/>
              <a:pathLst>
                <a:path w="24374935" h="6654413">
                  <a:moveTo>
                    <a:pt x="0" y="0"/>
                  </a:moveTo>
                  <a:lnTo>
                    <a:pt x="24374935" y="0"/>
                  </a:lnTo>
                  <a:lnTo>
                    <a:pt x="24374935" y="6654413"/>
                  </a:lnTo>
                  <a:lnTo>
                    <a:pt x="0" y="665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26" t="-247722" b="-19405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3613337"/>
              <a:ext cx="24384000" cy="3053776"/>
              <a:chOff x="0" y="0"/>
              <a:chExt cx="324505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45051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245051" h="406400">
                    <a:moveTo>
                      <a:pt x="0" y="0"/>
                    </a:moveTo>
                    <a:lnTo>
                      <a:pt x="3245051" y="0"/>
                    </a:lnTo>
                    <a:lnTo>
                      <a:pt x="3245051" y="4064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245051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0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155515" y="5328173"/>
              <a:ext cx="3677932" cy="584113"/>
            </a:xfrm>
            <a:custGeom>
              <a:avLst/>
              <a:gdLst/>
              <a:ahLst/>
              <a:cxnLst/>
              <a:rect l="l" t="t" r="r" b="b"/>
              <a:pathLst>
                <a:path w="3677932" h="584113">
                  <a:moveTo>
                    <a:pt x="0" y="0"/>
                  </a:moveTo>
                  <a:lnTo>
                    <a:pt x="3677932" y="0"/>
                  </a:lnTo>
                  <a:lnTo>
                    <a:pt x="3677932" y="584113"/>
                  </a:lnTo>
                  <a:lnTo>
                    <a:pt x="0" y="584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816443" y="4944508"/>
              <a:ext cx="1034836" cy="1351443"/>
            </a:xfrm>
            <a:custGeom>
              <a:avLst/>
              <a:gdLst/>
              <a:ahLst/>
              <a:cxnLst/>
              <a:rect l="l" t="t" r="r" b="b"/>
              <a:pathLst>
                <a:path w="1034836" h="1351443">
                  <a:moveTo>
                    <a:pt x="0" y="0"/>
                  </a:moveTo>
                  <a:lnTo>
                    <a:pt x="1034836" y="0"/>
                  </a:lnTo>
                  <a:lnTo>
                    <a:pt x="1034836" y="1351443"/>
                  </a:lnTo>
                  <a:lnTo>
                    <a:pt x="0" y="135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868609" y="5322924"/>
              <a:ext cx="3460564" cy="436896"/>
            </a:xfrm>
            <a:custGeom>
              <a:avLst/>
              <a:gdLst/>
              <a:ahLst/>
              <a:cxnLst/>
              <a:rect l="l" t="t" r="r" b="b"/>
              <a:pathLst>
                <a:path w="3460564" h="436896">
                  <a:moveTo>
                    <a:pt x="0" y="0"/>
                  </a:moveTo>
                  <a:lnTo>
                    <a:pt x="3460564" y="0"/>
                  </a:lnTo>
                  <a:lnTo>
                    <a:pt x="3460564" y="436896"/>
                  </a:lnTo>
                  <a:lnTo>
                    <a:pt x="0" y="436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204447" y="4217959"/>
              <a:ext cx="2106166" cy="1221576"/>
            </a:xfrm>
            <a:custGeom>
              <a:avLst/>
              <a:gdLst/>
              <a:ahLst/>
              <a:cxnLst/>
              <a:rect l="l" t="t" r="r" b="b"/>
              <a:pathLst>
                <a:path w="2106166" h="1221576">
                  <a:moveTo>
                    <a:pt x="0" y="0"/>
                  </a:moveTo>
                  <a:lnTo>
                    <a:pt x="2106165" y="0"/>
                  </a:lnTo>
                  <a:lnTo>
                    <a:pt x="2106165" y="1221577"/>
                  </a:lnTo>
                  <a:lnTo>
                    <a:pt x="0" y="1221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1350229" y="4897672"/>
              <a:ext cx="2369819" cy="1327099"/>
            </a:xfrm>
            <a:custGeom>
              <a:avLst/>
              <a:gdLst/>
              <a:ahLst/>
              <a:cxnLst/>
              <a:rect l="l" t="t" r="r" b="b"/>
              <a:pathLst>
                <a:path w="2369819" h="1327099">
                  <a:moveTo>
                    <a:pt x="0" y="0"/>
                  </a:moveTo>
                  <a:lnTo>
                    <a:pt x="2369820" y="0"/>
                  </a:lnTo>
                  <a:lnTo>
                    <a:pt x="2369820" y="1327099"/>
                  </a:lnTo>
                  <a:lnTo>
                    <a:pt x="0" y="132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310800" y="4225572"/>
              <a:ext cx="2315322" cy="985941"/>
            </a:xfrm>
            <a:custGeom>
              <a:avLst/>
              <a:gdLst/>
              <a:ahLst/>
              <a:cxnLst/>
              <a:rect l="l" t="t" r="r" b="b"/>
              <a:pathLst>
                <a:path w="2315322" h="985941">
                  <a:moveTo>
                    <a:pt x="0" y="0"/>
                  </a:moveTo>
                  <a:lnTo>
                    <a:pt x="2315322" y="0"/>
                  </a:lnTo>
                  <a:lnTo>
                    <a:pt x="2315322" y="985941"/>
                  </a:lnTo>
                  <a:lnTo>
                    <a:pt x="0" y="98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8731470" y="5315311"/>
              <a:ext cx="3067600" cy="1150350"/>
            </a:xfrm>
            <a:custGeom>
              <a:avLst/>
              <a:gdLst/>
              <a:ahLst/>
              <a:cxnLst/>
              <a:rect l="l" t="t" r="r" b="b"/>
              <a:pathLst>
                <a:path w="3067600" h="1150350">
                  <a:moveTo>
                    <a:pt x="0" y="0"/>
                  </a:moveTo>
                  <a:lnTo>
                    <a:pt x="3067600" y="0"/>
                  </a:lnTo>
                  <a:lnTo>
                    <a:pt x="3067600" y="1150350"/>
                  </a:lnTo>
                  <a:lnTo>
                    <a:pt x="0" y="1150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091575" y="3864262"/>
              <a:ext cx="3429283" cy="1928972"/>
            </a:xfrm>
            <a:custGeom>
              <a:avLst/>
              <a:gdLst/>
              <a:ahLst/>
              <a:cxnLst/>
              <a:rect l="l" t="t" r="r" b="b"/>
              <a:pathLst>
                <a:path w="3429283" h="1928972">
                  <a:moveTo>
                    <a:pt x="0" y="0"/>
                  </a:moveTo>
                  <a:lnTo>
                    <a:pt x="3429283" y="0"/>
                  </a:lnTo>
                  <a:lnTo>
                    <a:pt x="3429283" y="1928971"/>
                  </a:lnTo>
                  <a:lnTo>
                    <a:pt x="0" y="192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4382" y="4122943"/>
              <a:ext cx="1838966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Led by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01805" y="4115330"/>
              <a:ext cx="1931275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Sponsors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868609" y="4160809"/>
              <a:ext cx="3120261" cy="522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4"/>
                </a:lnSpc>
              </a:pPr>
              <a:r>
                <a:rPr lang="en-US" sz="2295">
                  <a:solidFill>
                    <a:srgbClr val="4D4D4D"/>
                  </a:solidFill>
                  <a:latin typeface="Maven Pro 1"/>
                  <a:ea typeface="Maven Pro 1"/>
                  <a:cs typeface="Maven Pro 1"/>
                  <a:sym typeface="Maven Pro 1"/>
                </a:rPr>
                <a:t>Lead sponsor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356278" y="65583"/>
            <a:ext cx="5575443" cy="2383434"/>
          </a:xfrm>
          <a:custGeom>
            <a:avLst/>
            <a:gdLst/>
            <a:ahLst/>
            <a:cxnLst/>
            <a:rect l="l" t="t" r="r" b="b"/>
            <a:pathLst>
              <a:path w="5575443" h="2383434">
                <a:moveTo>
                  <a:pt x="0" y="0"/>
                </a:moveTo>
                <a:lnTo>
                  <a:pt x="5575444" y="0"/>
                </a:lnTo>
                <a:lnTo>
                  <a:pt x="5575444" y="2383434"/>
                </a:lnTo>
                <a:lnTo>
                  <a:pt x="0" y="23834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383" b="-4771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12280124" y="561466"/>
            <a:ext cx="4979176" cy="934468"/>
            <a:chOff x="0" y="0"/>
            <a:chExt cx="6638901" cy="12459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5957" cy="1245957"/>
            </a:xfrm>
            <a:custGeom>
              <a:avLst/>
              <a:gdLst/>
              <a:ahLst/>
              <a:cxnLst/>
              <a:rect l="l" t="t" r="r" b="b"/>
              <a:pathLst>
                <a:path w="1245957" h="1245957">
                  <a:moveTo>
                    <a:pt x="0" y="0"/>
                  </a:moveTo>
                  <a:lnTo>
                    <a:pt x="1245957" y="0"/>
                  </a:lnTo>
                  <a:lnTo>
                    <a:pt x="1245957" y="1245957"/>
                  </a:lnTo>
                  <a:lnTo>
                    <a:pt x="0" y="12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6103" y="-66675"/>
              <a:ext cx="5172798" cy="125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r>
                <a:rPr lang="en-US" sz="3099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#EmpSkills25</a:t>
              </a:r>
            </a:p>
            <a:p>
              <a:pPr algn="just">
                <a:lnSpc>
                  <a:spcPts val="3360"/>
                </a:lnSpc>
              </a:pPr>
              <a:r>
                <a:rPr lang="en-US" sz="2400" b="1">
                  <a:solidFill>
                    <a:srgbClr val="EE7E3B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@learnworkuk.bsky.social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8F556492FB2409B3B1066F4E16943" ma:contentTypeVersion="20" ma:contentTypeDescription="Create a new document." ma:contentTypeScope="" ma:versionID="bf1fa12f46eec1c426edf0a7033a6c6f">
  <xsd:schema xmlns:xsd="http://www.w3.org/2001/XMLSchema" xmlns:xs="http://www.w3.org/2001/XMLSchema" xmlns:p="http://schemas.microsoft.com/office/2006/metadata/properties" xmlns:ns2="d4127354-1402-4f1d-ba7f-e03d5a775dfb" xmlns:ns3="051e2176-d33a-49d7-9ec7-03ef78e08925" targetNamespace="http://schemas.microsoft.com/office/2006/metadata/properties" ma:root="true" ma:fieldsID="fa1d00ae114504b8d2aa8920338b8ff6" ns2:_="" ns3:_="">
    <xsd:import namespace="d4127354-1402-4f1d-ba7f-e03d5a775dfb"/>
    <xsd:import namespace="051e2176-d33a-49d7-9ec7-03ef78e0892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27354-1402-4f1d-ba7f-e03d5a775d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d8a02af6-4560-4867-8c94-3f6e6a211659}" ma:internalName="TaxCatchAll" ma:showField="CatchAllData" ma:web="d4127354-1402-4f1d-ba7f-e03d5a775d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e2176-d33a-49d7-9ec7-03ef78e08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42bce91-9457-43a8-9e1d-1612484c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127354-1402-4f1d-ba7f-e03d5a775dfb" xsi:nil="true"/>
    <lcf76f155ced4ddcb4097134ff3c332f xmlns="051e2176-d33a-49d7-9ec7-03ef78e089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C0961F-FB93-49F4-977C-E45B9A6A31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3C4A11-DD70-43D6-A914-1A5EBA2941DF}">
  <ds:schemaRefs>
    <ds:schemaRef ds:uri="051e2176-d33a-49d7-9ec7-03ef78e08925"/>
    <ds:schemaRef ds:uri="d4127354-1402-4f1d-ba7f-e03d5a775d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4A224A1-68B7-40D3-905A-98F298E102E2}">
  <ds:schemaRefs>
    <ds:schemaRef ds:uri="051e2176-d33a-49d7-9ec7-03ef78e08925"/>
    <ds:schemaRef ds:uri="d4127354-1402-4f1d-ba7f-e03d5a775df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67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E&amp;S 2025 slide deck - Wren</dc:title>
  <cp:revision>1</cp:revision>
  <dcterms:created xsi:type="dcterms:W3CDTF">2006-08-16T00:00:00Z</dcterms:created>
  <dcterms:modified xsi:type="dcterms:W3CDTF">2025-06-30T15:44:57Z</dcterms:modified>
  <dc:identifier>DAGrdrxfMSQ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0x0101003FE8F556492FB2409B3B1066F4E16943</vt:lpwstr>
  </property>
  <property fmtid="{D5CDD505-2E9C-101B-9397-08002B2CF9AE}" pid="3" name="MediaServiceImageTags">
    <vt:lpwstr/>
  </property>
</Properties>
</file>