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  <p:sldMasterId id="2147483698" r:id="rId6"/>
  </p:sldMasterIdLst>
  <p:notesMasterIdLst>
    <p:notesMasterId r:id="rId82"/>
  </p:notesMasterIdLst>
  <p:sldIdLst>
    <p:sldId id="256" r:id="rId7"/>
    <p:sldId id="257" r:id="rId8"/>
    <p:sldId id="258" r:id="rId9"/>
    <p:sldId id="259" r:id="rId10"/>
    <p:sldId id="260" r:id="rId11"/>
    <p:sldId id="327" r:id="rId12"/>
    <p:sldId id="262" r:id="rId13"/>
    <p:sldId id="457" r:id="rId14"/>
    <p:sldId id="506" r:id="rId15"/>
    <p:sldId id="507" r:id="rId16"/>
    <p:sldId id="508" r:id="rId17"/>
    <p:sldId id="514" r:id="rId18"/>
    <p:sldId id="513" r:id="rId19"/>
    <p:sldId id="509" r:id="rId20"/>
    <p:sldId id="505" r:id="rId21"/>
    <p:sldId id="510" r:id="rId22"/>
    <p:sldId id="512" r:id="rId23"/>
    <p:sldId id="261" r:id="rId24"/>
    <p:sldId id="52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523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321" r:id="rId41"/>
    <p:sldId id="322" r:id="rId42"/>
    <p:sldId id="323" r:id="rId43"/>
    <p:sldId id="324" r:id="rId44"/>
    <p:sldId id="320" r:id="rId45"/>
    <p:sldId id="325" r:id="rId46"/>
    <p:sldId id="326" r:id="rId47"/>
    <p:sldId id="315" r:id="rId48"/>
    <p:sldId id="278" r:id="rId49"/>
    <p:sldId id="515" r:id="rId50"/>
    <p:sldId id="516" r:id="rId51"/>
    <p:sldId id="517" r:id="rId52"/>
    <p:sldId id="518" r:id="rId53"/>
    <p:sldId id="519" r:id="rId54"/>
    <p:sldId id="520" r:id="rId55"/>
    <p:sldId id="521" r:id="rId56"/>
    <p:sldId id="279" r:id="rId57"/>
    <p:sldId id="280" r:id="rId58"/>
    <p:sldId id="281" r:id="rId59"/>
    <p:sldId id="282" r:id="rId60"/>
    <p:sldId id="283" r:id="rId61"/>
    <p:sldId id="284" r:id="rId62"/>
    <p:sldId id="285" r:id="rId63"/>
    <p:sldId id="286" r:id="rId64"/>
    <p:sldId id="287" r:id="rId65"/>
    <p:sldId id="288" r:id="rId66"/>
    <p:sldId id="289" r:id="rId67"/>
    <p:sldId id="290" r:id="rId68"/>
    <p:sldId id="291" r:id="rId69"/>
    <p:sldId id="292" r:id="rId70"/>
    <p:sldId id="293" r:id="rId71"/>
    <p:sldId id="294" r:id="rId72"/>
    <p:sldId id="295" r:id="rId73"/>
    <p:sldId id="296" r:id="rId74"/>
    <p:sldId id="297" r:id="rId75"/>
    <p:sldId id="298" r:id="rId76"/>
    <p:sldId id="524" r:id="rId77"/>
    <p:sldId id="300" r:id="rId78"/>
    <p:sldId id="301" r:id="rId79"/>
    <p:sldId id="302" r:id="rId80"/>
    <p:sldId id="303" r:id="rId81"/>
  </p:sldIdLst>
  <p:sldSz cx="18288000" cy="10287000"/>
  <p:notesSz cx="6858000" cy="9144000"/>
  <p:embeddedFontLst>
    <p:embeddedFont>
      <p:font typeface="Lato" panose="020F0502020204030203" pitchFamily="34" charset="0"/>
      <p:regular r:id="rId83"/>
      <p:bold r:id="rId84"/>
      <p:italic r:id="rId85"/>
      <p:boldItalic r:id="rId86"/>
    </p:embeddedFont>
    <p:embeddedFont>
      <p:font typeface="Lato Light" panose="020F0502020204030203" pitchFamily="34" charset="0"/>
      <p:regular r:id="rId87"/>
      <p:italic r:id="rId88"/>
    </p:embeddedFont>
    <p:embeddedFont>
      <p:font typeface="Lato Medium" panose="020F0502020204030203" pitchFamily="34" charset="0"/>
      <p:regular r:id="rId89"/>
      <p:italic r:id="rId90"/>
    </p:embeddedFont>
    <p:embeddedFont>
      <p:font typeface="Maven Pro" panose="020B0604020202020204" charset="0"/>
      <p:regular r:id="rId91"/>
    </p:embeddedFont>
    <p:embeddedFont>
      <p:font typeface="Raleway" pitchFamily="2" charset="0"/>
      <p:regular r:id="rId92"/>
      <p:bold r:id="rId93"/>
      <p:italic r:id="rId94"/>
      <p:boldItalic r:id="rId95"/>
    </p:embeddedFont>
    <p:embeddedFont>
      <p:font typeface="Raleway 1 Bold" panose="020B0604020202020204" charset="0"/>
      <p:regular r:id="rId96"/>
    </p:embeddedFont>
    <p:embeddedFont>
      <p:font typeface="Raleway 1 Medium" panose="020B0604020202020204" charset="0"/>
      <p:regular r:id="rId97"/>
    </p:embeddedFont>
    <p:embeddedFont>
      <p:font typeface="Raleway 2" panose="020B0604020202020204" charset="0"/>
      <p:regular r:id="rId98"/>
    </p:embeddedFont>
    <p:embeddedFont>
      <p:font typeface="Raleway 2 Bold" panose="020B0604020202020204" charset="0"/>
      <p:regular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264C59"/>
    <a:srgbClr val="EF7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0CEC83-9249-488E-B1AB-24033DAFF349}" v="152" dt="2026-06-30T11:45:57.702"/>
    <p1510:client id="{DE95F028-33A2-4BD4-A6A1-DE4E20C90608}" v="1" dt="2026-06-30T09:21:48.775"/>
    <p1510:client id="{F28735F3-8D74-484B-BF06-A141D8EBD48B}" v="1" dt="2026-06-30T10:50:01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90" Type="http://schemas.openxmlformats.org/officeDocument/2006/relationships/font" Target="fonts/font8.fntdata"/><Relationship Id="rId95" Type="http://schemas.openxmlformats.org/officeDocument/2006/relationships/font" Target="fonts/font13.fntdata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font" Target="fonts/font3.fntdata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font" Target="fonts/font4.fntdata"/><Relationship Id="rId94" Type="http://schemas.openxmlformats.org/officeDocument/2006/relationships/font" Target="fonts/font12.fntdata"/><Relationship Id="rId99" Type="http://schemas.openxmlformats.org/officeDocument/2006/relationships/font" Target="fonts/font17.fntdata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font" Target="fonts/font15.fntdata"/><Relationship Id="rId104" Type="http://schemas.microsoft.com/office/2016/11/relationships/changesInfo" Target="changesInfos/changesInfo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font" Target="fonts/font10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font" Target="fonts/font5.fntdata"/><Relationship Id="rId61" Type="http://schemas.openxmlformats.org/officeDocument/2006/relationships/slide" Target="slides/slide55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presProps" Target="presProps.xml"/><Relationship Id="rId105" Type="http://schemas.microsoft.com/office/2015/10/relationships/revisionInfo" Target="revisionInfo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font" Target="fonts/font11.fntdata"/><Relationship Id="rId98" Type="http://schemas.openxmlformats.org/officeDocument/2006/relationships/font" Target="fonts/font16.fntdata"/><Relationship Id="rId3" Type="http://schemas.openxmlformats.org/officeDocument/2006/relationships/customXml" Target="../customXml/item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ryan" userId="76b578f8-79a7-45fa-a741-e5751ad10dda" providerId="ADAL" clId="{1D19D99E-D92D-498D-A14F-CBD3FFA41853}"/>
    <pc:docChg chg="addSld modSld">
      <pc:chgData name="Megan Bryan" userId="76b578f8-79a7-45fa-a741-e5751ad10dda" providerId="ADAL" clId="{1D19D99E-D92D-498D-A14F-CBD3FFA41853}" dt="2026-06-30T09:21:48.775" v="51"/>
      <pc:docMkLst>
        <pc:docMk/>
      </pc:docMkLst>
      <pc:sldChg chg="modSp mod">
        <pc:chgData name="Megan Bryan" userId="76b578f8-79a7-45fa-a741-e5751ad10dda" providerId="ADAL" clId="{1D19D99E-D92D-498D-A14F-CBD3FFA41853}" dt="2026-06-29T15:39:16.815" v="4" actId="207"/>
        <pc:sldMkLst>
          <pc:docMk/>
          <pc:sldMk cId="0" sldId="265"/>
        </pc:sldMkLst>
        <pc:spChg chg="mod">
          <ac:chgData name="Megan Bryan" userId="76b578f8-79a7-45fa-a741-e5751ad10dda" providerId="ADAL" clId="{1D19D99E-D92D-498D-A14F-CBD3FFA41853}" dt="2026-06-29T15:39:16.815" v="4" actId="207"/>
          <ac:spMkLst>
            <pc:docMk/>
            <pc:sldMk cId="0" sldId="265"/>
            <ac:spMk id="6" creationId="{00000000-0000-0000-0000-000000000000}"/>
          </ac:spMkLst>
        </pc:spChg>
      </pc:sldChg>
      <pc:sldChg chg="modSp mod">
        <pc:chgData name="Megan Bryan" userId="76b578f8-79a7-45fa-a741-e5751ad10dda" providerId="ADAL" clId="{1D19D99E-D92D-498D-A14F-CBD3FFA41853}" dt="2026-06-30T09:20:15.260" v="43" actId="20577"/>
        <pc:sldMkLst>
          <pc:docMk/>
          <pc:sldMk cId="0" sldId="268"/>
        </pc:sldMkLst>
        <pc:spChg chg="mod">
          <ac:chgData name="Megan Bryan" userId="76b578f8-79a7-45fa-a741-e5751ad10dda" providerId="ADAL" clId="{1D19D99E-D92D-498D-A14F-CBD3FFA41853}" dt="2026-06-30T09:20:15.260" v="43" actId="20577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Megan Bryan" userId="76b578f8-79a7-45fa-a741-e5751ad10dda" providerId="ADAL" clId="{1D19D99E-D92D-498D-A14F-CBD3FFA41853}" dt="2026-06-29T15:39:49.764" v="20" actId="20577"/>
        <pc:sldMkLst>
          <pc:docMk/>
          <pc:sldMk cId="0" sldId="271"/>
        </pc:sldMkLst>
        <pc:spChg chg="mod">
          <ac:chgData name="Megan Bryan" userId="76b578f8-79a7-45fa-a741-e5751ad10dda" providerId="ADAL" clId="{1D19D99E-D92D-498D-A14F-CBD3FFA41853}" dt="2026-06-29T15:39:49.764" v="20" actId="20577"/>
          <ac:spMkLst>
            <pc:docMk/>
            <pc:sldMk cId="0" sldId="271"/>
            <ac:spMk id="7" creationId="{00000000-0000-0000-0000-000000000000}"/>
          </ac:spMkLst>
        </pc:spChg>
      </pc:sldChg>
      <pc:sldChg chg="modSp mod">
        <pc:chgData name="Megan Bryan" userId="76b578f8-79a7-45fa-a741-e5751ad10dda" providerId="ADAL" clId="{1D19D99E-D92D-498D-A14F-CBD3FFA41853}" dt="2026-06-29T15:40:05.533" v="21" actId="20577"/>
        <pc:sldMkLst>
          <pc:docMk/>
          <pc:sldMk cId="0" sldId="276"/>
        </pc:sldMkLst>
        <pc:spChg chg="mod">
          <ac:chgData name="Megan Bryan" userId="76b578f8-79a7-45fa-a741-e5751ad10dda" providerId="ADAL" clId="{1D19D99E-D92D-498D-A14F-CBD3FFA41853}" dt="2026-06-29T15:40:05.533" v="21" actId="20577"/>
          <ac:spMkLst>
            <pc:docMk/>
            <pc:sldMk cId="0" sldId="276"/>
            <ac:spMk id="6" creationId="{00000000-0000-0000-0000-000000000000}"/>
          </ac:spMkLst>
        </pc:spChg>
      </pc:sldChg>
      <pc:sldChg chg="modSp mod">
        <pc:chgData name="Megan Bryan" userId="76b578f8-79a7-45fa-a741-e5751ad10dda" providerId="ADAL" clId="{1D19D99E-D92D-498D-A14F-CBD3FFA41853}" dt="2026-06-29T15:40:56.923" v="36" actId="20577"/>
        <pc:sldMkLst>
          <pc:docMk/>
          <pc:sldMk cId="0" sldId="278"/>
        </pc:sldMkLst>
        <pc:spChg chg="mod">
          <ac:chgData name="Megan Bryan" userId="76b578f8-79a7-45fa-a741-e5751ad10dda" providerId="ADAL" clId="{1D19D99E-D92D-498D-A14F-CBD3FFA41853}" dt="2026-06-29T15:40:56.923" v="36" actId="20577"/>
          <ac:spMkLst>
            <pc:docMk/>
            <pc:sldMk cId="0" sldId="278"/>
            <ac:spMk id="6" creationId="{00000000-0000-0000-0000-000000000000}"/>
          </ac:spMkLst>
        </pc:spChg>
      </pc:sldChg>
      <pc:sldChg chg="modSp mod">
        <pc:chgData name="Megan Bryan" userId="76b578f8-79a7-45fa-a741-e5751ad10dda" providerId="ADAL" clId="{1D19D99E-D92D-498D-A14F-CBD3FFA41853}" dt="2026-06-29T15:41:13.585" v="42" actId="20577"/>
        <pc:sldMkLst>
          <pc:docMk/>
          <pc:sldMk cId="0" sldId="280"/>
        </pc:sldMkLst>
        <pc:spChg chg="mod">
          <ac:chgData name="Megan Bryan" userId="76b578f8-79a7-45fa-a741-e5751ad10dda" providerId="ADAL" clId="{1D19D99E-D92D-498D-A14F-CBD3FFA41853}" dt="2026-06-29T15:41:13.585" v="42" actId="20577"/>
          <ac:spMkLst>
            <pc:docMk/>
            <pc:sldMk cId="0" sldId="280"/>
            <ac:spMk id="6" creationId="{00000000-0000-0000-0000-000000000000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3173389330" sldId="515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3173389330" sldId="515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2882975512" sldId="516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2882975512" sldId="516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1929942996" sldId="517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1929942996" sldId="517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2712105570" sldId="518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2712105570" sldId="518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176626453" sldId="519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176626453" sldId="519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2728326566" sldId="520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2728326566" sldId="520"/>
            <ac:spMk id="8" creationId="{42A4FC2C-047E-45A5-965D-8E1E3BF09BC6}"/>
          </ac:spMkLst>
        </pc:spChg>
      </pc:sldChg>
      <pc:sldChg chg="delSp add setBg delDesignElem">
        <pc:chgData name="Megan Bryan" userId="76b578f8-79a7-45fa-a741-e5751ad10dda" providerId="ADAL" clId="{1D19D99E-D92D-498D-A14F-CBD3FFA41853}" dt="2026-06-30T09:21:48.775" v="51"/>
        <pc:sldMkLst>
          <pc:docMk/>
          <pc:sldMk cId="3489946044" sldId="521"/>
        </pc:sldMkLst>
        <pc:spChg chg="del">
          <ac:chgData name="Megan Bryan" userId="76b578f8-79a7-45fa-a741-e5751ad10dda" providerId="ADAL" clId="{1D19D99E-D92D-498D-A14F-CBD3FFA41853}" dt="2026-06-30T09:21:48.775" v="51"/>
          <ac:spMkLst>
            <pc:docMk/>
            <pc:sldMk cId="3489946044" sldId="521"/>
            <ac:spMk id="8" creationId="{42A4FC2C-047E-45A5-965D-8E1E3BF09BC6}"/>
          </ac:spMkLst>
        </pc:spChg>
      </pc:sldChg>
    </pc:docChg>
  </pc:docChgLst>
  <pc:docChgLst>
    <pc:chgData name="Emily Jones" userId="4e762f63-dfce-416a-8140-53cc5e453fb6" providerId="ADAL" clId="{E5C71909-EADB-488D-A9DC-C84009C92332}"/>
    <pc:docChg chg="modSld">
      <pc:chgData name="Emily Jones" userId="4e762f63-dfce-416a-8140-53cc5e453fb6" providerId="ADAL" clId="{E5C71909-EADB-488D-A9DC-C84009C92332}" dt="2026-06-30T10:50:01.316" v="0" actId="20577"/>
      <pc:docMkLst>
        <pc:docMk/>
      </pc:docMkLst>
      <pc:sldChg chg="modSp mod">
        <pc:chgData name="Emily Jones" userId="4e762f63-dfce-416a-8140-53cc5e453fb6" providerId="ADAL" clId="{E5C71909-EADB-488D-A9DC-C84009C92332}" dt="2026-06-30T10:50:01.316" v="0" actId="20577"/>
        <pc:sldMkLst>
          <pc:docMk/>
          <pc:sldMk cId="1527224132" sldId="505"/>
        </pc:sldMkLst>
        <pc:spChg chg="mod">
          <ac:chgData name="Emily Jones" userId="4e762f63-dfce-416a-8140-53cc5e453fb6" providerId="ADAL" clId="{E5C71909-EADB-488D-A9DC-C84009C92332}" dt="2026-06-30T10:50:01.316" v="0" actId="20577"/>
          <ac:spMkLst>
            <pc:docMk/>
            <pc:sldMk cId="1527224132" sldId="505"/>
            <ac:spMk id="2" creationId="{9B663E3C-7A9F-E838-4915-7F09EA47700B}"/>
          </ac:spMkLst>
        </pc:spChg>
      </pc:sldChg>
    </pc:docChg>
  </pc:docChgLst>
  <pc:docChgLst>
    <pc:chgData name="Megan Bryan" userId="S::megan.bryan@learningandwork.org.uk::76b578f8-79a7-45fa-a741-e5751ad10dda" providerId="AD" clId="Web-{7E3820E2-7A7C-DCBC-F633-2D7E7AA07970}"/>
    <pc:docChg chg="modSld">
      <pc:chgData name="Megan Bryan" userId="S::megan.bryan@learningandwork.org.uk::76b578f8-79a7-45fa-a741-e5751ad10dda" providerId="AD" clId="Web-{7E3820E2-7A7C-DCBC-F633-2D7E7AA07970}" dt="2026-06-29T15:37:36.613" v="6" actId="20577"/>
      <pc:docMkLst>
        <pc:docMk/>
      </pc:docMkLst>
      <pc:sldChg chg="modSp">
        <pc:chgData name="Megan Bryan" userId="S::megan.bryan@learningandwork.org.uk::76b578f8-79a7-45fa-a741-e5751ad10dda" providerId="AD" clId="Web-{7E3820E2-7A7C-DCBC-F633-2D7E7AA07970}" dt="2026-06-29T15:37:36.613" v="6" actId="20577"/>
        <pc:sldMkLst>
          <pc:docMk/>
          <pc:sldMk cId="0" sldId="265"/>
        </pc:sldMkLst>
        <pc:spChg chg="mod">
          <ac:chgData name="Megan Bryan" userId="S::megan.bryan@learningandwork.org.uk::76b578f8-79a7-45fa-a741-e5751ad10dda" providerId="AD" clId="Web-{7E3820E2-7A7C-DCBC-F633-2D7E7AA07970}" dt="2026-06-29T15:37:36.613" v="6" actId="20577"/>
          <ac:spMkLst>
            <pc:docMk/>
            <pc:sldMk cId="0" sldId="265"/>
            <ac:spMk id="6" creationId="{00000000-0000-0000-0000-000000000000}"/>
          </ac:spMkLst>
        </pc:spChg>
      </pc:sldChg>
    </pc:docChg>
  </pc:docChgLst>
  <pc:docChgLst>
    <pc:chgData name="Lucy Vigar" userId="925345f5-7295-4d9c-a2fc-572e15d1e2af" providerId="ADAL" clId="{CF67350C-EF98-40A6-9CAD-9F79C05819D3}"/>
    <pc:docChg chg="undo redo custSel addSld delSld modSld sldOrd">
      <pc:chgData name="Lucy Vigar" userId="925345f5-7295-4d9c-a2fc-572e15d1e2af" providerId="ADAL" clId="{CF67350C-EF98-40A6-9CAD-9F79C05819D3}" dt="2026-06-30T17:17:34.697" v="175" actId="1076"/>
      <pc:docMkLst>
        <pc:docMk/>
      </pc:docMkLst>
      <pc:sldChg chg="addSp delSp modSp mod ord">
        <pc:chgData name="Lucy Vigar" userId="925345f5-7295-4d9c-a2fc-572e15d1e2af" providerId="ADAL" clId="{CF67350C-EF98-40A6-9CAD-9F79C05819D3}" dt="2026-06-30T11:35:15.546" v="114" actId="1076"/>
        <pc:sldMkLst>
          <pc:docMk/>
          <pc:sldMk cId="0" sldId="262"/>
        </pc:sldMkLst>
        <pc:spChg chg="mod">
          <ac:chgData name="Lucy Vigar" userId="925345f5-7295-4d9c-a2fc-572e15d1e2af" providerId="ADAL" clId="{CF67350C-EF98-40A6-9CAD-9F79C05819D3}" dt="2026-06-30T11:35:12.386" v="113" actId="1076"/>
          <ac:spMkLst>
            <pc:docMk/>
            <pc:sldMk cId="0" sldId="262"/>
            <ac:spMk id="2" creationId="{00000000-0000-0000-0000-000000000000}"/>
          </ac:spMkLst>
        </pc:spChg>
        <pc:spChg chg="add del mod">
          <ac:chgData name="Lucy Vigar" userId="925345f5-7295-4d9c-a2fc-572e15d1e2af" providerId="ADAL" clId="{CF67350C-EF98-40A6-9CAD-9F79C05819D3}" dt="2026-06-30T11:34:54.736" v="111" actId="478"/>
          <ac:spMkLst>
            <pc:docMk/>
            <pc:sldMk cId="0" sldId="262"/>
            <ac:spMk id="9" creationId="{00000000-0000-0000-0000-000000000000}"/>
          </ac:spMkLst>
        </pc:spChg>
        <pc:spChg chg="mod">
          <ac:chgData name="Lucy Vigar" userId="925345f5-7295-4d9c-a2fc-572e15d1e2af" providerId="ADAL" clId="{CF67350C-EF98-40A6-9CAD-9F79C05819D3}" dt="2026-06-30T11:35:15.546" v="114" actId="1076"/>
          <ac:spMkLst>
            <pc:docMk/>
            <pc:sldMk cId="0" sldId="262"/>
            <ac:spMk id="10" creationId="{00000000-0000-0000-0000-000000000000}"/>
          </ac:spMkLst>
        </pc:spChg>
        <pc:grpChg chg="add del mod">
          <ac:chgData name="Lucy Vigar" userId="925345f5-7295-4d9c-a2fc-572e15d1e2af" providerId="ADAL" clId="{CF67350C-EF98-40A6-9CAD-9F79C05819D3}" dt="2026-06-30T11:34:48.842" v="110" actId="478"/>
          <ac:grpSpMkLst>
            <pc:docMk/>
            <pc:sldMk cId="0" sldId="262"/>
            <ac:grpSpMk id="6" creationId="{00000000-0000-0000-0000-000000000000}"/>
          </ac:grpSpMkLst>
        </pc:grpChg>
      </pc:sldChg>
      <pc:sldChg chg="modSp mod">
        <pc:chgData name="Lucy Vigar" userId="925345f5-7295-4d9c-a2fc-572e15d1e2af" providerId="ADAL" clId="{CF67350C-EF98-40A6-9CAD-9F79C05819D3}" dt="2026-06-30T11:37:28.807" v="153" actId="20578"/>
        <pc:sldMkLst>
          <pc:docMk/>
          <pc:sldMk cId="0" sldId="263"/>
        </pc:sldMkLst>
        <pc:spChg chg="mod">
          <ac:chgData name="Lucy Vigar" userId="925345f5-7295-4d9c-a2fc-572e15d1e2af" providerId="ADAL" clId="{CF67350C-EF98-40A6-9CAD-9F79C05819D3}" dt="2026-06-30T11:36:21.251" v="137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Lucy Vigar" userId="925345f5-7295-4d9c-a2fc-572e15d1e2af" providerId="ADAL" clId="{CF67350C-EF98-40A6-9CAD-9F79C05819D3}" dt="2026-06-30T11:37:28.807" v="153" actId="20578"/>
          <ac:spMkLst>
            <pc:docMk/>
            <pc:sldMk cId="0" sldId="263"/>
            <ac:spMk id="18" creationId="{00000000-0000-0000-0000-000000000000}"/>
          </ac:spMkLst>
        </pc:spChg>
      </pc:sldChg>
      <pc:sldChg chg="modSp mod">
        <pc:chgData name="Lucy Vigar" userId="925345f5-7295-4d9c-a2fc-572e15d1e2af" providerId="ADAL" clId="{CF67350C-EF98-40A6-9CAD-9F79C05819D3}" dt="2026-06-30T17:17:34.697" v="175" actId="1076"/>
        <pc:sldMkLst>
          <pc:docMk/>
          <pc:sldMk cId="0" sldId="265"/>
        </pc:sldMkLst>
        <pc:spChg chg="mod">
          <ac:chgData name="Lucy Vigar" userId="925345f5-7295-4d9c-a2fc-572e15d1e2af" providerId="ADAL" clId="{CF67350C-EF98-40A6-9CAD-9F79C05819D3}" dt="2026-06-30T17:17:34.697" v="175" actId="1076"/>
          <ac:spMkLst>
            <pc:docMk/>
            <pc:sldMk cId="0" sldId="265"/>
            <ac:spMk id="6" creationId="{00000000-0000-0000-0000-000000000000}"/>
          </ac:spMkLst>
        </pc:spChg>
      </pc:sldChg>
      <pc:sldChg chg="del">
        <pc:chgData name="Lucy Vigar" userId="925345f5-7295-4d9c-a2fc-572e15d1e2af" providerId="ADAL" clId="{CF67350C-EF98-40A6-9CAD-9F79C05819D3}" dt="2026-06-30T11:37:58.141" v="157" actId="47"/>
        <pc:sldMkLst>
          <pc:docMk/>
          <pc:sldMk cId="0" sldId="270"/>
        </pc:sldMkLst>
      </pc:sldChg>
      <pc:sldChg chg="modSp">
        <pc:chgData name="Lucy Vigar" userId="925345f5-7295-4d9c-a2fc-572e15d1e2af" providerId="ADAL" clId="{CF67350C-EF98-40A6-9CAD-9F79C05819D3}" dt="2026-06-30T11:42:41.425" v="161" actId="20578"/>
        <pc:sldMkLst>
          <pc:docMk/>
          <pc:sldMk cId="0" sldId="275"/>
        </pc:sldMkLst>
        <pc:spChg chg="mod">
          <ac:chgData name="Lucy Vigar" userId="925345f5-7295-4d9c-a2fc-572e15d1e2af" providerId="ADAL" clId="{CF67350C-EF98-40A6-9CAD-9F79C05819D3}" dt="2026-06-30T11:42:41.425" v="161" actId="20578"/>
          <ac:spMkLst>
            <pc:docMk/>
            <pc:sldMk cId="0" sldId="275"/>
            <ac:spMk id="18" creationId="{00000000-0000-0000-0000-000000000000}"/>
          </ac:spMkLst>
        </pc:spChg>
      </pc:sldChg>
      <pc:sldChg chg="modSp mod">
        <pc:chgData name="Lucy Vigar" userId="925345f5-7295-4d9c-a2fc-572e15d1e2af" providerId="ADAL" clId="{CF67350C-EF98-40A6-9CAD-9F79C05819D3}" dt="2026-06-30T11:43:16.415" v="163" actId="1076"/>
        <pc:sldMkLst>
          <pc:docMk/>
          <pc:sldMk cId="0" sldId="280"/>
        </pc:sldMkLst>
        <pc:spChg chg="mod">
          <ac:chgData name="Lucy Vigar" userId="925345f5-7295-4d9c-a2fc-572e15d1e2af" providerId="ADAL" clId="{CF67350C-EF98-40A6-9CAD-9F79C05819D3}" dt="2026-06-30T11:43:16.415" v="163" actId="1076"/>
          <ac:spMkLst>
            <pc:docMk/>
            <pc:sldMk cId="0" sldId="280"/>
            <ac:spMk id="6" creationId="{00000000-0000-0000-0000-000000000000}"/>
          </ac:spMkLst>
        </pc:spChg>
      </pc:sldChg>
      <pc:sldChg chg="modSp">
        <pc:chgData name="Lucy Vigar" userId="925345f5-7295-4d9c-a2fc-572e15d1e2af" providerId="ADAL" clId="{CF67350C-EF98-40A6-9CAD-9F79C05819D3}" dt="2026-06-30T11:45:10.905" v="165" actId="20578"/>
        <pc:sldMkLst>
          <pc:docMk/>
          <pc:sldMk cId="0" sldId="292"/>
        </pc:sldMkLst>
        <pc:spChg chg="mod">
          <ac:chgData name="Lucy Vigar" userId="925345f5-7295-4d9c-a2fc-572e15d1e2af" providerId="ADAL" clId="{CF67350C-EF98-40A6-9CAD-9F79C05819D3}" dt="2026-06-30T11:45:10.905" v="165" actId="20578"/>
          <ac:spMkLst>
            <pc:docMk/>
            <pc:sldMk cId="0" sldId="292"/>
            <ac:spMk id="18" creationId="{00000000-0000-0000-0000-000000000000}"/>
          </ac:spMkLst>
        </pc:spChg>
      </pc:sldChg>
      <pc:sldChg chg="del">
        <pc:chgData name="Lucy Vigar" userId="925345f5-7295-4d9c-a2fc-572e15d1e2af" providerId="ADAL" clId="{CF67350C-EF98-40A6-9CAD-9F79C05819D3}" dt="2026-06-30T11:45:57.702" v="169" actId="47"/>
        <pc:sldMkLst>
          <pc:docMk/>
          <pc:sldMk cId="0" sldId="299"/>
        </pc:sldMkLst>
      </pc:sldChg>
      <pc:sldChg chg="delSp modSp add mod ord">
        <pc:chgData name="Lucy Vigar" userId="925345f5-7295-4d9c-a2fc-572e15d1e2af" providerId="ADAL" clId="{CF67350C-EF98-40A6-9CAD-9F79C05819D3}" dt="2026-06-30T11:30:33.819" v="58" actId="1076"/>
        <pc:sldMkLst>
          <pc:docMk/>
          <pc:sldMk cId="2759287796" sldId="327"/>
        </pc:sldMkLst>
        <pc:spChg chg="mod">
          <ac:chgData name="Lucy Vigar" userId="925345f5-7295-4d9c-a2fc-572e15d1e2af" providerId="ADAL" clId="{CF67350C-EF98-40A6-9CAD-9F79C05819D3}" dt="2026-06-30T11:27:56.436" v="37" actId="1076"/>
          <ac:spMkLst>
            <pc:docMk/>
            <pc:sldMk cId="2759287796" sldId="327"/>
            <ac:spMk id="2" creationId="{3BEEFB56-00E6-23DB-73FD-59458A5A36FB}"/>
          </ac:spMkLst>
        </pc:spChg>
        <pc:spChg chg="mod">
          <ac:chgData name="Lucy Vigar" userId="925345f5-7295-4d9c-a2fc-572e15d1e2af" providerId="ADAL" clId="{CF67350C-EF98-40A6-9CAD-9F79C05819D3}" dt="2026-06-30T11:30:06.023" v="50" actId="14100"/>
          <ac:spMkLst>
            <pc:docMk/>
            <pc:sldMk cId="2759287796" sldId="327"/>
            <ac:spMk id="11" creationId="{CC67B3DE-5F20-828E-986F-4ED0A946B992}"/>
          </ac:spMkLst>
        </pc:spChg>
        <pc:spChg chg="del mod">
          <ac:chgData name="Lucy Vigar" userId="925345f5-7295-4d9c-a2fc-572e15d1e2af" providerId="ADAL" clId="{CF67350C-EF98-40A6-9CAD-9F79C05819D3}" dt="2026-06-30T11:30:16.861" v="56" actId="478"/>
          <ac:spMkLst>
            <pc:docMk/>
            <pc:sldMk cId="2759287796" sldId="327"/>
            <ac:spMk id="13" creationId="{F4778428-F868-EFDF-2BA8-35D7AA8597F1}"/>
          </ac:spMkLst>
        </pc:spChg>
        <pc:spChg chg="mod">
          <ac:chgData name="Lucy Vigar" userId="925345f5-7295-4d9c-a2fc-572e15d1e2af" providerId="ADAL" clId="{CF67350C-EF98-40A6-9CAD-9F79C05819D3}" dt="2026-06-30T11:30:33.819" v="58" actId="1076"/>
          <ac:spMkLst>
            <pc:docMk/>
            <pc:sldMk cId="2759287796" sldId="327"/>
            <ac:spMk id="14" creationId="{DA009A62-0C85-F447-F984-937E949CA7F3}"/>
          </ac:spMkLst>
        </pc:spChg>
        <pc:spChg chg="mod">
          <ac:chgData name="Lucy Vigar" userId="925345f5-7295-4d9c-a2fc-572e15d1e2af" providerId="ADAL" clId="{CF67350C-EF98-40A6-9CAD-9F79C05819D3}" dt="2026-06-30T11:30:31.883" v="57" actId="1076"/>
          <ac:spMkLst>
            <pc:docMk/>
            <pc:sldMk cId="2759287796" sldId="327"/>
            <ac:spMk id="15" creationId="{964E3FD1-97AC-4341-DF4D-19A3DFAAEDAC}"/>
          </ac:spMkLst>
        </pc:spChg>
        <pc:grpChg chg="del mod">
          <ac:chgData name="Lucy Vigar" userId="925345f5-7295-4d9c-a2fc-572e15d1e2af" providerId="ADAL" clId="{CF67350C-EF98-40A6-9CAD-9F79C05819D3}" dt="2026-06-30T11:30:13.131" v="55" actId="478"/>
          <ac:grpSpMkLst>
            <pc:docMk/>
            <pc:sldMk cId="2759287796" sldId="327"/>
            <ac:grpSpMk id="10" creationId="{F3B9DA7D-7E2A-8585-A15F-74EDBED66B66}"/>
          </ac:grpSpMkLst>
        </pc:grpChg>
      </pc:sldChg>
      <pc:sldChg chg="new del">
        <pc:chgData name="Lucy Vigar" userId="925345f5-7295-4d9c-a2fc-572e15d1e2af" providerId="ADAL" clId="{CF67350C-EF98-40A6-9CAD-9F79C05819D3}" dt="2026-06-29T16:25:59.954" v="5" actId="47"/>
        <pc:sldMkLst>
          <pc:docMk/>
          <pc:sldMk cId="245196197" sldId="328"/>
        </pc:sldMkLst>
      </pc:sldChg>
      <pc:sldChg chg="add del">
        <pc:chgData name="Lucy Vigar" userId="925345f5-7295-4d9c-a2fc-572e15d1e2af" providerId="ADAL" clId="{CF67350C-EF98-40A6-9CAD-9F79C05819D3}" dt="2026-06-30T11:35:27.413" v="115" actId="47"/>
        <pc:sldMkLst>
          <pc:docMk/>
          <pc:sldMk cId="0" sldId="329"/>
        </pc:sldMkLst>
      </pc:sldChg>
      <pc:sldChg chg="modSp add mod">
        <pc:chgData name="Lucy Vigar" userId="925345f5-7295-4d9c-a2fc-572e15d1e2af" providerId="ADAL" clId="{CF67350C-EF98-40A6-9CAD-9F79C05819D3}" dt="2026-06-29T16:50:21.165" v="20" actId="207"/>
        <pc:sldMkLst>
          <pc:docMk/>
          <pc:sldMk cId="2706453669" sldId="457"/>
        </pc:sldMkLst>
        <pc:spChg chg="mod">
          <ac:chgData name="Lucy Vigar" userId="925345f5-7295-4d9c-a2fc-572e15d1e2af" providerId="ADAL" clId="{CF67350C-EF98-40A6-9CAD-9F79C05819D3}" dt="2026-06-29T16:50:21.165" v="20" actId="207"/>
          <ac:spMkLst>
            <pc:docMk/>
            <pc:sldMk cId="2706453669" sldId="457"/>
            <ac:spMk id="15" creationId="{3884D53A-DB9F-A8C4-ECD7-2281DD7E1A94}"/>
          </ac:spMkLst>
        </pc:spChg>
        <pc:picChg chg="mod">
          <ac:chgData name="Lucy Vigar" userId="925345f5-7295-4d9c-a2fc-572e15d1e2af" providerId="ADAL" clId="{CF67350C-EF98-40A6-9CAD-9F79C05819D3}" dt="2026-06-29T16:48:19.025" v="14" actId="14100"/>
          <ac:picMkLst>
            <pc:docMk/>
            <pc:sldMk cId="2706453669" sldId="457"/>
            <ac:picMk id="3" creationId="{001B3C69-D9AB-3449-F21A-486D52E09214}"/>
          </ac:picMkLst>
        </pc:picChg>
      </pc:sldChg>
      <pc:sldChg chg="modSp add mod">
        <pc:chgData name="Lucy Vigar" userId="925345f5-7295-4d9c-a2fc-572e15d1e2af" providerId="ADAL" clId="{CF67350C-EF98-40A6-9CAD-9F79C05819D3}" dt="2026-06-29T16:52:48.464" v="32" actId="207"/>
        <pc:sldMkLst>
          <pc:docMk/>
          <pc:sldMk cId="1527224132" sldId="505"/>
        </pc:sldMkLst>
        <pc:spChg chg="mod">
          <ac:chgData name="Lucy Vigar" userId="925345f5-7295-4d9c-a2fc-572e15d1e2af" providerId="ADAL" clId="{CF67350C-EF98-40A6-9CAD-9F79C05819D3}" dt="2026-06-29T16:52:48.464" v="32" actId="207"/>
          <ac:spMkLst>
            <pc:docMk/>
            <pc:sldMk cId="1527224132" sldId="505"/>
            <ac:spMk id="15" creationId="{BB54126D-C838-969F-E8D6-43A57C696C18}"/>
          </ac:spMkLst>
        </pc:spChg>
      </pc:sldChg>
      <pc:sldChg chg="modSp add mod">
        <pc:chgData name="Lucy Vigar" userId="925345f5-7295-4d9c-a2fc-572e15d1e2af" providerId="ADAL" clId="{CF67350C-EF98-40A6-9CAD-9F79C05819D3}" dt="2026-06-29T16:50:29.268" v="21" actId="207"/>
        <pc:sldMkLst>
          <pc:docMk/>
          <pc:sldMk cId="4029847183" sldId="506"/>
        </pc:sldMkLst>
        <pc:spChg chg="mod">
          <ac:chgData name="Lucy Vigar" userId="925345f5-7295-4d9c-a2fc-572e15d1e2af" providerId="ADAL" clId="{CF67350C-EF98-40A6-9CAD-9F79C05819D3}" dt="2026-06-29T16:50:29.268" v="21" actId="207"/>
          <ac:spMkLst>
            <pc:docMk/>
            <pc:sldMk cId="4029847183" sldId="506"/>
            <ac:spMk id="15" creationId="{9EF9C414-3F7D-E8C0-5521-604A299D3182}"/>
          </ac:spMkLst>
        </pc:spChg>
        <pc:picChg chg="mod">
          <ac:chgData name="Lucy Vigar" userId="925345f5-7295-4d9c-a2fc-572e15d1e2af" providerId="ADAL" clId="{CF67350C-EF98-40A6-9CAD-9F79C05819D3}" dt="2026-06-29T16:48:47.900" v="17" actId="14100"/>
          <ac:picMkLst>
            <pc:docMk/>
            <pc:sldMk cId="4029847183" sldId="506"/>
            <ac:picMk id="1028" creationId="{005B9F4D-34C4-601D-4239-AD2C5BF105DE}"/>
          </ac:picMkLst>
        </pc:picChg>
      </pc:sldChg>
      <pc:sldChg chg="modSp add mod">
        <pc:chgData name="Lucy Vigar" userId="925345f5-7295-4d9c-a2fc-572e15d1e2af" providerId="ADAL" clId="{CF67350C-EF98-40A6-9CAD-9F79C05819D3}" dt="2026-06-29T16:50:36.967" v="22" actId="207"/>
        <pc:sldMkLst>
          <pc:docMk/>
          <pc:sldMk cId="1969638108" sldId="507"/>
        </pc:sldMkLst>
        <pc:spChg chg="mod">
          <ac:chgData name="Lucy Vigar" userId="925345f5-7295-4d9c-a2fc-572e15d1e2af" providerId="ADAL" clId="{CF67350C-EF98-40A6-9CAD-9F79C05819D3}" dt="2026-06-29T16:50:36.967" v="22" actId="207"/>
          <ac:spMkLst>
            <pc:docMk/>
            <pc:sldMk cId="1969638108" sldId="507"/>
            <ac:spMk id="15" creationId="{09C126C8-6AED-2994-CCCB-96812B19EEF8}"/>
          </ac:spMkLst>
        </pc:spChg>
        <pc:picChg chg="mod">
          <ac:chgData name="Lucy Vigar" userId="925345f5-7295-4d9c-a2fc-572e15d1e2af" providerId="ADAL" clId="{CF67350C-EF98-40A6-9CAD-9F79C05819D3}" dt="2026-06-29T16:48:29.869" v="15" actId="14100"/>
          <ac:picMkLst>
            <pc:docMk/>
            <pc:sldMk cId="1969638108" sldId="507"/>
            <ac:picMk id="5" creationId="{A427FF94-89B2-7BC0-3CD1-5E93723D10EA}"/>
          </ac:picMkLst>
        </pc:picChg>
      </pc:sldChg>
      <pc:sldChg chg="modSp add mod">
        <pc:chgData name="Lucy Vigar" userId="925345f5-7295-4d9c-a2fc-572e15d1e2af" providerId="ADAL" clId="{CF67350C-EF98-40A6-9CAD-9F79C05819D3}" dt="2026-06-29T16:50:47.701" v="23" actId="207"/>
        <pc:sldMkLst>
          <pc:docMk/>
          <pc:sldMk cId="2329668745" sldId="508"/>
        </pc:sldMkLst>
        <pc:spChg chg="mod">
          <ac:chgData name="Lucy Vigar" userId="925345f5-7295-4d9c-a2fc-572e15d1e2af" providerId="ADAL" clId="{CF67350C-EF98-40A6-9CAD-9F79C05819D3}" dt="2026-06-29T16:50:47.701" v="23" actId="207"/>
          <ac:spMkLst>
            <pc:docMk/>
            <pc:sldMk cId="2329668745" sldId="508"/>
            <ac:spMk id="15" creationId="{C3C4EFF1-0F35-E31B-329C-BD1CAA7CC3CE}"/>
          </ac:spMkLst>
        </pc:spChg>
        <pc:picChg chg="mod">
          <ac:chgData name="Lucy Vigar" userId="925345f5-7295-4d9c-a2fc-572e15d1e2af" providerId="ADAL" clId="{CF67350C-EF98-40A6-9CAD-9F79C05819D3}" dt="2026-06-29T16:48:38.289" v="16" actId="14100"/>
          <ac:picMkLst>
            <pc:docMk/>
            <pc:sldMk cId="2329668745" sldId="508"/>
            <ac:picMk id="3074" creationId="{260F4D07-F09C-FB63-7418-6A02B16B9904}"/>
          </ac:picMkLst>
        </pc:picChg>
      </pc:sldChg>
      <pc:sldChg chg="modSp add mod">
        <pc:chgData name="Lucy Vigar" userId="925345f5-7295-4d9c-a2fc-572e15d1e2af" providerId="ADAL" clId="{CF67350C-EF98-40A6-9CAD-9F79C05819D3}" dt="2026-06-29T16:51:42.196" v="26" actId="207"/>
        <pc:sldMkLst>
          <pc:docMk/>
          <pc:sldMk cId="22116366" sldId="509"/>
        </pc:sldMkLst>
        <pc:spChg chg="mod">
          <ac:chgData name="Lucy Vigar" userId="925345f5-7295-4d9c-a2fc-572e15d1e2af" providerId="ADAL" clId="{CF67350C-EF98-40A6-9CAD-9F79C05819D3}" dt="2026-06-29T16:51:42.196" v="26" actId="207"/>
          <ac:spMkLst>
            <pc:docMk/>
            <pc:sldMk cId="22116366" sldId="509"/>
            <ac:spMk id="15" creationId="{CBB958D6-2D4E-A166-979F-66B34D0AC706}"/>
          </ac:spMkLst>
        </pc:spChg>
      </pc:sldChg>
      <pc:sldChg chg="modSp add mod">
        <pc:chgData name="Lucy Vigar" userId="925345f5-7295-4d9c-a2fc-572e15d1e2af" providerId="ADAL" clId="{CF67350C-EF98-40A6-9CAD-9F79C05819D3}" dt="2026-06-29T16:52:10.984" v="29" actId="207"/>
        <pc:sldMkLst>
          <pc:docMk/>
          <pc:sldMk cId="992009912" sldId="510"/>
        </pc:sldMkLst>
        <pc:spChg chg="mod">
          <ac:chgData name="Lucy Vigar" userId="925345f5-7295-4d9c-a2fc-572e15d1e2af" providerId="ADAL" clId="{CF67350C-EF98-40A6-9CAD-9F79C05819D3}" dt="2026-06-29T16:52:10.984" v="29" actId="207"/>
          <ac:spMkLst>
            <pc:docMk/>
            <pc:sldMk cId="992009912" sldId="510"/>
            <ac:spMk id="15" creationId="{DF2782CF-7C7F-EED2-B4E5-EE9AEC46017D}"/>
          </ac:spMkLst>
        </pc:spChg>
      </pc:sldChg>
      <pc:sldChg chg="add">
        <pc:chgData name="Lucy Vigar" userId="925345f5-7295-4d9c-a2fc-572e15d1e2af" providerId="ADAL" clId="{CF67350C-EF98-40A6-9CAD-9F79C05819D3}" dt="2026-06-29T16:25:51.406" v="4"/>
        <pc:sldMkLst>
          <pc:docMk/>
          <pc:sldMk cId="278649503" sldId="512"/>
        </pc:sldMkLst>
      </pc:sldChg>
      <pc:sldChg chg="modSp add mod">
        <pc:chgData name="Lucy Vigar" userId="925345f5-7295-4d9c-a2fc-572e15d1e2af" providerId="ADAL" clId="{CF67350C-EF98-40A6-9CAD-9F79C05819D3}" dt="2026-06-29T16:52:33.352" v="31" actId="5793"/>
        <pc:sldMkLst>
          <pc:docMk/>
          <pc:sldMk cId="4040987575" sldId="513"/>
        </pc:sldMkLst>
        <pc:spChg chg="mod">
          <ac:chgData name="Lucy Vigar" userId="925345f5-7295-4d9c-a2fc-572e15d1e2af" providerId="ADAL" clId="{CF67350C-EF98-40A6-9CAD-9F79C05819D3}" dt="2026-06-29T16:52:33.352" v="31" actId="5793"/>
          <ac:spMkLst>
            <pc:docMk/>
            <pc:sldMk cId="4040987575" sldId="513"/>
            <ac:spMk id="2" creationId="{471694EF-A742-B15F-1D07-209A2BBAFDDD}"/>
          </ac:spMkLst>
        </pc:spChg>
        <pc:spChg chg="mod">
          <ac:chgData name="Lucy Vigar" userId="925345f5-7295-4d9c-a2fc-572e15d1e2af" providerId="ADAL" clId="{CF67350C-EF98-40A6-9CAD-9F79C05819D3}" dt="2026-06-29T16:51:30.459" v="25" actId="207"/>
          <ac:spMkLst>
            <pc:docMk/>
            <pc:sldMk cId="4040987575" sldId="513"/>
            <ac:spMk id="15" creationId="{CEBD7A64-D9D8-9482-4543-664B1B944254}"/>
          </ac:spMkLst>
        </pc:spChg>
      </pc:sldChg>
      <pc:sldChg chg="modSp add mod">
        <pc:chgData name="Lucy Vigar" userId="925345f5-7295-4d9c-a2fc-572e15d1e2af" providerId="ADAL" clId="{CF67350C-EF98-40A6-9CAD-9F79C05819D3}" dt="2026-06-29T16:51:07.582" v="24" actId="207"/>
        <pc:sldMkLst>
          <pc:docMk/>
          <pc:sldMk cId="1547933106" sldId="514"/>
        </pc:sldMkLst>
        <pc:spChg chg="mod">
          <ac:chgData name="Lucy Vigar" userId="925345f5-7295-4d9c-a2fc-572e15d1e2af" providerId="ADAL" clId="{CF67350C-EF98-40A6-9CAD-9F79C05819D3}" dt="2026-06-29T16:51:07.582" v="24" actId="207"/>
          <ac:spMkLst>
            <pc:docMk/>
            <pc:sldMk cId="1547933106" sldId="514"/>
            <ac:spMk id="15" creationId="{0EF279C1-E43D-74E6-85AA-8AFFF0EF95A7}"/>
          </ac:spMkLst>
        </pc:spChg>
      </pc:sldChg>
      <pc:sldChg chg="add">
        <pc:chgData name="Lucy Vigar" userId="925345f5-7295-4d9c-a2fc-572e15d1e2af" providerId="ADAL" clId="{CF67350C-EF98-40A6-9CAD-9F79C05819D3}" dt="2026-06-30T11:28:29.393" v="41" actId="2890"/>
        <pc:sldMkLst>
          <pc:docMk/>
          <pc:sldMk cId="46531016" sldId="522"/>
        </pc:sldMkLst>
      </pc:sldChg>
      <pc:sldChg chg="add ord">
        <pc:chgData name="Lucy Vigar" userId="925345f5-7295-4d9c-a2fc-572e15d1e2af" providerId="ADAL" clId="{CF67350C-EF98-40A6-9CAD-9F79C05819D3}" dt="2026-06-30T11:37:48.900" v="156"/>
        <pc:sldMkLst>
          <pc:docMk/>
          <pc:sldMk cId="830954128" sldId="523"/>
        </pc:sldMkLst>
      </pc:sldChg>
      <pc:sldChg chg="add ord">
        <pc:chgData name="Lucy Vigar" userId="925345f5-7295-4d9c-a2fc-572e15d1e2af" providerId="ADAL" clId="{CF67350C-EF98-40A6-9CAD-9F79C05819D3}" dt="2026-06-30T11:45:52.736" v="168"/>
        <pc:sldMkLst>
          <pc:docMk/>
          <pc:sldMk cId="959750819" sldId="52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eligible for FSM (N=25,300)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Apprenticeships</c:v>
                </c:pt>
                <c:pt idx="1">
                  <c:v>A-Levels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0.80200000000000005</c:v>
                </c:pt>
                <c:pt idx="1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AE-4E22-BEA3-2E7030A33B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Eligible for FSM (N=5,715)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Apprenticeships</c:v>
                </c:pt>
                <c:pt idx="1">
                  <c:v>A-Levels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0.76</c:v>
                </c:pt>
                <c:pt idx="1">
                  <c:v>0.751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AE-4E22-BEA3-2E7030A33B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97390448"/>
        <c:axId val="497392368"/>
      </c:barChart>
      <c:catAx>
        <c:axId val="49739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97392368"/>
        <c:crosses val="autoZero"/>
        <c:auto val="1"/>
        <c:lblAlgn val="ctr"/>
        <c:lblOffset val="100"/>
        <c:noMultiLvlLbl val="0"/>
      </c:catAx>
      <c:valAx>
        <c:axId val="497392368"/>
        <c:scaling>
          <c:orientation val="minMax"/>
          <c:max val="1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9739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88810-C7DF-48A6-ACEA-DF41DD21B6C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9DA79-FB86-4B87-96D2-22DF8260F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549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8BE3-8B08-7A0E-AF05-F967D1B14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4BBB83-E24C-2811-81F4-51E296EB51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B5496C-9D71-283A-5788-04A10840A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CA192-8982-635B-C4F3-E98D0FC8F2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160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B32B2-2AFF-9B19-2FDA-1DB47A1D1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E0DE8F-627C-3A85-5CA6-203240503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7F302C-C96F-D7FF-7884-5C1F97A13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E9DF1-161B-9D30-590A-BE063D0B74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615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D6680-91AC-4926-AF75-E2E4872BAE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47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D6680-91AC-4926-AF75-E2E4872BAE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295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D6680-91AC-4926-AF75-E2E4872BAE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713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D6680-91AC-4926-AF75-E2E4872BAE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29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75E56-4955-0AD5-BDC2-BF78BDA74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7D627B-20DF-06EC-2D87-A463C5BDE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7C7FF-0E74-C959-5D61-F6BA1A9CC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2C10B-1973-5EF7-1726-C2915471F6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544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CEEB6-4716-1574-25DD-CD4AF79E2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59D94-6104-2C27-F973-24B4D057A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6835CA-91C8-334A-015E-D5270AD8C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F502D-6B8C-27BD-51A6-FC7BAA3038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770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4EA94-7F75-2B30-547F-45DA8CCB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D18274-3A08-1C05-1871-0B6473D8E4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F1EE69-6237-A2FF-6012-00C9C63D9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70C81-DCD5-2FEE-85A1-671833177C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35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EFBE4-CFFC-A228-0B0A-20422072E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BFB2A-3326-9271-B3B4-9E8A250BD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EFB5DD-6080-DEE8-086C-14FF85A33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2239A-022D-D460-2FD8-1E25A71A89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915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0B965-AC5A-5854-D988-2F38F2B32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9859F-FB07-2802-1B29-DC49F1AD6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A1DA8C-9034-5E09-6D20-1F77DCB5E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6427E-0BBF-C67C-F5B7-A5420D5A79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756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DB3E-BFEB-CEE9-3ABC-40F0185BD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E03441-9843-D1BC-AF03-63DC34E09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E1FCA9-7823-7836-801E-F36515D3C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38808-EA30-DE96-85BF-6D1FC3646D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801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D411-4657-8621-3199-E9F84BC22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62D58-6304-776F-88D4-24238E76E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ABE30B-668A-863B-0B16-B1A8B12A6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CDBEC-9A20-C681-38DD-30C905F6C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81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0B13A-6AF6-A400-D681-4BC2B30A6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F480C-C669-9CDA-BC63-5796171AA6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BF683-23BD-13B8-8A5F-6F6AFD13A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55FA2-162F-3064-7F84-EDD8875178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7CC-C339-47C4-9F75-9A8DECD6DC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305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blue text&#10;&#10;AI-generated content may be incorrect.">
            <a:extLst>
              <a:ext uri="{FF2B5EF4-FFF2-40B4-BE49-F238E27FC236}">
                <a16:creationId xmlns:a16="http://schemas.microsoft.com/office/drawing/2014/main" id="{D3EDFE21-FE26-4C1D-DFBE-7341324865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8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1"/>
            <a:ext cx="840581" cy="102870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9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3EFD2B09-4921-D4B4-06DF-4396E00C1F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2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Lin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9396413"/>
            <a:ext cx="18288002" cy="890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9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F6AC905D-B182-4010-DC01-2E485C993C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97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n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9396413"/>
            <a:ext cx="18288002" cy="8905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9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86E97602-0D61-551F-E5FA-F7FCEA4585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88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Lin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9396413"/>
            <a:ext cx="18288002" cy="890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9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B0E74D23-8E9F-65C2-6BE2-BD6A1287CB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eal">
    <p:bg>
      <p:bgPr>
        <a:solidFill>
          <a:schemeClr val="accent4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CE2AB1-C982-4A17-01F9-7B1E6334804D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77758CD0-89F6-C4B0-B603-ACBAE9920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8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eal Graphic 1">
    <p:bg>
      <p:bgPr>
        <a:solidFill>
          <a:schemeClr val="accent4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black and blue text&#10;&#10;AI-generated content may be incorrect.">
            <a:extLst>
              <a:ext uri="{FF2B5EF4-FFF2-40B4-BE49-F238E27FC236}">
                <a16:creationId xmlns:a16="http://schemas.microsoft.com/office/drawing/2014/main" id="{79107A93-D1AD-8B02-AA6E-BD82A83B98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3E3092-7D84-09B9-8062-8E23F4978E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30461" b="24389"/>
          <a:stretch>
            <a:fillRect/>
          </a:stretch>
        </p:blipFill>
        <p:spPr>
          <a:xfrm>
            <a:off x="10515683" y="0"/>
            <a:ext cx="819593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89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eal Graphic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7D295-1D10-2FD6-9376-25F4200E8E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7808" b="18021"/>
          <a:stretch>
            <a:fillRect/>
          </a:stretch>
        </p:blipFill>
        <p:spPr>
          <a:xfrm>
            <a:off x="12502514" y="4203497"/>
            <a:ext cx="5785487" cy="6083504"/>
          </a:xfrm>
          <a:prstGeom prst="rect">
            <a:avLst/>
          </a:prstGeom>
        </p:spPr>
      </p:pic>
      <p:pic>
        <p:nvPicPr>
          <p:cNvPr id="5" name="Picture 4" descr="A black and blue text&#10;&#10;AI-generated content may be incorrect.">
            <a:extLst>
              <a:ext uri="{FF2B5EF4-FFF2-40B4-BE49-F238E27FC236}">
                <a16:creationId xmlns:a16="http://schemas.microsoft.com/office/drawing/2014/main" id="{D03214DB-04D3-CA88-AF43-EE6C2AEF6E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4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eal Graphic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black and blue text&#10;&#10;AI-generated content may be incorrect.">
            <a:extLst>
              <a:ext uri="{FF2B5EF4-FFF2-40B4-BE49-F238E27FC236}">
                <a16:creationId xmlns:a16="http://schemas.microsoft.com/office/drawing/2014/main" id="{6AB01B83-1641-783A-FFF8-3064771C5F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017A4A-4230-E1A1-6BD8-C8BD9ABD02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2239" r="11057" b="58179"/>
          <a:stretch>
            <a:fillRect/>
          </a:stretch>
        </p:blipFill>
        <p:spPr>
          <a:xfrm>
            <a:off x="0" y="6358635"/>
            <a:ext cx="18288000" cy="392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48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Teal">
    <p:bg>
      <p:bgPr>
        <a:solidFill>
          <a:schemeClr val="accent5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132F2E-F50E-EA86-30D7-FB6CEAC280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37944" cy="12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09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al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786F0-9FE9-F1A5-098B-7F21D33EB3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38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61C97F-3F24-4318-0EDA-E696E07436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09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al Gar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C5C89F-B7A9-48D1-AEBB-D95D54252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348" b="11348"/>
          <a:stretch>
            <a:fillRect/>
          </a:stretch>
        </p:blipFill>
        <p:spPr>
          <a:xfrm>
            <a:off x="11917913" y="0"/>
            <a:ext cx="4786788" cy="10287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1DCB64-8F39-3AB1-B2E4-45F0D6A92F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64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al Gar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67B040-B6FE-B547-4400-8CD1D2BA0F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6859" b="35398"/>
          <a:stretch>
            <a:fillRect/>
          </a:stretch>
        </p:blipFill>
        <p:spPr>
          <a:xfrm>
            <a:off x="11924019" y="1081772"/>
            <a:ext cx="6363981" cy="92052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16D30D-2630-D542-5BE1-AEEA0926C1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70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al Gar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2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AB7501-3267-0639-F4BE-E5744E40BF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25782" b="40188"/>
          <a:stretch>
            <a:fillRect/>
          </a:stretch>
        </p:blipFill>
        <p:spPr>
          <a:xfrm>
            <a:off x="3417570" y="3257549"/>
            <a:ext cx="14870430" cy="70866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1C6179-7DFB-1F97-1E6A-BE68A86F075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-1" y="0"/>
            <a:ext cx="9144002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B4917FE2-EBF7-A279-55B2-0EFA9C007C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22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 - 1/2 Pa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AEC18C-CF1A-6B7A-A308-124ABF81B569}"/>
              </a:ext>
            </a:extLst>
          </p:cNvPr>
          <p:cNvSpPr/>
          <p:nvPr userDrawn="1"/>
        </p:nvSpPr>
        <p:spPr>
          <a:xfrm>
            <a:off x="9143999" y="0"/>
            <a:ext cx="9144002" cy="10287000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-1" y="0"/>
            <a:ext cx="9144002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84AD1054-DF27-5C30-796F-DA8A7C9F1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93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White - 1/2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9143999" y="0"/>
            <a:ext cx="9144002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9573F2-3348-BB0A-8D81-204CD5F757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le Teal - 1/2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9143999" y="0"/>
            <a:ext cx="9144002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9573F2-3348-BB0A-8D81-204CD5F757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19ED8F9-00B2-9043-3911-D980BD25C7C8}"/>
              </a:ext>
            </a:extLst>
          </p:cNvPr>
          <p:cNvSpPr/>
          <p:nvPr userDrawn="1"/>
        </p:nvSpPr>
        <p:spPr>
          <a:xfrm>
            <a:off x="1" y="0"/>
            <a:ext cx="9144002" cy="10287000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715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1" y="0"/>
            <a:ext cx="6443663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AE3DFC-A247-B340-AB77-8A7B707A17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25169" b="14298"/>
          <a:stretch/>
        </p:blipFill>
        <p:spPr>
          <a:xfrm>
            <a:off x="6281736" y="2"/>
            <a:ext cx="12008682" cy="10287000"/>
          </a:xfrm>
          <a:prstGeom prst="rect">
            <a:avLst/>
          </a:prstGeom>
          <a:noFill/>
        </p:spPr>
      </p:pic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C83CF921-7A06-94D1-0C56-24EF3A294B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983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AAACFD-F6AA-AB4D-8FFD-0933B201C669}"/>
              </a:ext>
            </a:extLst>
          </p:cNvPr>
          <p:cNvSpPr/>
          <p:nvPr userDrawn="1"/>
        </p:nvSpPr>
        <p:spPr>
          <a:xfrm>
            <a:off x="1" y="0"/>
            <a:ext cx="6443663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15C5446-B212-CC47-8F52-ABB36D4E0E4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1607" t="32365" r="37077" b="41599"/>
          <a:stretch/>
        </p:blipFill>
        <p:spPr>
          <a:xfrm>
            <a:off x="6434188" y="840896"/>
            <a:ext cx="465138" cy="9446105"/>
          </a:xfrm>
          <a:prstGeom prst="rect">
            <a:avLst/>
          </a:prstGeom>
        </p:spPr>
      </p:pic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ED96BFAF-B29E-EA08-3326-07F041EDF8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85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17798"/>
            <a:ext cx="9144000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57DA7-BF88-824C-825F-903D796B9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25169" b="14298"/>
          <a:stretch/>
        </p:blipFill>
        <p:spPr>
          <a:xfrm>
            <a:off x="6281736" y="2"/>
            <a:ext cx="12008682" cy="10287000"/>
          </a:xfrm>
          <a:prstGeom prst="rect">
            <a:avLst/>
          </a:prstGeom>
        </p:spPr>
      </p:pic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30F1B1CB-9882-481D-CF80-861C6B052D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88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F095BF-102B-1845-8C84-E8824442986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1607" t="32365" r="37077" b="41599"/>
          <a:stretch/>
        </p:blipFill>
        <p:spPr>
          <a:xfrm>
            <a:off x="9114183" y="840896"/>
            <a:ext cx="465138" cy="9446105"/>
          </a:xfrm>
          <a:prstGeom prst="rect">
            <a:avLst/>
          </a:prstGeom>
        </p:spPr>
      </p:pic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6248BD64-48E2-8EAE-A1DE-A0ED950922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946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D49597-3330-C64D-AEDB-1262D3199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25169" b="14298"/>
          <a:stretch/>
        </p:blipFill>
        <p:spPr>
          <a:xfrm>
            <a:off x="6281736" y="2"/>
            <a:ext cx="12008682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12006263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959894AF-F451-5ED2-D63B-344DC35DC6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06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1" y="0"/>
            <a:ext cx="12006263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069902A-FC18-184F-AFA3-B8188EEA470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1607" t="32365" r="37077" b="41599"/>
          <a:stretch/>
        </p:blipFill>
        <p:spPr>
          <a:xfrm>
            <a:off x="11991353" y="840896"/>
            <a:ext cx="465138" cy="9446105"/>
          </a:xfrm>
          <a:prstGeom prst="rect">
            <a:avLst/>
          </a:prstGeom>
        </p:spPr>
      </p:pic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224D249B-ECDD-CA51-0139-5E0467691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23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B80290-92D3-4046-83D7-B3B5DAB49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25169" b="14298"/>
          <a:stretch/>
        </p:blipFill>
        <p:spPr>
          <a:xfrm>
            <a:off x="0" y="2"/>
            <a:ext cx="12008682" cy="10287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6281738" y="0"/>
            <a:ext cx="12006263" cy="1028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8D4FD4-0CD5-513E-22FA-DF3AFCD9C8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30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- 2/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0" y="0"/>
            <a:ext cx="6376989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 descr="A black and blue text&#10;&#10;AI-generated content may be incorrect.">
            <a:extLst>
              <a:ext uri="{FF2B5EF4-FFF2-40B4-BE49-F238E27FC236}">
                <a16:creationId xmlns:a16="http://schemas.microsoft.com/office/drawing/2014/main" id="{C9AA1145-B42A-0BC4-40E3-768DDB39A9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1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- 2/3 Pa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AEC18C-CF1A-6B7A-A308-124ABF81B569}"/>
              </a:ext>
            </a:extLst>
          </p:cNvPr>
          <p:cNvSpPr/>
          <p:nvPr userDrawn="1"/>
        </p:nvSpPr>
        <p:spPr>
          <a:xfrm>
            <a:off x="6376988" y="0"/>
            <a:ext cx="11911013" cy="10287000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0" y="0"/>
            <a:ext cx="6376989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180CB0C5-2C59-9D1D-B566-8B853B222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652" y="747800"/>
            <a:ext cx="2968787" cy="12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9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White - 1/3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1911013" y="0"/>
            <a:ext cx="637698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9573F2-3348-BB0A-8D81-204CD5F757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679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Pale Teal - 1/3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4" y="502445"/>
            <a:ext cx="2862263" cy="115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1911013" y="0"/>
            <a:ext cx="637698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9573F2-3348-BB0A-8D81-204CD5F757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CFA3E2-3A91-C0AA-23A0-98AD8DAAA38B}"/>
              </a:ext>
            </a:extLst>
          </p:cNvPr>
          <p:cNvSpPr/>
          <p:nvPr userDrawn="1"/>
        </p:nvSpPr>
        <p:spPr>
          <a:xfrm>
            <a:off x="1" y="0"/>
            <a:ext cx="11911013" cy="10287000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1898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8A613F-A8A0-F6DC-E40C-1E0A5FDFD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152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96C164-6CD4-2D17-11E6-A911E37F5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5592"/>
          <a:stretch>
            <a:fillRect/>
          </a:stretch>
        </p:blipFill>
        <p:spPr>
          <a:xfrm>
            <a:off x="12249346" y="1603947"/>
            <a:ext cx="2653748" cy="86830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786179-466E-E957-4780-AEE9E558A6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921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30FF4-6112-ABBC-DCA2-04D1AD21A3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442" b="19913"/>
          <a:stretch>
            <a:fillRect/>
          </a:stretch>
        </p:blipFill>
        <p:spPr>
          <a:xfrm>
            <a:off x="9414031" y="0"/>
            <a:ext cx="7125815" cy="10287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677345-FDBC-9941-F1EB-1AFEFF1921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893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653CD1-C7DA-4B37-F841-05F758D6F1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569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8169D-D0D0-01E9-2F3C-DB44F5055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880"/>
          <a:stretch>
            <a:fillRect/>
          </a:stretch>
        </p:blipFill>
        <p:spPr>
          <a:xfrm rot="10800000">
            <a:off x="13171658" y="0"/>
            <a:ext cx="1382931" cy="4412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CDC36B-2721-A2A8-04ED-298FB8CE0F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57103"/>
          <a:stretch>
            <a:fillRect/>
          </a:stretch>
        </p:blipFill>
        <p:spPr>
          <a:xfrm>
            <a:off x="8034426" y="5874203"/>
            <a:ext cx="9598389" cy="44127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55305-C167-68AF-E57E-39FCEAA1A1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025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548752-A89C-A566-285C-B0FE7B7AF83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AC7CBF-8EE3-0B19-D66E-85A911124C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1186" t="25667" b="8533"/>
          <a:stretch>
            <a:fillRect/>
          </a:stretch>
        </p:blipFill>
        <p:spPr>
          <a:xfrm rot="10800000">
            <a:off x="12040992" y="-3"/>
            <a:ext cx="6247008" cy="102870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EED6D4-918A-5F95-74D1-5A85113653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108" y="755513"/>
            <a:ext cx="2928521" cy="1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085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/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3675C6-04B5-A548-B314-F7B6D9EBF189}"/>
              </a:ext>
            </a:extLst>
          </p:cNvPr>
          <p:cNvSpPr/>
          <p:nvPr userDrawn="1"/>
        </p:nvSpPr>
        <p:spPr>
          <a:xfrm>
            <a:off x="12005680" y="0"/>
            <a:ext cx="6281738" cy="10287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12A5ED1-7D8B-8141-90EE-60FAAA6EC9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68522" y="445295"/>
            <a:ext cx="2862264" cy="115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40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71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146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4387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9674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061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165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9562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116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1123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7043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58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29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327">
          <p15:clr>
            <a:srgbClr val="F26B43"/>
          </p15:clr>
        </p15:guide>
        <p15:guide id="4" pos="6165">
          <p15:clr>
            <a:srgbClr val="F26B43"/>
          </p15:clr>
        </p15:guide>
        <p15:guide id="5" pos="5002">
          <p15:clr>
            <a:srgbClr val="F26B43"/>
          </p15:clr>
        </p15:guide>
        <p15:guide id="6" pos="353">
          <p15:clr>
            <a:srgbClr val="F26B43"/>
          </p15:clr>
        </p15:guide>
        <p15:guide id="7" pos="1515">
          <p15:clr>
            <a:srgbClr val="F26B43"/>
          </p15:clr>
        </p15:guide>
        <p15:guide id="8" orient="horz" pos="3946">
          <p15:clr>
            <a:srgbClr val="F26B43"/>
          </p15:clr>
        </p15:guide>
        <p15:guide id="9" pos="2678">
          <p15:clr>
            <a:srgbClr val="F26B43"/>
          </p15:clr>
        </p15:guide>
        <p15:guide id="10" orient="horz" pos="3067">
          <p15:clr>
            <a:srgbClr val="F26B43"/>
          </p15:clr>
        </p15:guide>
        <p15:guide id="11" orient="horz" pos="346">
          <p15:clr>
            <a:srgbClr val="F26B43"/>
          </p15:clr>
        </p15:guide>
        <p15:guide id="12" orient="horz" pos="125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594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B901-6FE6-4E09-AFCE-2728F241589F}" type="datetimeFigureOut">
              <a:rPr lang="en-GB" smtClean="0"/>
              <a:pPr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5023-0443-4C71-B939-23B03F5461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16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young-people-and-work-interim-report" TargetMode="External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ersandenterprise.co.uk/evidence-and-reports/supporting-a-stronger-pipeline-growing-the-next-generation-of-home-builder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www.careersandenterprise.co.uk/sites/cweb/files/d3ynzxdd/1960-ate-summary-report-2024-final-1.pdf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earningandwork.org.uk/supporter-networ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5610" y="497372"/>
            <a:ext cx="10830578" cy="3443221"/>
            <a:chOff x="0" y="0"/>
            <a:chExt cx="14440770" cy="45909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40770" cy="4590962"/>
            </a:xfrm>
            <a:custGeom>
              <a:avLst/>
              <a:gdLst/>
              <a:ahLst/>
              <a:cxnLst/>
              <a:rect l="l" t="t" r="r" b="b"/>
              <a:pathLst>
                <a:path w="14440770" h="4590962">
                  <a:moveTo>
                    <a:pt x="0" y="0"/>
                  </a:moveTo>
                  <a:lnTo>
                    <a:pt x="14440770" y="0"/>
                  </a:lnTo>
                  <a:lnTo>
                    <a:pt x="14440770" y="4590962"/>
                  </a:lnTo>
                  <a:lnTo>
                    <a:pt x="0" y="4590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8170" y="2541785"/>
              <a:ext cx="3959858" cy="2049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95"/>
                </a:lnSpc>
              </a:pPr>
              <a:r>
                <a:rPr lang="en-US" sz="9210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796676" y="-123825"/>
            <a:ext cx="21837763" cy="11340035"/>
          </a:xfrm>
          <a:custGeom>
            <a:avLst/>
            <a:gdLst/>
            <a:ahLst/>
            <a:cxnLst/>
            <a:rect l="l" t="t" r="r" b="b"/>
            <a:pathLst>
              <a:path w="21837763" h="11340035">
                <a:moveTo>
                  <a:pt x="0" y="0"/>
                </a:moveTo>
                <a:lnTo>
                  <a:pt x="21837763" y="0"/>
                </a:lnTo>
                <a:lnTo>
                  <a:pt x="21837763" y="11340035"/>
                </a:lnTo>
                <a:lnTo>
                  <a:pt x="0" y="11340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598902" y="7267847"/>
            <a:ext cx="620022" cy="620022"/>
          </a:xfrm>
          <a:custGeom>
            <a:avLst/>
            <a:gdLst/>
            <a:ahLst/>
            <a:cxnLst/>
            <a:rect l="l" t="t" r="r" b="b"/>
            <a:pathLst>
              <a:path w="620022" h="620022">
                <a:moveTo>
                  <a:pt x="0" y="0"/>
                </a:moveTo>
                <a:lnTo>
                  <a:pt x="620021" y="0"/>
                </a:lnTo>
                <a:lnTo>
                  <a:pt x="620021" y="620022"/>
                </a:lnTo>
                <a:lnTo>
                  <a:pt x="0" y="620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0311611" y="7223892"/>
            <a:ext cx="766258" cy="663977"/>
          </a:xfrm>
          <a:custGeom>
            <a:avLst/>
            <a:gdLst/>
            <a:ahLst/>
            <a:cxnLst/>
            <a:rect l="l" t="t" r="r" b="b"/>
            <a:pathLst>
              <a:path w="766258" h="663977">
                <a:moveTo>
                  <a:pt x="0" y="0"/>
                </a:moveTo>
                <a:lnTo>
                  <a:pt x="766257" y="0"/>
                </a:lnTo>
                <a:lnTo>
                  <a:pt x="766257" y="663977"/>
                </a:lnTo>
                <a:lnTo>
                  <a:pt x="0" y="663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61" t="-4599" b="-1260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2368245" y="7205563"/>
            <a:ext cx="6108231" cy="744590"/>
            <a:chOff x="0" y="0"/>
            <a:chExt cx="1608752" cy="1961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08752" cy="196106"/>
            </a:xfrm>
            <a:custGeom>
              <a:avLst/>
              <a:gdLst/>
              <a:ahLst/>
              <a:cxnLst/>
              <a:rect l="l" t="t" r="r" b="b"/>
              <a:pathLst>
                <a:path w="1608752" h="196106">
                  <a:moveTo>
                    <a:pt x="64640" y="0"/>
                  </a:moveTo>
                  <a:lnTo>
                    <a:pt x="1544112" y="0"/>
                  </a:lnTo>
                  <a:cubicBezTo>
                    <a:pt x="1561256" y="0"/>
                    <a:pt x="1577697" y="6810"/>
                    <a:pt x="1589820" y="18933"/>
                  </a:cubicBezTo>
                  <a:cubicBezTo>
                    <a:pt x="1601942" y="31055"/>
                    <a:pt x="1608752" y="47497"/>
                    <a:pt x="1608752" y="64640"/>
                  </a:cubicBezTo>
                  <a:lnTo>
                    <a:pt x="1608752" y="131466"/>
                  </a:lnTo>
                  <a:cubicBezTo>
                    <a:pt x="1608752" y="167166"/>
                    <a:pt x="1579812" y="196106"/>
                    <a:pt x="1544112" y="196106"/>
                  </a:cubicBezTo>
                  <a:lnTo>
                    <a:pt x="64640" y="196106"/>
                  </a:lnTo>
                  <a:cubicBezTo>
                    <a:pt x="47497" y="196106"/>
                    <a:pt x="31055" y="189296"/>
                    <a:pt x="18933" y="177173"/>
                  </a:cubicBezTo>
                  <a:cubicBezTo>
                    <a:pt x="6810" y="165051"/>
                    <a:pt x="0" y="148609"/>
                    <a:pt x="0" y="131466"/>
                  </a:cubicBezTo>
                  <a:lnTo>
                    <a:pt x="0" y="64640"/>
                  </a:lnTo>
                  <a:cubicBezTo>
                    <a:pt x="0" y="28940"/>
                    <a:pt x="28940" y="0"/>
                    <a:pt x="6464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60875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174931" y="4098236"/>
            <a:ext cx="3938138" cy="744590"/>
            <a:chOff x="0" y="0"/>
            <a:chExt cx="1037205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7205" cy="196106"/>
            </a:xfrm>
            <a:custGeom>
              <a:avLst/>
              <a:gdLst/>
              <a:ahLst/>
              <a:cxnLst/>
              <a:rect l="l" t="t" r="r" b="b"/>
              <a:pathLst>
                <a:path w="1037205" h="196106">
                  <a:moveTo>
                    <a:pt x="98053" y="0"/>
                  </a:moveTo>
                  <a:lnTo>
                    <a:pt x="939152" y="0"/>
                  </a:lnTo>
                  <a:cubicBezTo>
                    <a:pt x="993305" y="0"/>
                    <a:pt x="1037205" y="43900"/>
                    <a:pt x="1037205" y="98053"/>
                  </a:cubicBezTo>
                  <a:lnTo>
                    <a:pt x="1037205" y="98053"/>
                  </a:lnTo>
                  <a:cubicBezTo>
                    <a:pt x="1037205" y="152206"/>
                    <a:pt x="993305" y="196106"/>
                    <a:pt x="939152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7205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423117" y="4092017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536729" y="7252990"/>
            <a:ext cx="5917616" cy="58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8"/>
              </a:lnSpc>
            </a:pPr>
            <a:r>
              <a:rPr lang="en-US" sz="3420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Learning and Work Institute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1243743" y="7205563"/>
            <a:ext cx="5788608" cy="744590"/>
            <a:chOff x="0" y="0"/>
            <a:chExt cx="1524572" cy="19610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24572" cy="196106"/>
            </a:xfrm>
            <a:custGeom>
              <a:avLst/>
              <a:gdLst/>
              <a:ahLst/>
              <a:cxnLst/>
              <a:rect l="l" t="t" r="r" b="b"/>
              <a:pathLst>
                <a:path w="1524572" h="196106">
                  <a:moveTo>
                    <a:pt x="68209" y="0"/>
                  </a:moveTo>
                  <a:lnTo>
                    <a:pt x="1456362" y="0"/>
                  </a:lnTo>
                  <a:cubicBezTo>
                    <a:pt x="1474452" y="0"/>
                    <a:pt x="1491802" y="7186"/>
                    <a:pt x="1504594" y="19978"/>
                  </a:cubicBezTo>
                  <a:cubicBezTo>
                    <a:pt x="1517385" y="32770"/>
                    <a:pt x="1524572" y="50119"/>
                    <a:pt x="1524572" y="68209"/>
                  </a:cubicBezTo>
                  <a:lnTo>
                    <a:pt x="1524572" y="127896"/>
                  </a:lnTo>
                  <a:cubicBezTo>
                    <a:pt x="1524572" y="165568"/>
                    <a:pt x="1494033" y="196106"/>
                    <a:pt x="1456362" y="196106"/>
                  </a:cubicBezTo>
                  <a:lnTo>
                    <a:pt x="68209" y="196106"/>
                  </a:lnTo>
                  <a:cubicBezTo>
                    <a:pt x="50119" y="196106"/>
                    <a:pt x="32770" y="188920"/>
                    <a:pt x="19978" y="176128"/>
                  </a:cubicBezTo>
                  <a:cubicBezTo>
                    <a:pt x="7186" y="163336"/>
                    <a:pt x="0" y="145987"/>
                    <a:pt x="0" y="127896"/>
                  </a:cubicBezTo>
                  <a:lnTo>
                    <a:pt x="0" y="68209"/>
                  </a:lnTo>
                  <a:cubicBezTo>
                    <a:pt x="0" y="30538"/>
                    <a:pt x="30538" y="0"/>
                    <a:pt x="68209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52457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381683" y="7220868"/>
            <a:ext cx="5512729" cy="58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3423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@learnworkuk.bsky.social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EA50B-908C-7C5B-D787-FD6888BA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AE8FD-2694-3E4C-1087-96ECCDCF0708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E576011-6CA3-352E-A0BB-B8F3E400CE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9C126C8-6AED-2994-CCCB-96812B19E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…and the labour market’s getting tougher…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27FF94-89B2-7BC0-3CD1-5E93723D1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483506"/>
            <a:ext cx="7522029" cy="761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38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771BD-2A0C-C9F2-196E-EB8E77AAB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7B0C9C-B2B0-DD40-5710-3CB083B4D442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30FF59C-B463-A378-3E55-CD5CF93226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3C4EFF1-0F35-E31B-329C-BD1CAA7CC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…particularly for young people…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60F4D07-F09C-FB63-7418-6A02B16B9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07" y="1268737"/>
            <a:ext cx="14420479" cy="787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668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62CCB-5994-CD35-BAE4-0874273FA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C2827B-84F4-9E64-AEFB-C2B3E41998FC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CA1A037-D65B-FA3D-4A9A-9F8195E7DC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EF279C1-E43D-74E6-85AA-8AFFF0EF9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…and varies across the country…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08FE7A-F7C7-BA52-84C7-1D2CB9081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1453244"/>
            <a:ext cx="16613505" cy="743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33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80E78-0843-6B98-5EE7-9A68398CC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B8C8ED-805E-298D-7E44-320C8E85869B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B72575B7-EC8A-1999-B654-290021106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EBD7A64-D9D8-9482-4543-664B1B944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6" y="161696"/>
            <a:ext cx="17695274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…while technology &amp; demography drive change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1694EF-A742-B15F-1D07-209A2BBAFDDD}"/>
              </a:ext>
            </a:extLst>
          </p:cNvPr>
          <p:cNvSpPr txBox="1"/>
          <p:nvPr/>
        </p:nvSpPr>
        <p:spPr>
          <a:xfrm>
            <a:off x="560936" y="2146224"/>
            <a:ext cx="17166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1371600">
              <a:spcAft>
                <a:spcPts val="2700"/>
              </a:spcAft>
              <a:buFontTx/>
              <a:buAutoNum type="arabicPeriod"/>
            </a:pPr>
            <a:r>
              <a:rPr lang="en-GB" sz="5400">
                <a:solidFill>
                  <a:srgbClr val="4D4D4D"/>
                </a:solidFill>
                <a:latin typeface="Raleway"/>
              </a:rPr>
              <a:t> Anything present when you’re born feels normal and natural.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7E017-0A1D-6805-D940-70F627FBC649}"/>
              </a:ext>
            </a:extLst>
          </p:cNvPr>
          <p:cNvSpPr txBox="1"/>
          <p:nvPr/>
        </p:nvSpPr>
        <p:spPr>
          <a:xfrm>
            <a:off x="560936" y="4396346"/>
            <a:ext cx="169397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Aft>
                <a:spcPts val="2700"/>
              </a:spcAft>
            </a:pPr>
            <a:r>
              <a:rPr lang="en-GB" sz="5400">
                <a:solidFill>
                  <a:srgbClr val="4D4D4D"/>
                </a:solidFill>
                <a:latin typeface="Raleway"/>
              </a:rPr>
              <a:t>2. Innovations between ages 15 and 35 are exciting and revolutionary.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7908D1-D1E1-D808-B6F7-FE388F86CB36}"/>
              </a:ext>
            </a:extLst>
          </p:cNvPr>
          <p:cNvSpPr txBox="1"/>
          <p:nvPr/>
        </p:nvSpPr>
        <p:spPr>
          <a:xfrm>
            <a:off x="560936" y="6646469"/>
            <a:ext cx="169397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5400">
                <a:solidFill>
                  <a:srgbClr val="4D4D4D"/>
                </a:solidFill>
                <a:latin typeface="Raleway"/>
              </a:rPr>
              <a:t>3. Anything invented after 35 seems unnatural or disruptive.</a:t>
            </a:r>
          </a:p>
        </p:txBody>
      </p:sp>
    </p:spTree>
    <p:extLst>
      <p:ext uri="{BB962C8B-B14F-4D97-AF65-F5344CB8AC3E}">
        <p14:creationId xmlns:p14="http://schemas.microsoft.com/office/powerpoint/2010/main" val="404098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DEAEA-EC17-CB28-4FBA-1DB1F07B1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5F68CC6-7FE3-E4A3-431B-2CDC01D5A053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BCB9859E-8DFD-6E2B-7D3D-80E7F7E069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BB958D6-2D4E-A166-979F-66B34D0AC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08" y="3851952"/>
            <a:ext cx="17312985" cy="1291548"/>
          </a:xfrm>
        </p:spPr>
        <p:txBody>
          <a:bodyPr>
            <a:noAutofit/>
          </a:bodyPr>
          <a:lstStyle/>
          <a:p>
            <a:r>
              <a:rPr lang="en-GB" sz="12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What can we do?</a:t>
            </a:r>
            <a:endParaRPr lang="en-US" sz="12000">
              <a:solidFill>
                <a:srgbClr val="4D4D4D"/>
              </a:solidFill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6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07225-5113-7127-2828-4508A1588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3D74B1-A373-94CB-968A-9DB1ED2373B8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0089550-9968-D95E-C04F-9B255127C5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B54126D-C838-969F-E8D6-43A57C696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There’s lots of policy…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663E3C-7A9F-E838-4915-7F09EA47700B}"/>
              </a:ext>
            </a:extLst>
          </p:cNvPr>
          <p:cNvSpPr txBox="1"/>
          <p:nvPr/>
        </p:nvSpPr>
        <p:spPr>
          <a:xfrm>
            <a:off x="504960" y="1842596"/>
            <a:ext cx="17424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4200" b="1">
                <a:solidFill>
                  <a:srgbClr val="4D4D4D"/>
                </a:solidFill>
                <a:latin typeface="Raleway"/>
              </a:rPr>
              <a:t>Employment. </a:t>
            </a:r>
            <a:r>
              <a:rPr lang="en-GB" sz="4200">
                <a:solidFill>
                  <a:srgbClr val="4D4D4D"/>
                </a:solidFill>
                <a:latin typeface="Raleway"/>
              </a:rPr>
              <a:t>Connect to Work, </a:t>
            </a:r>
            <a:r>
              <a:rPr lang="en-GB" sz="4200" err="1">
                <a:solidFill>
                  <a:srgbClr val="4D4D4D"/>
                </a:solidFill>
                <a:latin typeface="Raleway"/>
              </a:rPr>
              <a:t>WorkWell</a:t>
            </a:r>
            <a:r>
              <a:rPr lang="en-GB" sz="4200">
                <a:solidFill>
                  <a:srgbClr val="4D4D4D"/>
                </a:solidFill>
                <a:latin typeface="Raleway"/>
              </a:rPr>
              <a:t>, economic inactivity trailblazers, JobsPlus</a:t>
            </a:r>
          </a:p>
          <a:p>
            <a:pPr defTabSz="1371600"/>
            <a:endParaRPr lang="en-GB" sz="4200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200" b="1">
                <a:solidFill>
                  <a:srgbClr val="4D4D4D"/>
                </a:solidFill>
                <a:latin typeface="Raleway"/>
              </a:rPr>
              <a:t>Skills. </a:t>
            </a:r>
            <a:r>
              <a:rPr lang="en-GB" sz="4200">
                <a:solidFill>
                  <a:srgbClr val="4D4D4D"/>
                </a:solidFill>
                <a:latin typeface="Raleway"/>
              </a:rPr>
              <a:t>Apprenticeship grants, pivot to young people, more devolution</a:t>
            </a:r>
          </a:p>
          <a:p>
            <a:pPr defTabSz="1371600"/>
            <a:endParaRPr lang="en-GB" sz="4200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200" b="1">
                <a:solidFill>
                  <a:srgbClr val="4D4D4D"/>
                </a:solidFill>
                <a:latin typeface="Raleway"/>
              </a:rPr>
              <a:t>Young people. </a:t>
            </a:r>
            <a:r>
              <a:rPr lang="en-GB" sz="4200">
                <a:solidFill>
                  <a:srgbClr val="4D4D4D"/>
                </a:solidFill>
                <a:latin typeface="Raleway"/>
              </a:rPr>
              <a:t>Trailblazers, Job Guarantee, apprenticeships</a:t>
            </a:r>
          </a:p>
          <a:p>
            <a:pPr defTabSz="1371600"/>
            <a:endParaRPr lang="en-GB" sz="4200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200">
                <a:solidFill>
                  <a:srgbClr val="4D4D4D"/>
                </a:solidFill>
                <a:latin typeface="Raleway"/>
              </a:rPr>
              <a:t>BUT not enough &amp; not about the system as a whole or starting with the person.</a:t>
            </a:r>
          </a:p>
        </p:txBody>
      </p:sp>
    </p:spTree>
    <p:extLst>
      <p:ext uri="{BB962C8B-B14F-4D97-AF65-F5344CB8AC3E}">
        <p14:creationId xmlns:p14="http://schemas.microsoft.com/office/powerpoint/2010/main" val="152722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1D60E-1282-17FD-4116-3BBF0A5D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D4387E-B5E2-D8BC-68E2-D8849A4581E2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45841E7-CB42-4732-6C36-FDAE53A02D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2782CF-7C7F-EED2-B4E5-EE9AEC460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…but we need long-term transformation...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E111BC-B8AF-FC31-3BD5-5162686F2ACE}"/>
              </a:ext>
            </a:extLst>
          </p:cNvPr>
          <p:cNvSpPr txBox="1"/>
          <p:nvPr/>
        </p:nvSpPr>
        <p:spPr>
          <a:xfrm>
            <a:off x="375557" y="1702058"/>
            <a:ext cx="1742493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4500">
                <a:solidFill>
                  <a:srgbClr val="4D4D4D"/>
                </a:solidFill>
                <a:latin typeface="Raleway"/>
              </a:rPr>
              <a:t>Only </a:t>
            </a:r>
            <a:r>
              <a:rPr lang="en-GB" sz="4500" b="1">
                <a:solidFill>
                  <a:srgbClr val="4D4D4D"/>
                </a:solidFill>
                <a:latin typeface="Raleway"/>
              </a:rPr>
              <a:t>1 in 10 out-of-work disabled people</a:t>
            </a:r>
            <a:r>
              <a:rPr lang="en-GB" sz="4500">
                <a:solidFill>
                  <a:srgbClr val="4D4D4D"/>
                </a:solidFill>
                <a:latin typeface="Raleway"/>
              </a:rPr>
              <a:t> get help to find work each year. Yet </a:t>
            </a:r>
            <a:r>
              <a:rPr lang="en-GB" sz="4500" b="1">
                <a:solidFill>
                  <a:srgbClr val="4D4D4D"/>
                </a:solidFill>
                <a:latin typeface="Raleway"/>
              </a:rPr>
              <a:t>2 in 10</a:t>
            </a:r>
            <a:r>
              <a:rPr lang="en-GB" sz="4500">
                <a:solidFill>
                  <a:srgbClr val="4D4D4D"/>
                </a:solidFill>
                <a:latin typeface="Raleway"/>
              </a:rPr>
              <a:t> say they want to work.</a:t>
            </a:r>
          </a:p>
          <a:p>
            <a:pPr defTabSz="1371600"/>
            <a:endParaRPr lang="en-GB" sz="4500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500">
                <a:solidFill>
                  <a:srgbClr val="4D4D4D"/>
                </a:solidFill>
                <a:latin typeface="Raleway"/>
              </a:rPr>
              <a:t>Only </a:t>
            </a:r>
            <a:r>
              <a:rPr lang="en-GB" sz="4500" b="1">
                <a:solidFill>
                  <a:srgbClr val="4D4D4D"/>
                </a:solidFill>
                <a:latin typeface="Raleway"/>
              </a:rPr>
              <a:t>1 in 4 NEETs</a:t>
            </a:r>
            <a:r>
              <a:rPr lang="en-GB" sz="4500">
                <a:solidFill>
                  <a:srgbClr val="4D4D4D"/>
                </a:solidFill>
                <a:latin typeface="Raleway"/>
              </a:rPr>
              <a:t> is on unemployment-related benefits. Yet that’s where most help is targeted.</a:t>
            </a:r>
          </a:p>
          <a:p>
            <a:pPr defTabSz="1371600"/>
            <a:endParaRPr lang="en-GB" sz="4500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500" b="1">
                <a:solidFill>
                  <a:srgbClr val="4D4D4D"/>
                </a:solidFill>
                <a:latin typeface="Raleway"/>
              </a:rPr>
              <a:t>5% of 18-21s </a:t>
            </a:r>
            <a:r>
              <a:rPr lang="en-GB" sz="4500">
                <a:solidFill>
                  <a:srgbClr val="4D4D4D"/>
                </a:solidFill>
                <a:latin typeface="Raleway"/>
              </a:rPr>
              <a:t>are on an apprenticeship. Yet it’s about double that in Germany</a:t>
            </a:r>
            <a:r>
              <a:rPr lang="en-GB" sz="4500" b="1">
                <a:solidFill>
                  <a:srgbClr val="4D4D4D"/>
                </a:solidFill>
                <a:latin typeface="Raleway"/>
              </a:rPr>
              <a:t>. </a:t>
            </a:r>
          </a:p>
          <a:p>
            <a:pPr defTabSz="1371600"/>
            <a:endParaRPr lang="en-GB" sz="4500" b="1">
              <a:solidFill>
                <a:srgbClr val="4D4D4D"/>
              </a:solidFill>
              <a:latin typeface="Raleway"/>
            </a:endParaRPr>
          </a:p>
          <a:p>
            <a:pPr defTabSz="1371600"/>
            <a:r>
              <a:rPr lang="en-GB" sz="4500" b="1">
                <a:solidFill>
                  <a:srgbClr val="4D4D4D"/>
                </a:solidFill>
                <a:latin typeface="Raleway"/>
              </a:rPr>
              <a:t>C25,000 young people </a:t>
            </a:r>
            <a:r>
              <a:rPr lang="en-GB" sz="4500">
                <a:solidFill>
                  <a:srgbClr val="4D4D4D"/>
                </a:solidFill>
                <a:latin typeface="Raleway"/>
              </a:rPr>
              <a:t>colleges are teaching but not funded for</a:t>
            </a:r>
          </a:p>
        </p:txBody>
      </p:sp>
    </p:spTree>
    <p:extLst>
      <p:ext uri="{BB962C8B-B14F-4D97-AF65-F5344CB8AC3E}">
        <p14:creationId xmlns:p14="http://schemas.microsoft.com/office/powerpoint/2010/main" val="992009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050B5-25B4-9228-5358-91C94070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599347-7A41-E3C3-44D5-049640E689C6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6B5BA-4911-575A-FE59-3673500657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C060E5F-F6FC-152C-28EA-AA603860C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US" sz="6000" b="1">
                <a:solidFill>
                  <a:schemeClr val="tx1">
                    <a:lumMod val="50000"/>
                  </a:schemeClr>
                </a:solidFill>
                <a:latin typeface="Raleway" pitchFamily="2" charset="0"/>
              </a:rPr>
              <a:t>…to a people-led, locally delivered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923E59-3C7B-5108-B246-DBD2D0D5985D}"/>
              </a:ext>
            </a:extLst>
          </p:cNvPr>
          <p:cNvSpPr txBox="1"/>
          <p:nvPr/>
        </p:nvSpPr>
        <p:spPr>
          <a:xfrm>
            <a:off x="504961" y="1702058"/>
            <a:ext cx="1716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3600">
                <a:solidFill>
                  <a:srgbClr val="4D4D4D"/>
                </a:solidFill>
                <a:latin typeface="Raleway"/>
              </a:rPr>
              <a:t>Joined up, long-term funded, locally delivered support.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F1E26D89-F7A9-6AEB-9755-CA88966B0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57" y="2643371"/>
            <a:ext cx="5539469" cy="325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lipart Pound Sign - ClipArt Best">
            <a:extLst>
              <a:ext uri="{FF2B5EF4-FFF2-40B4-BE49-F238E27FC236}">
                <a16:creationId xmlns:a16="http://schemas.microsoft.com/office/drawing/2014/main" id="{3257278E-44FA-9D6B-1258-0B79B213D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2951" y="3195501"/>
            <a:ext cx="3561158" cy="514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3C9FC6-2C91-989A-9FB3-8AD5312812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1818" y="3060160"/>
            <a:ext cx="4553184" cy="5524784"/>
          </a:xfrm>
          <a:prstGeom prst="rect">
            <a:avLst/>
          </a:prstGeom>
        </p:spPr>
      </p:pic>
      <p:pic>
        <p:nvPicPr>
          <p:cNvPr id="4106" name="Picture 10" descr="Andy Burnham’s mission to catapult youngsters 'into a better life'">
            <a:extLst>
              <a:ext uri="{FF2B5EF4-FFF2-40B4-BE49-F238E27FC236}">
                <a16:creationId xmlns:a16="http://schemas.microsoft.com/office/drawing/2014/main" id="{43F6814C-CEC9-CCAB-2955-7407F9C16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70" y="5326151"/>
            <a:ext cx="4897755" cy="325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49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40997" y="3101233"/>
            <a:ext cx="3006006" cy="744590"/>
            <a:chOff x="0" y="0"/>
            <a:chExt cx="791705" cy="196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91705" cy="196106"/>
            </a:xfrm>
            <a:custGeom>
              <a:avLst/>
              <a:gdLst/>
              <a:ahLst/>
              <a:cxnLst/>
              <a:rect l="l" t="t" r="r" b="b"/>
              <a:pathLst>
                <a:path w="791705" h="196106">
                  <a:moveTo>
                    <a:pt x="98053" y="0"/>
                  </a:moveTo>
                  <a:lnTo>
                    <a:pt x="693652" y="0"/>
                  </a:lnTo>
                  <a:cubicBezTo>
                    <a:pt x="747805" y="0"/>
                    <a:pt x="791705" y="43900"/>
                    <a:pt x="791705" y="98053"/>
                  </a:cubicBezTo>
                  <a:lnTo>
                    <a:pt x="791705" y="98053"/>
                  </a:lnTo>
                  <a:cubicBezTo>
                    <a:pt x="791705" y="152206"/>
                    <a:pt x="747805" y="196106"/>
                    <a:pt x="693652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791705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977740" y="3107811"/>
            <a:ext cx="2332520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KEYNOTE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96294" y="4933704"/>
            <a:ext cx="6095412" cy="104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President</a:t>
            </a:r>
          </a:p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Resolution Foundation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27818" y="4026798"/>
            <a:ext cx="7432365" cy="74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The Rt Hon Lord Willetts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4ECC0-F144-8A0E-EDDD-4E668A49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1D6081-CDEB-543B-336A-747EA2CAD765}"/>
              </a:ext>
            </a:extLst>
          </p:cNvPr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906127E-1ACF-B9E3-A713-0F1CD2ACAF84}"/>
              </a:ext>
            </a:extLst>
          </p:cNvPr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3AFE2F3-81D4-A964-F132-D663E5222763}"/>
                </a:ext>
              </a:extLst>
            </p:cNvPr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7689B5E-2A0B-625F-AD94-EB29D4A559EC}"/>
                </a:ext>
              </a:extLst>
            </p:cNvPr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6DBCF63-11F7-1024-9E4C-177119176257}"/>
              </a:ext>
            </a:extLst>
          </p:cNvPr>
          <p:cNvGrpSpPr/>
          <p:nvPr/>
        </p:nvGrpSpPr>
        <p:grpSpPr>
          <a:xfrm>
            <a:off x="7828190" y="3064448"/>
            <a:ext cx="2631619" cy="744590"/>
            <a:chOff x="0" y="0"/>
            <a:chExt cx="693101" cy="19610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0E1ADFC-15A0-5CE2-B387-A6A2C168657D}"/>
                </a:ext>
              </a:extLst>
            </p:cNvPr>
            <p:cNvSpPr/>
            <p:nvPr/>
          </p:nvSpPr>
          <p:spPr>
            <a:xfrm>
              <a:off x="0" y="0"/>
              <a:ext cx="693101" cy="196106"/>
            </a:xfrm>
            <a:custGeom>
              <a:avLst/>
              <a:gdLst/>
              <a:ahLst/>
              <a:cxnLst/>
              <a:rect l="l" t="t" r="r" b="b"/>
              <a:pathLst>
                <a:path w="693101" h="196106">
                  <a:moveTo>
                    <a:pt x="98053" y="0"/>
                  </a:moveTo>
                  <a:lnTo>
                    <a:pt x="595048" y="0"/>
                  </a:lnTo>
                  <a:cubicBezTo>
                    <a:pt x="649202" y="0"/>
                    <a:pt x="693101" y="43900"/>
                    <a:pt x="693101" y="98053"/>
                  </a:cubicBezTo>
                  <a:lnTo>
                    <a:pt x="693101" y="98053"/>
                  </a:lnTo>
                  <a:cubicBezTo>
                    <a:pt x="693101" y="152206"/>
                    <a:pt x="649202" y="196106"/>
                    <a:pt x="595048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71A06F0-4B1C-3446-5428-A6F3A0B96614}"/>
                </a:ext>
              </a:extLst>
            </p:cNvPr>
            <p:cNvSpPr txBox="1"/>
            <p:nvPr/>
          </p:nvSpPr>
          <p:spPr>
            <a:xfrm>
              <a:off x="0" y="-47625"/>
              <a:ext cx="693101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E002DDBD-D8DE-1E11-9E49-E3C6128B00A3}"/>
              </a:ext>
            </a:extLst>
          </p:cNvPr>
          <p:cNvSpPr txBox="1"/>
          <p:nvPr/>
        </p:nvSpPr>
        <p:spPr>
          <a:xfrm>
            <a:off x="8325415" y="3107811"/>
            <a:ext cx="1637169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PANEL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B56AD63-DE89-E4B8-483C-19740E23FA12}"/>
              </a:ext>
            </a:extLst>
          </p:cNvPr>
          <p:cNvSpPr txBox="1"/>
          <p:nvPr/>
        </p:nvSpPr>
        <p:spPr>
          <a:xfrm>
            <a:off x="5427818" y="4026798"/>
            <a:ext cx="7432365" cy="149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Growing opportunity: young people, real jobs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940AC12-3451-6B16-6876-06326BCFB598}"/>
              </a:ext>
            </a:extLst>
          </p:cNvPr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33B99B3-06D7-A3D0-B0DF-4950A6855F6A}"/>
                </a:ext>
              </a:extLst>
            </p:cNvPr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1393C66-744E-418E-4D03-043986C0D915}"/>
                </a:ext>
              </a:extLst>
            </p:cNvPr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B7D4A5E8-8D45-6CB3-0FA3-642EA9CEF021}"/>
              </a:ext>
            </a:extLst>
          </p:cNvPr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4FC846E4-6D5C-6CD1-7ED7-215F557C8D03}"/>
              </a:ext>
            </a:extLst>
          </p:cNvPr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FE706DF5-7C93-7719-B385-5DB08F27FCB3}"/>
              </a:ext>
            </a:extLst>
          </p:cNvPr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C3739B11-E495-5D27-DA8E-4BF9D01DE5C0}"/>
              </a:ext>
            </a:extLst>
          </p:cNvPr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A69FBE9-B8ED-5B2B-694D-8F94EBB8568C}"/>
              </a:ext>
            </a:extLst>
          </p:cNvPr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7303B275-6221-D078-D19A-071E02772884}"/>
              </a:ext>
            </a:extLst>
          </p:cNvPr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DE4E448-3BD8-8648-C7CA-75529FDB201E}"/>
              </a:ext>
            </a:extLst>
          </p:cNvPr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17AF410-0664-4F93-BD13-3B9064F1BEF0}"/>
              </a:ext>
            </a:extLst>
          </p:cNvPr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46118052-BA8E-BFE9-F348-8F027AC41428}"/>
              </a:ext>
            </a:extLst>
          </p:cNvPr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6562370F-AC08-7586-1433-7918B162C0A7}"/>
              </a:ext>
            </a:extLst>
          </p:cNvPr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D70107E-A00E-652B-8198-58BF2063939E}"/>
                </a:ext>
              </a:extLst>
            </p:cNvPr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D5F49801-5883-AE7E-067E-098739A314CB}"/>
                </a:ext>
              </a:extLst>
            </p:cNvPr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>
            <a:extLst>
              <a:ext uri="{FF2B5EF4-FFF2-40B4-BE49-F238E27FC236}">
                <a16:creationId xmlns:a16="http://schemas.microsoft.com/office/drawing/2014/main" id="{1118ED21-9CDE-DAD3-3007-264521BF4ECF}"/>
              </a:ext>
            </a:extLst>
          </p:cNvPr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  <p:extLst>
      <p:ext uri="{BB962C8B-B14F-4D97-AF65-F5344CB8AC3E}">
        <p14:creationId xmlns:p14="http://schemas.microsoft.com/office/powerpoint/2010/main" val="46531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490586" y="3064448"/>
            <a:ext cx="3306828" cy="744590"/>
            <a:chOff x="0" y="0"/>
            <a:chExt cx="870934" cy="19610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70934" cy="196106"/>
            </a:xfrm>
            <a:custGeom>
              <a:avLst/>
              <a:gdLst/>
              <a:ahLst/>
              <a:cxnLst/>
              <a:rect l="l" t="t" r="r" b="b"/>
              <a:pathLst>
                <a:path w="870934" h="196106">
                  <a:moveTo>
                    <a:pt x="98053" y="0"/>
                  </a:moveTo>
                  <a:lnTo>
                    <a:pt x="772881" y="0"/>
                  </a:lnTo>
                  <a:cubicBezTo>
                    <a:pt x="827034" y="0"/>
                    <a:pt x="870934" y="43900"/>
                    <a:pt x="870934" y="98053"/>
                  </a:cubicBezTo>
                  <a:lnTo>
                    <a:pt x="870934" y="98053"/>
                  </a:lnTo>
                  <a:cubicBezTo>
                    <a:pt x="870934" y="152206"/>
                    <a:pt x="827034" y="196106"/>
                    <a:pt x="772881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70934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811786" y="3067265"/>
            <a:ext cx="2664427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WELCOME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96294" y="4933704"/>
            <a:ext cx="6095412" cy="104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Chief Executive</a:t>
            </a:r>
          </a:p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Learning and Work Institute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81507" y="4027741"/>
            <a:ext cx="4724985" cy="74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1369" y="2576628"/>
            <a:ext cx="16885261" cy="389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Chair: Dr Emily Andrews,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of Policy and Research, Learning and Work Institute 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Alex Fitzpatrick,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for Joint Skills Strategy and Young People, Department for Work and Pensions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Sarah Yong,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Deputy CEO, Youth Futures Foundation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Luiza </a:t>
            </a:r>
            <a:r>
              <a:rPr lang="en-US" sz="2700" b="1" spc="-21" err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Paludo</a:t>
            </a: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Gomes,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Employment Policy Lead, British Retail Consortium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Subrahmaniam Krishnan-Harihara,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of Business Policy and Research, Greater Manchester Chambers of Commerce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Jemma Johnstone,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Operations Director, Maximus</a:t>
            </a:r>
          </a:p>
          <a:p>
            <a:pPr algn="ctr">
              <a:lnSpc>
                <a:spcPts val="1350"/>
              </a:lnSpc>
            </a:pPr>
            <a:endParaRPr lang="en-US" sz="2700" spc="-21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07522" y="4552900"/>
            <a:ext cx="8672955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of Policy and Research </a:t>
            </a:r>
          </a:p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Learning and Work Institute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77920" y="3561016"/>
            <a:ext cx="6332159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Emily Andrews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16711" y="4586248"/>
            <a:ext cx="12059892" cy="1182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50" dirty="0">
                <a:solidFill>
                  <a:srgbClr val="EF7E3C"/>
                </a:solidFill>
                <a:latin typeface="Raleway 2 Bold" panose="020B0604020202020204" charset="0"/>
                <a:ea typeface="Calibri"/>
                <a:cs typeface="Calibri"/>
                <a:sym typeface="Raleway 2 Bold"/>
              </a:rPr>
              <a:t>Director for Joint Skills Strategy and Young People</a:t>
            </a:r>
            <a:endParaRPr lang="en-US" sz="3850" dirty="0">
              <a:solidFill>
                <a:srgbClr val="EF7E3C"/>
              </a:solidFill>
              <a:latin typeface="Raleway 2 Bold" panose="020B0604020202020204" charset="0"/>
              <a:ea typeface="Calibri"/>
              <a:cs typeface="Calibri"/>
            </a:endParaRPr>
          </a:p>
          <a:p>
            <a:pPr algn="ctr">
              <a:lnSpc>
                <a:spcPts val="4675"/>
              </a:lnSpc>
            </a:pPr>
            <a:r>
              <a:rPr lang="en-US" sz="3850" b="1" dirty="0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Department of Work and Pensions</a:t>
            </a:r>
            <a:endParaRPr lang="en-US" sz="3850" dirty="0">
              <a:ea typeface="Calibri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77920" y="3561016"/>
            <a:ext cx="6332159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Alex Fitzpatrick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07522" y="4552900"/>
            <a:ext cx="8672955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Deputy CEO</a:t>
            </a:r>
          </a:p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Youth Futures Foundation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77920" y="3561016"/>
            <a:ext cx="6332159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Sarah Yong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07522" y="4552900"/>
            <a:ext cx="8672955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Employment Policy Lead</a:t>
            </a:r>
          </a:p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British Retail Consortium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538222" y="3561016"/>
            <a:ext cx="7211556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Luiza Paludo Gomes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615503" y="4552900"/>
            <a:ext cx="11056994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of Business Policy and Research Greater Manchester Chambers of Commerce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83461" y="3561016"/>
            <a:ext cx="11721078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Subrahmaniam Krishnan-Harihara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07522" y="4552900"/>
            <a:ext cx="8672955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Operations Director</a:t>
            </a:r>
          </a:p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Maximus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538222" y="3561016"/>
            <a:ext cx="7211556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Jemma Johnstone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F8490-AD17-0701-F291-FACCDF570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AC8A8C6-1134-4100-FB34-4D61680F8987}"/>
              </a:ext>
            </a:extLst>
          </p:cNvPr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8504B8-1E36-88ED-6269-49639C80CA59}"/>
              </a:ext>
            </a:extLst>
          </p:cNvPr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366E35-B8B4-3A76-7758-1C594605873A}"/>
                </a:ext>
              </a:extLst>
            </p:cNvPr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855D7DD-1C98-CCC1-BDF8-BB61904E2573}"/>
                </a:ext>
              </a:extLst>
            </p:cNvPr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207BE7B-BF79-CBC5-9BCB-8C8E9A7DC3AA}"/>
              </a:ext>
            </a:extLst>
          </p:cNvPr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D79B932-60E6-6A3B-8CE2-FEA7AE312C1D}"/>
                </a:ext>
              </a:extLst>
            </p:cNvPr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B76F978-C6DF-5FDC-1CBF-351B50011C66}"/>
                </a:ext>
              </a:extLst>
            </p:cNvPr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924DD498-8C1C-86B4-E019-028D22009D1C}"/>
              </a:ext>
            </a:extLst>
          </p:cNvPr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F51299B-69D7-AF9C-5529-B68F4B231371}"/>
              </a:ext>
            </a:extLst>
          </p:cNvPr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EECE2FE-2499-17BF-CFE7-0094B2921605}"/>
              </a:ext>
            </a:extLst>
          </p:cNvPr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A9B7672E-E9E2-3C02-9D81-D43F9802877E}"/>
              </a:ext>
            </a:extLst>
          </p:cNvPr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4C33F535-2996-37DC-F704-FAB2F408764A}"/>
              </a:ext>
            </a:extLst>
          </p:cNvPr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E4DBEB97-95D3-DBAC-B868-3C442884A885}"/>
              </a:ext>
            </a:extLst>
          </p:cNvPr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D384F59-C552-855D-C215-F32E9518EDE7}"/>
              </a:ext>
            </a:extLst>
          </p:cNvPr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931F3679-3F20-3F5C-683A-7139D5457CAD}"/>
              </a:ext>
            </a:extLst>
          </p:cNvPr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A60FB80-DE61-4083-17C8-A24A1578910F}"/>
              </a:ext>
            </a:extLst>
          </p:cNvPr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35A12F6-2F7B-D0E5-562B-EA1AE3781296}"/>
              </a:ext>
            </a:extLst>
          </p:cNvPr>
          <p:cNvSpPr txBox="1"/>
          <p:nvPr/>
        </p:nvSpPr>
        <p:spPr>
          <a:xfrm>
            <a:off x="701369" y="2576628"/>
            <a:ext cx="16885261" cy="389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Chair: Dr Emily Andrews,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of Policy and Research, Learning and Work Institute 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Alex Fitzpatrick,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for Joint Skills Strategy and Young People, Department for Work and Pensions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Sarah Yong,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Deputy CEO, Youth Futures Foundation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Luiza </a:t>
            </a:r>
            <a:r>
              <a:rPr lang="en-US" sz="2700" b="1" spc="-21" err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Paludo</a:t>
            </a: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Gomes,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Employment Policy Lead, British Retail Consortium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Subrahmaniam Krishnan-Harihara,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of Business Policy and Research, Greater Manchester Chambers of Commerce</a:t>
            </a:r>
          </a:p>
          <a:p>
            <a:pPr algn="ctr">
              <a:lnSpc>
                <a:spcPts val="4050"/>
              </a:lnSpc>
            </a:pPr>
            <a:r>
              <a:rPr lang="en-US" sz="2700" b="1" spc="-2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Jemma Johnstone, </a:t>
            </a:r>
            <a:r>
              <a:rPr lang="en-US" sz="2700" spc="-2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Operations Director, Maximus</a:t>
            </a:r>
          </a:p>
          <a:p>
            <a:pPr algn="ctr">
              <a:lnSpc>
                <a:spcPts val="1350"/>
              </a:lnSpc>
            </a:pPr>
            <a:endParaRPr lang="en-US" sz="2700" spc="-21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5C5E999-896A-0C48-6B64-9E8A8D080FC9}"/>
              </a:ext>
            </a:extLst>
          </p:cNvPr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6D01D95-E964-3458-3FA6-9B396585EF26}"/>
                </a:ext>
              </a:extLst>
            </p:cNvPr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D9E406A3-B8E5-2CDD-69DD-54284268870B}"/>
                </a:ext>
              </a:extLst>
            </p:cNvPr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C2214FB6-4E61-30F9-4ECE-7266B2D4AF29}"/>
              </a:ext>
            </a:extLst>
          </p:cNvPr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  <p:extLst>
      <p:ext uri="{BB962C8B-B14F-4D97-AF65-F5344CB8AC3E}">
        <p14:creationId xmlns:p14="http://schemas.microsoft.com/office/powerpoint/2010/main" val="830954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7293172" y="3026348"/>
            <a:ext cx="3701656" cy="744590"/>
            <a:chOff x="0" y="0"/>
            <a:chExt cx="974922" cy="1961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4922" cy="196106"/>
            </a:xfrm>
            <a:custGeom>
              <a:avLst/>
              <a:gdLst/>
              <a:ahLst/>
              <a:cxnLst/>
              <a:rect l="l" t="t" r="r" b="b"/>
              <a:pathLst>
                <a:path w="974922" h="196106">
                  <a:moveTo>
                    <a:pt x="98053" y="0"/>
                  </a:moveTo>
                  <a:lnTo>
                    <a:pt x="876869" y="0"/>
                  </a:lnTo>
                  <a:cubicBezTo>
                    <a:pt x="931022" y="0"/>
                    <a:pt x="974922" y="43900"/>
                    <a:pt x="974922" y="98053"/>
                  </a:cubicBezTo>
                  <a:lnTo>
                    <a:pt x="974922" y="98053"/>
                  </a:lnTo>
                  <a:cubicBezTo>
                    <a:pt x="974922" y="152206"/>
                    <a:pt x="931022" y="196106"/>
                    <a:pt x="876869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97492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504139" y="3011618"/>
            <a:ext cx="3279723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WORKSHOPS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1439" y="3867237"/>
            <a:ext cx="17445123" cy="2857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30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Small employers, big opportunities: apprenticeships for young people | </a:t>
            </a:r>
            <a:r>
              <a:rPr lang="en-US" sz="3024" b="1">
                <a:solidFill>
                  <a:srgbClr val="EE7E3B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Main Hall</a:t>
            </a:r>
          </a:p>
          <a:p>
            <a:pPr algn="ctr">
              <a:lnSpc>
                <a:spcPts val="4536"/>
              </a:lnSpc>
            </a:pPr>
            <a:r>
              <a:rPr lang="en-US" sz="30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Off the grid: reaching ‘hidden’ young people who are NEET | </a:t>
            </a:r>
            <a:r>
              <a:rPr lang="en-US" sz="3024" b="1">
                <a:solidFill>
                  <a:srgbClr val="EE7E3B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Breakout Room 1</a:t>
            </a:r>
          </a:p>
          <a:p>
            <a:pPr algn="ctr">
              <a:lnSpc>
                <a:spcPts val="4536"/>
              </a:lnSpc>
            </a:pPr>
            <a:r>
              <a:rPr lang="en-US" sz="30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AI in action: transforming employment support | </a:t>
            </a:r>
            <a:r>
              <a:rPr lang="en-US" sz="3024" b="1">
                <a:solidFill>
                  <a:srgbClr val="EE7E3B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Breakout Room 2</a:t>
            </a:r>
          </a:p>
          <a:p>
            <a:pPr algn="ctr">
              <a:lnSpc>
                <a:spcPts val="4536"/>
              </a:lnSpc>
            </a:pPr>
            <a:r>
              <a:rPr lang="en-US" sz="30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From evidence to delivery: what works in health and work support | </a:t>
            </a:r>
            <a:r>
              <a:rPr lang="en-US" sz="3024" b="1">
                <a:solidFill>
                  <a:srgbClr val="EE7E3B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Breakout Room 3</a:t>
            </a:r>
          </a:p>
          <a:p>
            <a:pPr algn="ctr">
              <a:lnSpc>
                <a:spcPts val="4229"/>
              </a:lnSpc>
            </a:pPr>
            <a:endParaRPr lang="en-US" sz="3024" b="1">
              <a:solidFill>
                <a:srgbClr val="EE7E3B"/>
              </a:solidFill>
              <a:latin typeface="Raleway 2 Bold"/>
              <a:ea typeface="Raleway 2 Bold"/>
              <a:cs typeface="Raleway 2 Bold"/>
              <a:sym typeface="Raleway 2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32554" y="3109445"/>
            <a:ext cx="6384793" cy="744590"/>
            <a:chOff x="0" y="0"/>
            <a:chExt cx="1681592" cy="1961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1592" cy="196106"/>
            </a:xfrm>
            <a:custGeom>
              <a:avLst/>
              <a:gdLst/>
              <a:ahLst/>
              <a:cxnLst/>
              <a:rect l="l" t="t" r="r" b="b"/>
              <a:pathLst>
                <a:path w="1681592" h="196106">
                  <a:moveTo>
                    <a:pt x="61840" y="0"/>
                  </a:moveTo>
                  <a:lnTo>
                    <a:pt x="1619751" y="0"/>
                  </a:lnTo>
                  <a:cubicBezTo>
                    <a:pt x="1636152" y="0"/>
                    <a:pt x="1651882" y="6515"/>
                    <a:pt x="1663479" y="18113"/>
                  </a:cubicBezTo>
                  <a:cubicBezTo>
                    <a:pt x="1675076" y="29710"/>
                    <a:pt x="1681592" y="45439"/>
                    <a:pt x="1681592" y="61840"/>
                  </a:cubicBezTo>
                  <a:lnTo>
                    <a:pt x="1681592" y="134266"/>
                  </a:lnTo>
                  <a:cubicBezTo>
                    <a:pt x="1681592" y="168419"/>
                    <a:pt x="1653905" y="196106"/>
                    <a:pt x="1619751" y="196106"/>
                  </a:cubicBezTo>
                  <a:lnTo>
                    <a:pt x="61840" y="196106"/>
                  </a:lnTo>
                  <a:cubicBezTo>
                    <a:pt x="45439" y="196106"/>
                    <a:pt x="29710" y="189591"/>
                    <a:pt x="18113" y="177993"/>
                  </a:cubicBezTo>
                  <a:cubicBezTo>
                    <a:pt x="6515" y="166396"/>
                    <a:pt x="0" y="150667"/>
                    <a:pt x="0" y="134266"/>
                  </a:cubicBezTo>
                  <a:lnTo>
                    <a:pt x="0" y="61840"/>
                  </a:lnTo>
                  <a:cubicBezTo>
                    <a:pt x="0" y="45439"/>
                    <a:pt x="6515" y="29710"/>
                    <a:pt x="18113" y="18113"/>
                  </a:cubicBezTo>
                  <a:cubicBezTo>
                    <a:pt x="29710" y="6515"/>
                    <a:pt x="45439" y="0"/>
                    <a:pt x="6184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68159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170187" y="3106868"/>
            <a:ext cx="5947625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LUNCH AND EXHIBITION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07855" y="4263610"/>
            <a:ext cx="8672290" cy="879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8"/>
              </a:lnSpc>
            </a:pPr>
            <a:r>
              <a:rPr lang="en-US" sz="57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Workshops at 1.30pm!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424743" y="3966293"/>
            <a:ext cx="13438514" cy="117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0"/>
              </a:lnSpc>
            </a:pPr>
            <a:r>
              <a:rPr lang="en-US" sz="7616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Thank you to our sponsors!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5610" y="497372"/>
            <a:ext cx="10830578" cy="3443221"/>
            <a:chOff x="0" y="0"/>
            <a:chExt cx="14440770" cy="45909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40770" cy="4590962"/>
            </a:xfrm>
            <a:custGeom>
              <a:avLst/>
              <a:gdLst/>
              <a:ahLst/>
              <a:cxnLst/>
              <a:rect l="l" t="t" r="r" b="b"/>
              <a:pathLst>
                <a:path w="14440770" h="4590962">
                  <a:moveTo>
                    <a:pt x="0" y="0"/>
                  </a:moveTo>
                  <a:lnTo>
                    <a:pt x="14440770" y="0"/>
                  </a:lnTo>
                  <a:lnTo>
                    <a:pt x="14440770" y="4590962"/>
                  </a:lnTo>
                  <a:lnTo>
                    <a:pt x="0" y="4590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8170" y="2541785"/>
              <a:ext cx="3959858" cy="2049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95"/>
                </a:lnSpc>
              </a:pPr>
              <a:r>
                <a:rPr lang="en-US" sz="9210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796676" y="-123825"/>
            <a:ext cx="21837763" cy="11340035"/>
          </a:xfrm>
          <a:custGeom>
            <a:avLst/>
            <a:gdLst/>
            <a:ahLst/>
            <a:cxnLst/>
            <a:rect l="l" t="t" r="r" b="b"/>
            <a:pathLst>
              <a:path w="21837763" h="11340035">
                <a:moveTo>
                  <a:pt x="0" y="0"/>
                </a:moveTo>
                <a:lnTo>
                  <a:pt x="21837763" y="0"/>
                </a:lnTo>
                <a:lnTo>
                  <a:pt x="21837763" y="11340035"/>
                </a:lnTo>
                <a:lnTo>
                  <a:pt x="0" y="11340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598902" y="7267847"/>
            <a:ext cx="620022" cy="620022"/>
          </a:xfrm>
          <a:custGeom>
            <a:avLst/>
            <a:gdLst/>
            <a:ahLst/>
            <a:cxnLst/>
            <a:rect l="l" t="t" r="r" b="b"/>
            <a:pathLst>
              <a:path w="620022" h="620022">
                <a:moveTo>
                  <a:pt x="0" y="0"/>
                </a:moveTo>
                <a:lnTo>
                  <a:pt x="620021" y="0"/>
                </a:lnTo>
                <a:lnTo>
                  <a:pt x="620021" y="620022"/>
                </a:lnTo>
                <a:lnTo>
                  <a:pt x="0" y="620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0311611" y="7223892"/>
            <a:ext cx="766258" cy="663977"/>
          </a:xfrm>
          <a:custGeom>
            <a:avLst/>
            <a:gdLst/>
            <a:ahLst/>
            <a:cxnLst/>
            <a:rect l="l" t="t" r="r" b="b"/>
            <a:pathLst>
              <a:path w="766258" h="663977">
                <a:moveTo>
                  <a:pt x="0" y="0"/>
                </a:moveTo>
                <a:lnTo>
                  <a:pt x="766257" y="0"/>
                </a:lnTo>
                <a:lnTo>
                  <a:pt x="766257" y="663977"/>
                </a:lnTo>
                <a:lnTo>
                  <a:pt x="0" y="663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61" t="-4599" b="-1260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2368245" y="7205563"/>
            <a:ext cx="6108231" cy="744590"/>
            <a:chOff x="0" y="0"/>
            <a:chExt cx="1608752" cy="1961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08752" cy="196106"/>
            </a:xfrm>
            <a:custGeom>
              <a:avLst/>
              <a:gdLst/>
              <a:ahLst/>
              <a:cxnLst/>
              <a:rect l="l" t="t" r="r" b="b"/>
              <a:pathLst>
                <a:path w="1608752" h="196106">
                  <a:moveTo>
                    <a:pt x="64640" y="0"/>
                  </a:moveTo>
                  <a:lnTo>
                    <a:pt x="1544112" y="0"/>
                  </a:lnTo>
                  <a:cubicBezTo>
                    <a:pt x="1561256" y="0"/>
                    <a:pt x="1577697" y="6810"/>
                    <a:pt x="1589820" y="18933"/>
                  </a:cubicBezTo>
                  <a:cubicBezTo>
                    <a:pt x="1601942" y="31055"/>
                    <a:pt x="1608752" y="47497"/>
                    <a:pt x="1608752" y="64640"/>
                  </a:cubicBezTo>
                  <a:lnTo>
                    <a:pt x="1608752" y="131466"/>
                  </a:lnTo>
                  <a:cubicBezTo>
                    <a:pt x="1608752" y="167166"/>
                    <a:pt x="1579812" y="196106"/>
                    <a:pt x="1544112" y="196106"/>
                  </a:cubicBezTo>
                  <a:lnTo>
                    <a:pt x="64640" y="196106"/>
                  </a:lnTo>
                  <a:cubicBezTo>
                    <a:pt x="47497" y="196106"/>
                    <a:pt x="31055" y="189296"/>
                    <a:pt x="18933" y="177173"/>
                  </a:cubicBezTo>
                  <a:cubicBezTo>
                    <a:pt x="6810" y="165051"/>
                    <a:pt x="0" y="148609"/>
                    <a:pt x="0" y="131466"/>
                  </a:cubicBezTo>
                  <a:lnTo>
                    <a:pt x="0" y="64640"/>
                  </a:lnTo>
                  <a:cubicBezTo>
                    <a:pt x="0" y="28940"/>
                    <a:pt x="28940" y="0"/>
                    <a:pt x="6464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60875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36729" y="7252990"/>
            <a:ext cx="5917616" cy="58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8"/>
              </a:lnSpc>
            </a:pPr>
            <a:r>
              <a:rPr lang="en-US" sz="3420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Learning and Work Institute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243743" y="7205563"/>
            <a:ext cx="5788608" cy="744590"/>
            <a:chOff x="0" y="0"/>
            <a:chExt cx="1524572" cy="1961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24572" cy="196106"/>
            </a:xfrm>
            <a:custGeom>
              <a:avLst/>
              <a:gdLst/>
              <a:ahLst/>
              <a:cxnLst/>
              <a:rect l="l" t="t" r="r" b="b"/>
              <a:pathLst>
                <a:path w="1524572" h="196106">
                  <a:moveTo>
                    <a:pt x="68209" y="0"/>
                  </a:moveTo>
                  <a:lnTo>
                    <a:pt x="1456362" y="0"/>
                  </a:lnTo>
                  <a:cubicBezTo>
                    <a:pt x="1474452" y="0"/>
                    <a:pt x="1491802" y="7186"/>
                    <a:pt x="1504594" y="19978"/>
                  </a:cubicBezTo>
                  <a:cubicBezTo>
                    <a:pt x="1517385" y="32770"/>
                    <a:pt x="1524572" y="50119"/>
                    <a:pt x="1524572" y="68209"/>
                  </a:cubicBezTo>
                  <a:lnTo>
                    <a:pt x="1524572" y="127896"/>
                  </a:lnTo>
                  <a:cubicBezTo>
                    <a:pt x="1524572" y="165568"/>
                    <a:pt x="1494033" y="196106"/>
                    <a:pt x="1456362" y="196106"/>
                  </a:cubicBezTo>
                  <a:lnTo>
                    <a:pt x="68209" y="196106"/>
                  </a:lnTo>
                  <a:cubicBezTo>
                    <a:pt x="50119" y="196106"/>
                    <a:pt x="32770" y="188920"/>
                    <a:pt x="19978" y="176128"/>
                  </a:cubicBezTo>
                  <a:cubicBezTo>
                    <a:pt x="7186" y="163336"/>
                    <a:pt x="0" y="145987"/>
                    <a:pt x="0" y="127896"/>
                  </a:cubicBezTo>
                  <a:lnTo>
                    <a:pt x="0" y="68209"/>
                  </a:lnTo>
                  <a:cubicBezTo>
                    <a:pt x="0" y="30538"/>
                    <a:pt x="30538" y="0"/>
                    <a:pt x="68209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52457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381683" y="7220868"/>
            <a:ext cx="5512729" cy="58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3423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@learnworkuk.bsky.social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7174931" y="4098236"/>
            <a:ext cx="3938138" cy="744590"/>
            <a:chOff x="0" y="0"/>
            <a:chExt cx="1037205" cy="19610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37205" cy="196106"/>
            </a:xfrm>
            <a:custGeom>
              <a:avLst/>
              <a:gdLst/>
              <a:ahLst/>
              <a:cxnLst/>
              <a:rect l="l" t="t" r="r" b="b"/>
              <a:pathLst>
                <a:path w="1037205" h="196106">
                  <a:moveTo>
                    <a:pt x="98053" y="0"/>
                  </a:moveTo>
                  <a:lnTo>
                    <a:pt x="939152" y="0"/>
                  </a:lnTo>
                  <a:cubicBezTo>
                    <a:pt x="993305" y="0"/>
                    <a:pt x="1037205" y="43900"/>
                    <a:pt x="1037205" y="98053"/>
                  </a:cubicBezTo>
                  <a:lnTo>
                    <a:pt x="1037205" y="98053"/>
                  </a:lnTo>
                  <a:cubicBezTo>
                    <a:pt x="1037205" y="152206"/>
                    <a:pt x="993305" y="196106"/>
                    <a:pt x="939152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037205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7423117" y="4092017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7490586" y="3073973"/>
            <a:ext cx="3306828" cy="744590"/>
            <a:chOff x="0" y="0"/>
            <a:chExt cx="870934" cy="1961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0934" cy="196106"/>
            </a:xfrm>
            <a:custGeom>
              <a:avLst/>
              <a:gdLst/>
              <a:ahLst/>
              <a:cxnLst/>
              <a:rect l="l" t="t" r="r" b="b"/>
              <a:pathLst>
                <a:path w="870934" h="196106">
                  <a:moveTo>
                    <a:pt x="98053" y="0"/>
                  </a:moveTo>
                  <a:lnTo>
                    <a:pt x="772881" y="0"/>
                  </a:lnTo>
                  <a:cubicBezTo>
                    <a:pt x="827034" y="0"/>
                    <a:pt x="870934" y="43900"/>
                    <a:pt x="870934" y="98053"/>
                  </a:cubicBezTo>
                  <a:lnTo>
                    <a:pt x="870934" y="98053"/>
                  </a:lnTo>
                  <a:cubicBezTo>
                    <a:pt x="870934" y="152206"/>
                    <a:pt x="827034" y="196106"/>
                    <a:pt x="772881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70934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73644" y="3106868"/>
            <a:ext cx="2940712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WORKSHOP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27798" y="4263610"/>
            <a:ext cx="13032403" cy="1750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8"/>
              </a:lnSpc>
            </a:pPr>
            <a:r>
              <a:rPr lang="en-US" sz="57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Small employers, big opportunities: apprenticeships for young people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3936" y="2886174"/>
            <a:ext cx="17101817" cy="37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Chair: Olly Newton,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Executive Director, Edge Foundation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Laura Hawksworth,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Associate Director, Policy and Impact, Careers &amp; Enterprise Company 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Carr,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Senior Employer Engagement &amp; Partnerships Manager, Youth Futures Foundation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Anna Morrison,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Founder and Director, Amazing Apprenticeships </a:t>
            </a:r>
          </a:p>
          <a:p>
            <a:pPr algn="ctr">
              <a:lnSpc>
                <a:spcPts val="4499"/>
              </a:lnSpc>
            </a:pPr>
            <a:r>
              <a:rPr lang="en-US" sz="2999" b="1" spc="-50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Chris Mayne, </a:t>
            </a:r>
            <a:r>
              <a:rPr lang="en-US" sz="2999" spc="-50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Managing Director, Forsberg Services and Board Member, </a:t>
            </a:r>
            <a:r>
              <a:rPr lang="en-US" sz="2999" spc="-50" err="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Electech</a:t>
            </a:r>
            <a:r>
              <a:rPr lang="en-US" sz="2999" spc="-50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Innovation Cluster </a:t>
            </a:r>
          </a:p>
          <a:p>
            <a:pPr algn="ctr">
              <a:lnSpc>
                <a:spcPts val="4499"/>
              </a:lnSpc>
            </a:pPr>
            <a:endParaRPr lang="en-US" sz="2999" spc="-50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  <a:p>
            <a:pPr algn="ctr">
              <a:lnSpc>
                <a:spcPts val="1499"/>
              </a:lnSpc>
            </a:pPr>
            <a:endParaRPr lang="en-US" sz="2999" spc="-50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621371" y="4450398"/>
            <a:ext cx="7045259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Executive Director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Edge Foundation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13361" y="3381240"/>
            <a:ext cx="5461279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Olly Newton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242320" y="4400438"/>
            <a:ext cx="7803360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Head of Policy and Impact Careers &amp; Enterprise Company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Laura Hawksworth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81BBD3-9EB6-6FA5-9F05-A68764D3276E}"/>
              </a:ext>
            </a:extLst>
          </p:cNvPr>
          <p:cNvSpPr txBox="1"/>
          <p:nvPr/>
        </p:nvSpPr>
        <p:spPr>
          <a:xfrm>
            <a:off x="1079111" y="2015422"/>
            <a:ext cx="11055549" cy="5678478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/>
            <a:r>
              <a:rPr lang="en-GB" sz="7200" b="1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Small employers, big opportunities</a:t>
            </a:r>
            <a:endParaRPr lang="en-GB" sz="7200" b="1">
              <a:solidFill>
                <a:srgbClr val="FFFFFF"/>
              </a:solidFill>
              <a:latin typeface="Lato Medium" panose="020F0502020204030203" pitchFamily="34" charset="77"/>
              <a:ea typeface="Lato Medium"/>
              <a:cs typeface="Lato Medium"/>
            </a:endParaRPr>
          </a:p>
          <a:p>
            <a:pPr defTabSz="1371600"/>
            <a:endParaRPr lang="en-GB" sz="6000">
              <a:solidFill>
                <a:srgbClr val="FFFFFF"/>
              </a:solidFill>
              <a:latin typeface="Lato Medium" panose="020F0502020204030203" pitchFamily="34" charset="77"/>
            </a:endParaRPr>
          </a:p>
          <a:p>
            <a:pPr defTabSz="1371600"/>
            <a:r>
              <a:rPr lang="en-GB" sz="4800" i="1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Laura Hawksworth</a:t>
            </a:r>
          </a:p>
          <a:p>
            <a:pPr defTabSz="1371600"/>
            <a:endParaRPr lang="en-GB" sz="6000" i="1">
              <a:solidFill>
                <a:srgbClr val="FFFFFF"/>
              </a:solidFill>
              <a:latin typeface="Lato Medium"/>
              <a:ea typeface="Lato Medium"/>
              <a:cs typeface="Lato Medium"/>
            </a:endParaRPr>
          </a:p>
          <a:p>
            <a:pPr defTabSz="1371600"/>
            <a:r>
              <a:rPr lang="en-GB" sz="4800" i="1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2</a:t>
            </a:r>
            <a:r>
              <a:rPr lang="en-GB" sz="4800" i="1" baseline="30000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nd</a:t>
            </a:r>
            <a:r>
              <a:rPr lang="en-GB" sz="4800" i="1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 July 2026</a:t>
            </a:r>
            <a:endParaRPr lang="en-GB" sz="4800" i="1">
              <a:solidFill>
                <a:srgbClr val="FFFFFF"/>
              </a:solidFill>
              <a:latin typeface="Lato Light" panose="020F0302020204030203" pitchFamily="34" charset="77"/>
              <a:ea typeface="Lato Light" panose="020F0302020204030203" pitchFamily="34" charset="77"/>
              <a:cs typeface="Lato Light" panose="020F03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36080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81BBD3-9EB6-6FA5-9F05-A68764D3276E}"/>
              </a:ext>
            </a:extLst>
          </p:cNvPr>
          <p:cNvSpPr txBox="1"/>
          <p:nvPr/>
        </p:nvSpPr>
        <p:spPr>
          <a:xfrm>
            <a:off x="503039" y="1754817"/>
            <a:ext cx="1105554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4800">
                <a:solidFill>
                  <a:srgbClr val="FFFFFF"/>
                </a:solidFill>
                <a:latin typeface="Lato Medium" panose="020F0502020204030203" pitchFamily="34" charset="77"/>
              </a:rPr>
              <a:t>The Careers &amp; Enterprise Company </a:t>
            </a:r>
            <a:r>
              <a:rPr lang="en-GB" sz="4800">
                <a:solidFill>
                  <a:srgbClr val="FFFFFF"/>
                </a:solidFill>
                <a:latin typeface="Lato Light" panose="020F0302020204030203" pitchFamily="34" charset="77"/>
              </a:rPr>
              <a:t>is t</a:t>
            </a:r>
            <a:r>
              <a:rPr lang="en-US" sz="4800">
                <a:solidFill>
                  <a:srgbClr val="FFFFFF"/>
                </a:solidFill>
                <a:latin typeface="Lato Light" panose="020F0302020204030203" pitchFamily="34" charset="77"/>
              </a:rPr>
              <a:t>he independent national body preparing young people for their futures. </a:t>
            </a:r>
          </a:p>
          <a:p>
            <a:pPr defTabSz="1371600"/>
            <a:endParaRPr lang="en-US" sz="4200">
              <a:solidFill>
                <a:srgbClr val="FFFFFF"/>
              </a:solidFill>
              <a:latin typeface="Lato Light" panose="020F0302020204030203" pitchFamily="34" charset="77"/>
            </a:endParaRPr>
          </a:p>
          <a:p>
            <a:pPr defTabSz="1371600"/>
            <a:r>
              <a:rPr lang="en-US" sz="4200">
                <a:solidFill>
                  <a:srgbClr val="FFFFFF"/>
                </a:solidFill>
                <a:latin typeface="Lato Light" panose="020F0302020204030203" pitchFamily="34" charset="77"/>
              </a:rPr>
              <a:t>We have a regional network of </a:t>
            </a:r>
            <a:r>
              <a:rPr lang="en-US" sz="4200" b="1">
                <a:solidFill>
                  <a:srgbClr val="FFFFFF"/>
                </a:solidFill>
                <a:latin typeface="Lato Light" panose="020F0302020204030203" pitchFamily="34" charset="77"/>
              </a:rPr>
              <a:t>44 Careers Hubs</a:t>
            </a:r>
            <a:r>
              <a:rPr lang="en-US" sz="4200">
                <a:solidFill>
                  <a:srgbClr val="FFFFFF"/>
                </a:solidFill>
                <a:latin typeface="Lato Light" panose="020F0302020204030203" pitchFamily="34" charset="77"/>
              </a:rPr>
              <a:t> covering </a:t>
            </a:r>
            <a:r>
              <a:rPr lang="en-US" sz="4200" b="1">
                <a:solidFill>
                  <a:srgbClr val="FFFFFF"/>
                </a:solidFill>
                <a:latin typeface="Lato Light" panose="020F0302020204030203" pitchFamily="34" charset="77"/>
              </a:rPr>
              <a:t>96% of schools and colleges</a:t>
            </a:r>
            <a:r>
              <a:rPr lang="en-US" sz="4200">
                <a:solidFill>
                  <a:srgbClr val="FFFFFF"/>
                </a:solidFill>
                <a:latin typeface="Lato Light" panose="020F0302020204030203" pitchFamily="34" charset="77"/>
              </a:rPr>
              <a:t>, in partnership with Mayoral Strategic and Local Authorities, to connect with employers and local skills needs. </a:t>
            </a:r>
            <a:endParaRPr lang="en-GB" sz="4200">
              <a:solidFill>
                <a:srgbClr val="FFFFFF"/>
              </a:solidFill>
              <a:latin typeface="Lato Light" panose="020F03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51810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7ACA3E-9A86-6197-2668-81CA38B400A3}"/>
              </a:ext>
            </a:extLst>
          </p:cNvPr>
          <p:cNvSpPr txBox="1"/>
          <p:nvPr/>
        </p:nvSpPr>
        <p:spPr>
          <a:xfrm>
            <a:off x="570548" y="3253290"/>
            <a:ext cx="126112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10800">
                <a:solidFill>
                  <a:srgbClr val="FFFFFF"/>
                </a:solidFill>
                <a:latin typeface="Lato Light" panose="020F0302020204030203" pitchFamily="34" charset="77"/>
              </a:rPr>
              <a:t>To help every young person find their best next step.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385F5-FA1A-23B9-7830-F0CB4129FDAC}"/>
              </a:ext>
            </a:extLst>
          </p:cNvPr>
          <p:cNvSpPr txBox="1"/>
          <p:nvPr/>
        </p:nvSpPr>
        <p:spPr>
          <a:xfrm>
            <a:off x="570548" y="890528"/>
            <a:ext cx="91470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7200" b="1">
                <a:solidFill>
                  <a:srgbClr val="FFFFFF"/>
                </a:solidFill>
                <a:latin typeface="Lato" panose="020F0502020204030203" pitchFamily="34" charset="0"/>
              </a:rPr>
              <a:t>Our mission</a:t>
            </a:r>
            <a:endParaRPr lang="en-US" sz="720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8BC38A-080D-B3CB-9769-F6883132F846}"/>
              </a:ext>
            </a:extLst>
          </p:cNvPr>
          <p:cNvCxnSpPr>
            <a:cxnSpLocks/>
          </p:cNvCxnSpPr>
          <p:nvPr/>
        </p:nvCxnSpPr>
        <p:spPr>
          <a:xfrm>
            <a:off x="773071" y="8181338"/>
            <a:ext cx="2497778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A52F95-499C-EEBE-3AF2-CC9002C53A3C}"/>
              </a:ext>
            </a:extLst>
          </p:cNvPr>
          <p:cNvCxnSpPr>
            <a:cxnSpLocks/>
          </p:cNvCxnSpPr>
          <p:nvPr/>
        </p:nvCxnSpPr>
        <p:spPr>
          <a:xfrm>
            <a:off x="5431088" y="4873470"/>
            <a:ext cx="2896038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92A324D-0713-0FE0-802C-AF10083CB203}"/>
              </a:ext>
            </a:extLst>
          </p:cNvPr>
          <p:cNvSpPr txBox="1"/>
          <p:nvPr/>
        </p:nvSpPr>
        <p:spPr>
          <a:xfrm>
            <a:off x="4474029" y="4866502"/>
            <a:ext cx="920931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2700">
                <a:solidFill>
                  <a:srgbClr val="585857"/>
                </a:solidFill>
                <a:latin typeface="Calibri" panose="020F0502020204030204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29503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13514A-8A19-AA05-3BA4-B2EEACD02DC4}"/>
              </a:ext>
            </a:extLst>
          </p:cNvPr>
          <p:cNvSpPr txBox="1"/>
          <p:nvPr/>
        </p:nvSpPr>
        <p:spPr>
          <a:xfrm>
            <a:off x="7330265" y="2115331"/>
            <a:ext cx="9370593" cy="7620612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ea typeface="Aptos" panose="020B0004020202020204" pitchFamily="34" charset="0"/>
                <a:cs typeface="Arial"/>
              </a:rPr>
              <a:t>DfE parent, pupil and learner voice shows </a:t>
            </a:r>
            <a:r>
              <a:rPr lang="en-GB" sz="3000" b="1" kern="100">
                <a:solidFill>
                  <a:srgbClr val="055151"/>
                </a:solidFill>
                <a:latin typeface="Lato"/>
                <a:ea typeface="Aptos" panose="020B0004020202020204" pitchFamily="34" charset="0"/>
                <a:cs typeface="Arial"/>
              </a:rPr>
              <a:t>100% awareness.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CEC data consistently shows a </a:t>
            </a:r>
            <a:r>
              <a:rPr lang="en-GB" sz="3000" b="1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doubling of understanding between years 7 and 11</a:t>
            </a: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CEC analysis shows career readiness (includes pathway understanding) </a:t>
            </a:r>
            <a:r>
              <a:rPr lang="en-GB" sz="3000" b="1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improves faster where careers education is highest quality</a:t>
            </a: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b="1" kern="100">
                <a:solidFill>
                  <a:srgbClr val="055151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Disadvantage, health and place</a:t>
            </a: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 continue to shape young people's access to opportunities and progression. </a:t>
            </a:r>
          </a:p>
          <a:p>
            <a:pPr marL="1200150" lvl="1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b="1" kern="100">
                <a:solidFill>
                  <a:srgbClr val="055151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ATE Framework </a:t>
            </a: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evidence suggests awareness does not always translate into apprenticeship take-up</a:t>
            </a:r>
            <a:r>
              <a:rPr lang="en-GB" sz="3000">
                <a:solidFill>
                  <a:srgbClr val="585857"/>
                </a:solidFill>
                <a:latin typeface="Calibri" panose="020F0502020204030204"/>
              </a:rPr>
              <a:t>.</a:t>
            </a:r>
            <a:endParaRPr lang="en-GB" sz="3000" kern="100">
              <a:solidFill>
                <a:srgbClr val="055151"/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8FE207D-4CEF-4E97-5A84-44C514227C80}"/>
              </a:ext>
            </a:extLst>
          </p:cNvPr>
          <p:cNvCxnSpPr>
            <a:cxnSpLocks/>
          </p:cNvCxnSpPr>
          <p:nvPr/>
        </p:nvCxnSpPr>
        <p:spPr>
          <a:xfrm>
            <a:off x="122711" y="4148667"/>
            <a:ext cx="688576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F006F49-E82F-4E1D-991B-5DD093A86799}"/>
              </a:ext>
            </a:extLst>
          </p:cNvPr>
          <p:cNvSpPr txBox="1"/>
          <p:nvPr/>
        </p:nvSpPr>
        <p:spPr>
          <a:xfrm>
            <a:off x="435533" y="1682193"/>
            <a:ext cx="5185835" cy="216982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/>
            <a:r>
              <a:rPr lang="en-US" sz="6600" b="1">
                <a:solidFill>
                  <a:srgbClr val="FFFFFF"/>
                </a:solidFill>
                <a:latin typeface="Lato"/>
                <a:ea typeface="Lato"/>
                <a:cs typeface="Calibri"/>
              </a:rPr>
              <a:t>More young people know</a:t>
            </a:r>
            <a:endParaRPr lang="en-GB" sz="6000">
              <a:solidFill>
                <a:srgbClr val="FFFFFF"/>
              </a:solidFill>
              <a:latin typeface="Lato"/>
              <a:ea typeface="Lato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3B90A-7614-AD88-B2F4-8CAD34219400}"/>
              </a:ext>
            </a:extLst>
          </p:cNvPr>
          <p:cNvSpPr txBox="1"/>
          <p:nvPr/>
        </p:nvSpPr>
        <p:spPr>
          <a:xfrm>
            <a:off x="444500" y="4148668"/>
            <a:ext cx="5397501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371600"/>
            <a:r>
              <a:rPr lang="en-GB" sz="4800">
                <a:solidFill>
                  <a:srgbClr val="FFFFFF"/>
                </a:solidFill>
                <a:latin typeface="Lato Medium"/>
                <a:ea typeface="Lato Medium"/>
                <a:cs typeface="Lato Medium"/>
              </a:rPr>
              <a:t>...about apprenticeships</a:t>
            </a:r>
          </a:p>
          <a:p>
            <a:pPr algn="ctr" defTabSz="1371600"/>
            <a:endParaRPr lang="en-US" sz="2700">
              <a:solidFill>
                <a:srgbClr val="585857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29EF87-301A-06A9-01AD-B865015CF453}"/>
              </a:ext>
            </a:extLst>
          </p:cNvPr>
          <p:cNvSpPr txBox="1"/>
          <p:nvPr/>
        </p:nvSpPr>
        <p:spPr>
          <a:xfrm>
            <a:off x="6593303" y="9633764"/>
            <a:ext cx="1169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2400">
                <a:solidFill>
                  <a:srgbClr val="5858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DWP &amp; Rt Hon Alan Milburn (May 2026). </a:t>
            </a:r>
            <a:r>
              <a:rPr lang="en-GB" sz="2400">
                <a:solidFill>
                  <a:srgbClr val="5858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Young people and work: interim report</a:t>
            </a:r>
            <a:r>
              <a:rPr lang="en-GB" sz="2400">
                <a:solidFill>
                  <a:srgbClr val="5858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91070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A879241-4462-E4CA-E7FB-EB299CA520B0}"/>
              </a:ext>
            </a:extLst>
          </p:cNvPr>
          <p:cNvGraphicFramePr/>
          <p:nvPr/>
        </p:nvGraphicFramePr>
        <p:xfrm>
          <a:off x="521046" y="2771378"/>
          <a:ext cx="10844019" cy="678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521C761-E72E-FFD4-29A6-D9E4F0491FF1}"/>
              </a:ext>
            </a:extLst>
          </p:cNvPr>
          <p:cNvSpPr txBox="1"/>
          <p:nvPr/>
        </p:nvSpPr>
        <p:spPr>
          <a:xfrm>
            <a:off x="154306" y="9594503"/>
            <a:ext cx="1157573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2250" i="1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Source: Future Skills Questionnaire, 2024/25 academic year-end data (Year 11, N=31,015)</a:t>
            </a:r>
            <a:endParaRPr lang="en-GB" sz="2250">
              <a:solidFill>
                <a:srgbClr val="00797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6B778E-B309-046F-1ADA-3C6789A20E7D}"/>
              </a:ext>
            </a:extLst>
          </p:cNvPr>
          <p:cNvSpPr txBox="1"/>
          <p:nvPr/>
        </p:nvSpPr>
        <p:spPr>
          <a:xfrm>
            <a:off x="651001" y="2244992"/>
            <a:ext cx="12466865" cy="507831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/>
            <a:r>
              <a:rPr lang="en-GB" sz="2400">
                <a:solidFill>
                  <a:srgbClr val="00797B"/>
                </a:solidFill>
                <a:latin typeface="Lato"/>
                <a:ea typeface="Lato"/>
                <a:cs typeface="Lato"/>
              </a:rPr>
              <a:t>Understanding of pathways after Year 11 by FSM status, 2024/25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89300-A3E5-B39D-9709-CFCAE91D81C3}"/>
              </a:ext>
            </a:extLst>
          </p:cNvPr>
          <p:cNvSpPr txBox="1"/>
          <p:nvPr/>
        </p:nvSpPr>
        <p:spPr>
          <a:xfrm>
            <a:off x="12521163" y="2771378"/>
            <a:ext cx="5245791" cy="798218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>
            <a:defPPr>
              <a:defRPr lang="en-US"/>
            </a:defPPr>
            <a:lvl1pPr marL="342900" indent="-342900">
              <a:lnSpc>
                <a:spcPct val="115000"/>
              </a:lnSpc>
              <a:spcAft>
                <a:spcPts val="800"/>
              </a:spcAft>
              <a:buClr>
                <a:schemeClr val="accent2"/>
              </a:buClr>
              <a:buSzPct val="100000"/>
              <a:buFont typeface="Symbol" pitchFamily="2" charset="2"/>
              <a:buChar char=""/>
              <a:tabLst>
                <a:tab pos="457200" algn="l"/>
              </a:tabLst>
              <a:defRPr sz="2000" kern="100">
                <a:solidFill>
                  <a:schemeClr val="accent6"/>
                </a:solidFill>
                <a:latin typeface="Lato"/>
                <a:ea typeface="Aptos" panose="020B0004020202020204" pitchFamily="34" charset="0"/>
                <a:cs typeface="Arial"/>
              </a:defRPr>
            </a:lvl1pPr>
            <a:lvl2pPr marL="800100" lvl="1" indent="-342900">
              <a:lnSpc>
                <a:spcPct val="115000"/>
              </a:lnSpc>
              <a:spcAft>
                <a:spcPts val="800"/>
              </a:spcAft>
              <a:buClr>
                <a:schemeClr val="accent2"/>
              </a:buClr>
              <a:buSzPct val="100000"/>
              <a:buFont typeface="Symbol" pitchFamily="2" charset="2"/>
              <a:buChar char=""/>
              <a:tabLst>
                <a:tab pos="457200" algn="l"/>
              </a:tabLst>
              <a:defRPr sz="2000" b="1" kern="100">
                <a:solidFill>
                  <a:schemeClr val="accent6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2pPr>
          </a:lstStyle>
          <a:p>
            <a:pPr marL="514350" indent="-514350" defTabSz="1371600">
              <a:spcAft>
                <a:spcPts val="1200"/>
              </a:spcAft>
              <a:buClr>
                <a:srgbClr val="ED6D50"/>
              </a:buClr>
              <a:tabLst>
                <a:tab pos="685800" algn="l"/>
              </a:tabLst>
            </a:pPr>
            <a:r>
              <a:rPr lang="en-GB" sz="3000">
                <a:solidFill>
                  <a:srgbClr val="FFFFFF"/>
                </a:solidFill>
              </a:rPr>
              <a:t>Learners not eligible for FSM </a:t>
            </a:r>
            <a:r>
              <a:rPr lang="en-GB" sz="3000" b="1">
                <a:solidFill>
                  <a:srgbClr val="FFFFFF"/>
                </a:solidFill>
              </a:rPr>
              <a:t>consistently report higher understanding of both pathways </a:t>
            </a:r>
            <a:r>
              <a:rPr lang="en-GB" sz="3000">
                <a:solidFill>
                  <a:srgbClr val="FFFFFF"/>
                </a:solidFill>
              </a:rPr>
              <a:t>than FSM-eligible learners.</a:t>
            </a:r>
          </a:p>
          <a:p>
            <a:pPr marL="514350" indent="-514350" defTabSz="1371600">
              <a:spcAft>
                <a:spcPts val="1200"/>
              </a:spcAft>
              <a:buClr>
                <a:srgbClr val="ED6D50"/>
              </a:buClr>
              <a:tabLst>
                <a:tab pos="685800" algn="l"/>
              </a:tabLst>
            </a:pPr>
            <a:endParaRPr lang="en-GB" sz="3000">
              <a:solidFill>
                <a:srgbClr val="FFFFFF"/>
              </a:solidFill>
            </a:endParaRPr>
          </a:p>
          <a:p>
            <a:pPr marL="514350" indent="-514350" defTabSz="1371600">
              <a:spcAft>
                <a:spcPts val="1200"/>
              </a:spcAft>
              <a:buClr>
                <a:srgbClr val="ED6D50"/>
              </a:buClr>
              <a:tabLst>
                <a:tab pos="685800" algn="l"/>
              </a:tabLst>
            </a:pPr>
            <a:r>
              <a:rPr lang="en-GB" sz="3000">
                <a:solidFill>
                  <a:srgbClr val="FFFFFF"/>
                </a:solidFill>
              </a:rPr>
              <a:t>The gap is </a:t>
            </a:r>
            <a:r>
              <a:rPr lang="en-GB" sz="3000" b="1">
                <a:solidFill>
                  <a:srgbClr val="FFFFFF"/>
                </a:solidFill>
              </a:rPr>
              <a:t>relatively small </a:t>
            </a:r>
            <a:r>
              <a:rPr lang="en-GB" sz="3000">
                <a:solidFill>
                  <a:srgbClr val="FFFFFF"/>
                </a:solidFill>
              </a:rPr>
              <a:t>for </a:t>
            </a:r>
            <a:r>
              <a:rPr lang="en-GB" sz="3000" b="1">
                <a:solidFill>
                  <a:srgbClr val="FFFFFF"/>
                </a:solidFill>
              </a:rPr>
              <a:t>Apprenticeships </a:t>
            </a:r>
            <a:r>
              <a:rPr lang="en-GB" sz="3000">
                <a:solidFill>
                  <a:srgbClr val="FFFFFF"/>
                </a:solidFill>
              </a:rPr>
              <a:t>(4%pts: 80% vs 76%), suggesting similar levels of awareness, but a larger gap for </a:t>
            </a:r>
            <a:r>
              <a:rPr lang="en-GB" sz="3000" b="1">
                <a:solidFill>
                  <a:srgbClr val="FFFFFF"/>
                </a:solidFill>
              </a:rPr>
              <a:t>A-Levels</a:t>
            </a:r>
            <a:r>
              <a:rPr lang="en-GB" sz="3000">
                <a:solidFill>
                  <a:srgbClr val="FFFFFF"/>
                </a:solidFill>
              </a:rPr>
              <a:t> (11%pts: 86% vs 75%)</a:t>
            </a:r>
          </a:p>
          <a:p>
            <a:pPr marL="514350" indent="-514350" defTabSz="1371600">
              <a:spcAft>
                <a:spcPts val="1200"/>
              </a:spcAft>
              <a:buClr>
                <a:srgbClr val="ED6D50"/>
              </a:buClr>
              <a:tabLst>
                <a:tab pos="685800" algn="l"/>
              </a:tabLst>
            </a:pPr>
            <a:endParaRPr lang="en-GB" sz="3000">
              <a:solidFill>
                <a:srgbClr val="05515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D48AD1-5AD9-BA40-F741-37CDE2B1477E}"/>
              </a:ext>
            </a:extLst>
          </p:cNvPr>
          <p:cNvSpPr txBox="1"/>
          <p:nvPr/>
        </p:nvSpPr>
        <p:spPr>
          <a:xfrm>
            <a:off x="651000" y="555161"/>
            <a:ext cx="102734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4800" b="1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…but FSM eligibility is associated with a gap in pathway understanding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646EA0-5CC1-6875-3987-EDFBF5346DC9}"/>
              </a:ext>
            </a:extLst>
          </p:cNvPr>
          <p:cNvCxnSpPr>
            <a:cxnSpLocks/>
          </p:cNvCxnSpPr>
          <p:nvPr/>
        </p:nvCxnSpPr>
        <p:spPr>
          <a:xfrm>
            <a:off x="11466078" y="2741529"/>
            <a:ext cx="682192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019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Freeform 18"/>
          <p:cNvSpPr/>
          <p:nvPr/>
        </p:nvSpPr>
        <p:spPr>
          <a:xfrm>
            <a:off x="4683734" y="3780845"/>
            <a:ext cx="8920533" cy="1126217"/>
          </a:xfrm>
          <a:custGeom>
            <a:avLst/>
            <a:gdLst/>
            <a:ahLst/>
            <a:cxnLst/>
            <a:rect l="l" t="t" r="r" b="b"/>
            <a:pathLst>
              <a:path w="8920533" h="1126217">
                <a:moveTo>
                  <a:pt x="0" y="0"/>
                </a:moveTo>
                <a:lnTo>
                  <a:pt x="8920532" y="0"/>
                </a:lnTo>
                <a:lnTo>
                  <a:pt x="8920532" y="1126217"/>
                </a:lnTo>
                <a:lnTo>
                  <a:pt x="0" y="1126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FAC91A9-D262-EE2C-DAC8-7CF1B4248539}"/>
              </a:ext>
            </a:extLst>
          </p:cNvPr>
          <p:cNvCxnSpPr>
            <a:cxnSpLocks/>
          </p:cNvCxnSpPr>
          <p:nvPr/>
        </p:nvCxnSpPr>
        <p:spPr>
          <a:xfrm>
            <a:off x="11402235" y="7116713"/>
            <a:ext cx="688576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A9EDB62-67F4-797E-213C-E350AC0A6B44}"/>
              </a:ext>
            </a:extLst>
          </p:cNvPr>
          <p:cNvSpPr txBox="1"/>
          <p:nvPr/>
        </p:nvSpPr>
        <p:spPr>
          <a:xfrm>
            <a:off x="12566135" y="2092623"/>
            <a:ext cx="537324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6000" b="1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Boosting Skills Pathways </a:t>
            </a:r>
            <a:r>
              <a:rPr lang="en-GB" sz="6000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</a:t>
            </a:r>
            <a:r>
              <a:rPr lang="en-GB" sz="6000" b="1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Digital Futures Accelerator Funds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98FD7F-F1C9-24D1-5BDB-87F5126DCFB5}"/>
              </a:ext>
            </a:extLst>
          </p:cNvPr>
          <p:cNvSpPr txBox="1"/>
          <p:nvPr/>
        </p:nvSpPr>
        <p:spPr>
          <a:xfrm>
            <a:off x="12599646" y="7116713"/>
            <a:ext cx="92102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4800" b="1">
                <a:solidFill>
                  <a:srgbClr val="00797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…what works</a:t>
            </a:r>
            <a:endParaRPr lang="en-GB" sz="4800">
              <a:solidFill>
                <a:srgbClr val="585857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1E0E81-FBF7-7C6D-9C85-E53ABF1C98C5}"/>
              </a:ext>
            </a:extLst>
          </p:cNvPr>
          <p:cNvSpPr txBox="1"/>
          <p:nvPr/>
        </p:nvSpPr>
        <p:spPr>
          <a:xfrm>
            <a:off x="815897" y="377016"/>
            <a:ext cx="9811941" cy="10148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GB" sz="3000" kern="100">
                <a:solidFill>
                  <a:srgbClr val="FFFFFF"/>
                </a:solidFill>
                <a:latin typeface="Lato"/>
                <a:cs typeface="Arial"/>
              </a:rPr>
              <a:t>The </a:t>
            </a:r>
            <a:r>
              <a:rPr lang="en-GB" sz="3000" b="1" kern="100">
                <a:solidFill>
                  <a:srgbClr val="FFFFFF"/>
                </a:solidFill>
                <a:latin typeface="Lato"/>
                <a:cs typeface="Arial"/>
              </a:rPr>
              <a:t>Boosting Skills Pathways </a:t>
            </a:r>
            <a:r>
              <a:rPr lang="en-GB" sz="3000" kern="100">
                <a:solidFill>
                  <a:srgbClr val="FFFFFF"/>
                </a:solidFill>
                <a:latin typeface="Lato"/>
                <a:cs typeface="Arial"/>
              </a:rPr>
              <a:t>programme uses the ATE Framework and employer-led outreach in growth sectors to increase awareness and uptake.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en-GB" sz="300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Clr>
                <a:srgbClr val="ED6D50"/>
              </a:buClr>
              <a:buFont typeface="Arial" panose="020B0604020202020204" pitchFamily="34" charset="0"/>
              <a:buChar char="•"/>
            </a:pP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Repeated, meaningful encounters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with employers, FE colleges and training providers improve understanding of ATE pathways and </a:t>
            </a: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support progression decisions.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en-GB" sz="300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Clr>
                <a:srgbClr val="ED6D50"/>
              </a:buClr>
              <a:buFont typeface="Arial" panose="020B0604020202020204" pitchFamily="34" charset="0"/>
              <a:buChar char="•"/>
            </a:pPr>
            <a:r>
              <a:rPr lang="en-GB" sz="3000" b="1" u="sng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But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awareness alone if not enough.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Careers Hub coordination is needed to: </a:t>
            </a:r>
          </a:p>
          <a:p>
            <a:pPr marL="2057400" lvl="2" indent="-685800" defTabSz="1371600">
              <a:buClr>
                <a:srgbClr val="ED6D50"/>
              </a:buClr>
              <a:buFont typeface="+mj-lt"/>
              <a:buAutoNum type="arabicPeriod"/>
            </a:pP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Boost the opportunities available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young people</a:t>
            </a:r>
          </a:p>
          <a:p>
            <a:pPr marL="2057400" lvl="2" indent="-685800" defTabSz="1371600">
              <a:buClr>
                <a:srgbClr val="ED6D50"/>
              </a:buClr>
              <a:buFont typeface="+mj-lt"/>
              <a:buAutoNum type="arabicPeriod"/>
            </a:pP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Increase enthusiasm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occupations with opportunities</a:t>
            </a:r>
          </a:p>
          <a:p>
            <a:pPr marL="2057400" lvl="2" indent="-685800" defTabSz="1371600">
              <a:buClr>
                <a:srgbClr val="ED6D50"/>
              </a:buClr>
              <a:buFont typeface="+mj-lt"/>
              <a:buAutoNum type="arabicPeriod"/>
            </a:pP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Improve the </a:t>
            </a: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conversion of interest to uptake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opportunities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en-GB" sz="3000" b="1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Clr>
                <a:srgbClr val="ED6D50"/>
              </a:buClr>
              <a:buFont typeface="Arial" panose="020B0604020202020204" pitchFamily="34" charset="0"/>
              <a:buChar char="•"/>
            </a:pP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DFAF is applying the ATE Framework to </a:t>
            </a: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identify and overcome barriers </a:t>
            </a:r>
            <a:r>
              <a:rPr lang="en-GB" sz="3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digital apprenticeship take-up in </a:t>
            </a:r>
            <a:r>
              <a:rPr lang="en-GB" sz="3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disadvantaged communities.</a:t>
            </a:r>
          </a:p>
          <a:p>
            <a:pPr marL="1114425" lvl="1" indent="-428625" defTabSz="1371600">
              <a:buFont typeface="Arial" panose="020B0604020202020204" pitchFamily="34" charset="0"/>
              <a:buChar char="•"/>
            </a:pPr>
            <a:endParaRPr lang="en-GB" sz="300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773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ainting a wall&#10;&#10;AI-generated content may be incorrect.">
            <a:extLst>
              <a:ext uri="{FF2B5EF4-FFF2-40B4-BE49-F238E27FC236}">
                <a16:creationId xmlns:a16="http://schemas.microsoft.com/office/drawing/2014/main" id="{595FC83C-186B-DA95-9389-AEB87E3DD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37" y="6930189"/>
            <a:ext cx="5759403" cy="27035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D9AF3-F92D-FEBE-B93B-A98E36B191A7}"/>
              </a:ext>
            </a:extLst>
          </p:cNvPr>
          <p:cNvSpPr txBox="1"/>
          <p:nvPr/>
        </p:nvSpPr>
        <p:spPr>
          <a:xfrm>
            <a:off x="293701" y="653236"/>
            <a:ext cx="5890310" cy="5978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6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study:</a:t>
            </a:r>
          </a:p>
          <a:p>
            <a:pPr defTabSz="1371600"/>
            <a:br>
              <a:rPr lang="en-GB" sz="600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5250" b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Converting interest to uptake in Devon, Plymouth &amp; Torbay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95134F-0FB5-AB4C-3E64-921DCB5763A7}"/>
              </a:ext>
            </a:extLst>
          </p:cNvPr>
          <p:cNvSpPr txBox="1"/>
          <p:nvPr/>
        </p:nvSpPr>
        <p:spPr>
          <a:xfrm>
            <a:off x="7122693" y="1684646"/>
            <a:ext cx="8951496" cy="855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Devon, Plymouth &amp; Torbay Careers Hub and Build Torbay worked with Year 10 students in Alternative Provision </a:t>
            </a: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to design and build a community café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.</a:t>
            </a:r>
          </a:p>
          <a:p>
            <a:pPr marL="1200150" lvl="1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Young people gained hands-on experience with employers while </a:t>
            </a: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developing practical, teamwork and communication skills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.</a:t>
            </a:r>
          </a:p>
          <a:p>
            <a:pPr marL="1200150" lvl="1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The project increased </a:t>
            </a: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understanding of construction careers and apprenticeship pathways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.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Demonstrates how place-based SME collaboration can </a:t>
            </a: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convert interest into progression opportunities 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for young people at risk of becoming NEET.</a:t>
            </a:r>
          </a:p>
          <a:p>
            <a:pPr defTabSz="1371600"/>
            <a:endParaRPr lang="en-GB" sz="2700" b="1">
              <a:solidFill>
                <a:srgbClr val="58585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19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13514A-8A19-AA05-3BA4-B2EEACD02DC4}"/>
              </a:ext>
            </a:extLst>
          </p:cNvPr>
          <p:cNvSpPr txBox="1"/>
          <p:nvPr/>
        </p:nvSpPr>
        <p:spPr>
          <a:xfrm>
            <a:off x="8414637" y="2782283"/>
            <a:ext cx="8829150" cy="5577553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>
              <a:lnSpc>
                <a:spcPct val="115000"/>
              </a:lnSpc>
              <a:spcAft>
                <a:spcPts val="1200"/>
              </a:spcAft>
            </a:pPr>
            <a:r>
              <a:rPr lang="en-GB" sz="3000" kern="100">
                <a:solidFill>
                  <a:srgbClr val="055151"/>
                </a:solidFill>
                <a:latin typeface="Lato" panose="020F0502020204030203" pitchFamily="34" charset="77"/>
                <a:ea typeface="Aptos" panose="020B0004020202020204" pitchFamily="34" charset="0"/>
                <a:cs typeface="Arial" panose="020B0604020202020204" pitchFamily="34" charset="0"/>
              </a:rPr>
              <a:t>There is more to do: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Updated Gatsby Benchmarks 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– meaningful encounters for all young people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Sector approaches (e.g., 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 building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) that </a:t>
            </a: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enable SME engagement and more structured pathways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, starting early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Clr>
                <a:srgbClr val="ED6D50"/>
              </a:buClr>
              <a:buSzPct val="100000"/>
              <a:buFont typeface="Symbol" pitchFamily="2" charset="2"/>
              <a:buChar char=""/>
              <a:tabLst>
                <a:tab pos="685800" algn="l"/>
              </a:tabLst>
            </a:pPr>
            <a:r>
              <a:rPr lang="en-GB" sz="3000" b="1" kern="100">
                <a:solidFill>
                  <a:srgbClr val="055151"/>
                </a:solidFill>
                <a:latin typeface="Lato"/>
                <a:cs typeface="Arial"/>
              </a:rPr>
              <a:t>Localised approaches, 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based on evidence-based assessments (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ATE Transitions Framework</a:t>
            </a:r>
            <a:r>
              <a:rPr lang="en-GB" sz="3000" kern="100">
                <a:solidFill>
                  <a:srgbClr val="055151"/>
                </a:solidFill>
                <a:latin typeface="Lato"/>
                <a:cs typeface="Arial"/>
              </a:rPr>
              <a:t>)</a:t>
            </a:r>
          </a:p>
          <a:p>
            <a:pPr marL="514350" indent="-514350" defTabSz="13716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kern="100">
              <a:solidFill>
                <a:srgbClr val="055151"/>
              </a:solidFill>
              <a:latin typeface="Lato" panose="020F0502020204030203" pitchFamily="34" charset="77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8FE207D-4CEF-4E97-5A84-44C514227C80}"/>
              </a:ext>
            </a:extLst>
          </p:cNvPr>
          <p:cNvCxnSpPr>
            <a:cxnSpLocks/>
          </p:cNvCxnSpPr>
          <p:nvPr/>
        </p:nvCxnSpPr>
        <p:spPr>
          <a:xfrm>
            <a:off x="0" y="4396232"/>
            <a:ext cx="688576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F006F49-E82F-4E1D-991B-5DD093A86799}"/>
              </a:ext>
            </a:extLst>
          </p:cNvPr>
          <p:cNvSpPr txBox="1"/>
          <p:nvPr/>
        </p:nvSpPr>
        <p:spPr>
          <a:xfrm>
            <a:off x="435533" y="1862909"/>
            <a:ext cx="5628737" cy="216982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/>
            <a:r>
              <a:rPr lang="en-US" sz="6600" b="1">
                <a:solidFill>
                  <a:srgbClr val="FFFFFF"/>
                </a:solidFill>
                <a:latin typeface="Lato"/>
                <a:ea typeface="Lato"/>
                <a:cs typeface="Calibri"/>
              </a:rPr>
              <a:t>More we need to do</a:t>
            </a:r>
            <a:endParaRPr lang="en-GB" sz="6600" b="1">
              <a:solidFill>
                <a:srgbClr val="FFFFFF"/>
              </a:solidFill>
              <a:latin typeface="Lato"/>
              <a:ea typeface="Lato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0BB5C6-1786-A889-6CD0-E6319326ED91}"/>
              </a:ext>
            </a:extLst>
          </p:cNvPr>
          <p:cNvSpPr txBox="1"/>
          <p:nvPr/>
        </p:nvSpPr>
        <p:spPr>
          <a:xfrm>
            <a:off x="435533" y="4655343"/>
            <a:ext cx="5564039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371600"/>
            <a:r>
              <a:rPr lang="en-GB" sz="4200">
                <a:solidFill>
                  <a:srgbClr val="FFFFFF"/>
                </a:solidFill>
                <a:latin typeface="Lato Medium"/>
                <a:cs typeface="Segoe UI"/>
              </a:rPr>
              <a:t>…to enable SME engagement </a:t>
            </a:r>
          </a:p>
          <a:p>
            <a:pPr algn="ctr" defTabSz="1371600"/>
            <a:endParaRPr lang="en-US" sz="2700">
              <a:solidFill>
                <a:srgbClr val="585857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00611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99381" y="4400438"/>
            <a:ext cx="9289238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Senior Employer Engagement &amp; Partnerships Manager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Youth Futures Foundation UK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Carr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93A919-05A2-9F98-3397-DDD288D68F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893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8CC3A6-040E-C94A-FCA6-57D7DA5708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75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7338F4-D82E-1A39-E95F-0BD53305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42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7F30A1-6065-5F82-6946-9E5BD607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055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5DD4B0-E209-1344-8101-E147C3F5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64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3B987-6898-A391-888F-E0EA7F430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2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294" y="4495554"/>
            <a:ext cx="6095412" cy="1181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Regional Director</a:t>
            </a:r>
          </a:p>
          <a:p>
            <a:pPr algn="ctr">
              <a:lnSpc>
                <a:spcPts val="4675"/>
              </a:lnSpc>
            </a:pPr>
            <a:r>
              <a:rPr lang="en-US" sz="38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Maximus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81507" y="3561016"/>
            <a:ext cx="4724985" cy="8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6"/>
              </a:lnSpc>
            </a:pPr>
            <a:r>
              <a:rPr lang="en-US" sz="56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Guy Venables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6D4E58-C36A-759A-94C0-B6AC278717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460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99381" y="4400438"/>
            <a:ext cx="9289238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Founder and Director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Amazing Apprenticeships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Anna Morrison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624422" y="4449346"/>
            <a:ext cx="1071884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Managing Director, Forsberg Services and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Board Member, </a:t>
            </a:r>
            <a:r>
              <a:rPr lang="en-US" sz="3925" b="1" err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Electech</a:t>
            </a: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Innovation Cluster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Chris Mayne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3092" y="2886174"/>
            <a:ext cx="17101817" cy="37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Chair: Olly Newton,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Executive Director, Edge Foundation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Laura Hawksworth,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Associate Director, Policy and Impact, Careers &amp; Enterprise Company 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Carr,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Senior Employer Engagement &amp; Partnerships Manager, Youth Futures Foundation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Anna Morrison,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Founder and Director, Amazing Apprenticeships </a:t>
            </a:r>
          </a:p>
          <a:p>
            <a:pPr algn="ctr">
              <a:lnSpc>
                <a:spcPts val="4499"/>
              </a:lnSpc>
            </a:pPr>
            <a:r>
              <a:rPr lang="en-US" sz="2999" b="1" spc="-50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Chris Mayne, </a:t>
            </a:r>
            <a:r>
              <a:rPr lang="en-US" sz="2999" spc="-50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Managing Director, Forsberg Services and Board Member, Electech Innovation Cluster </a:t>
            </a:r>
          </a:p>
          <a:p>
            <a:pPr algn="ctr">
              <a:lnSpc>
                <a:spcPts val="4499"/>
              </a:lnSpc>
            </a:pPr>
            <a:endParaRPr lang="en-US" sz="2999" spc="-50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  <a:p>
            <a:pPr algn="ctr">
              <a:lnSpc>
                <a:spcPts val="1499"/>
              </a:lnSpc>
            </a:pPr>
            <a:endParaRPr lang="en-US" sz="2999" spc="-50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886066" y="3083498"/>
            <a:ext cx="6515868" cy="744590"/>
            <a:chOff x="0" y="0"/>
            <a:chExt cx="1716113" cy="1961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16113" cy="196106"/>
            </a:xfrm>
            <a:custGeom>
              <a:avLst/>
              <a:gdLst/>
              <a:ahLst/>
              <a:cxnLst/>
              <a:rect l="l" t="t" r="r" b="b"/>
              <a:pathLst>
                <a:path w="1716113" h="196106">
                  <a:moveTo>
                    <a:pt x="60596" y="0"/>
                  </a:moveTo>
                  <a:lnTo>
                    <a:pt x="1655517" y="0"/>
                  </a:lnTo>
                  <a:cubicBezTo>
                    <a:pt x="1671588" y="0"/>
                    <a:pt x="1687001" y="6384"/>
                    <a:pt x="1698365" y="17748"/>
                  </a:cubicBezTo>
                  <a:cubicBezTo>
                    <a:pt x="1709729" y="29112"/>
                    <a:pt x="1716113" y="44525"/>
                    <a:pt x="1716113" y="60596"/>
                  </a:cubicBezTo>
                  <a:lnTo>
                    <a:pt x="1716113" y="135510"/>
                  </a:lnTo>
                  <a:cubicBezTo>
                    <a:pt x="1716113" y="168976"/>
                    <a:pt x="1688983" y="196106"/>
                    <a:pt x="1655517" y="196106"/>
                  </a:cubicBezTo>
                  <a:lnTo>
                    <a:pt x="60596" y="196106"/>
                  </a:lnTo>
                  <a:cubicBezTo>
                    <a:pt x="44525" y="196106"/>
                    <a:pt x="29112" y="189722"/>
                    <a:pt x="17748" y="178358"/>
                  </a:cubicBezTo>
                  <a:cubicBezTo>
                    <a:pt x="6384" y="166994"/>
                    <a:pt x="0" y="151581"/>
                    <a:pt x="0" y="135510"/>
                  </a:cubicBezTo>
                  <a:lnTo>
                    <a:pt x="0" y="60596"/>
                  </a:lnTo>
                  <a:cubicBezTo>
                    <a:pt x="0" y="44525"/>
                    <a:pt x="6384" y="29112"/>
                    <a:pt x="17748" y="17748"/>
                  </a:cubicBezTo>
                  <a:cubicBezTo>
                    <a:pt x="29112" y="6384"/>
                    <a:pt x="44525" y="0"/>
                    <a:pt x="60596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71611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264194" y="3106868"/>
            <a:ext cx="5759612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BREAK AND EXHIBITION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07855" y="4263610"/>
            <a:ext cx="8672290" cy="879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8"/>
              </a:lnSpc>
            </a:pPr>
            <a:r>
              <a:rPr lang="en-US" sz="5724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Back at 3pm!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5610" y="497372"/>
            <a:ext cx="10830578" cy="3443221"/>
            <a:chOff x="0" y="0"/>
            <a:chExt cx="14440770" cy="45909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40770" cy="4590962"/>
            </a:xfrm>
            <a:custGeom>
              <a:avLst/>
              <a:gdLst/>
              <a:ahLst/>
              <a:cxnLst/>
              <a:rect l="l" t="t" r="r" b="b"/>
              <a:pathLst>
                <a:path w="14440770" h="4590962">
                  <a:moveTo>
                    <a:pt x="0" y="0"/>
                  </a:moveTo>
                  <a:lnTo>
                    <a:pt x="14440770" y="0"/>
                  </a:lnTo>
                  <a:lnTo>
                    <a:pt x="14440770" y="4590962"/>
                  </a:lnTo>
                  <a:lnTo>
                    <a:pt x="0" y="4590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8170" y="2541785"/>
              <a:ext cx="3959858" cy="2049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95"/>
                </a:lnSpc>
              </a:pPr>
              <a:r>
                <a:rPr lang="en-US" sz="9210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796676" y="-123825"/>
            <a:ext cx="21837763" cy="11340035"/>
          </a:xfrm>
          <a:custGeom>
            <a:avLst/>
            <a:gdLst/>
            <a:ahLst/>
            <a:cxnLst/>
            <a:rect l="l" t="t" r="r" b="b"/>
            <a:pathLst>
              <a:path w="21837763" h="11340035">
                <a:moveTo>
                  <a:pt x="0" y="0"/>
                </a:moveTo>
                <a:lnTo>
                  <a:pt x="21837763" y="0"/>
                </a:lnTo>
                <a:lnTo>
                  <a:pt x="21837763" y="11340035"/>
                </a:lnTo>
                <a:lnTo>
                  <a:pt x="0" y="11340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598902" y="7267847"/>
            <a:ext cx="620022" cy="620022"/>
          </a:xfrm>
          <a:custGeom>
            <a:avLst/>
            <a:gdLst/>
            <a:ahLst/>
            <a:cxnLst/>
            <a:rect l="l" t="t" r="r" b="b"/>
            <a:pathLst>
              <a:path w="620022" h="620022">
                <a:moveTo>
                  <a:pt x="0" y="0"/>
                </a:moveTo>
                <a:lnTo>
                  <a:pt x="620021" y="0"/>
                </a:lnTo>
                <a:lnTo>
                  <a:pt x="620021" y="620022"/>
                </a:lnTo>
                <a:lnTo>
                  <a:pt x="0" y="620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0311611" y="7223892"/>
            <a:ext cx="766258" cy="663977"/>
          </a:xfrm>
          <a:custGeom>
            <a:avLst/>
            <a:gdLst/>
            <a:ahLst/>
            <a:cxnLst/>
            <a:rect l="l" t="t" r="r" b="b"/>
            <a:pathLst>
              <a:path w="766258" h="663977">
                <a:moveTo>
                  <a:pt x="0" y="0"/>
                </a:moveTo>
                <a:lnTo>
                  <a:pt x="766257" y="0"/>
                </a:lnTo>
                <a:lnTo>
                  <a:pt x="766257" y="663977"/>
                </a:lnTo>
                <a:lnTo>
                  <a:pt x="0" y="663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61" t="-4599" b="-1260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2368245" y="7205563"/>
            <a:ext cx="6108231" cy="744590"/>
            <a:chOff x="0" y="0"/>
            <a:chExt cx="1608752" cy="1961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08752" cy="196106"/>
            </a:xfrm>
            <a:custGeom>
              <a:avLst/>
              <a:gdLst/>
              <a:ahLst/>
              <a:cxnLst/>
              <a:rect l="l" t="t" r="r" b="b"/>
              <a:pathLst>
                <a:path w="1608752" h="196106">
                  <a:moveTo>
                    <a:pt x="64640" y="0"/>
                  </a:moveTo>
                  <a:lnTo>
                    <a:pt x="1544112" y="0"/>
                  </a:lnTo>
                  <a:cubicBezTo>
                    <a:pt x="1561256" y="0"/>
                    <a:pt x="1577697" y="6810"/>
                    <a:pt x="1589820" y="18933"/>
                  </a:cubicBezTo>
                  <a:cubicBezTo>
                    <a:pt x="1601942" y="31055"/>
                    <a:pt x="1608752" y="47497"/>
                    <a:pt x="1608752" y="64640"/>
                  </a:cubicBezTo>
                  <a:lnTo>
                    <a:pt x="1608752" y="131466"/>
                  </a:lnTo>
                  <a:cubicBezTo>
                    <a:pt x="1608752" y="167166"/>
                    <a:pt x="1579812" y="196106"/>
                    <a:pt x="1544112" y="196106"/>
                  </a:cubicBezTo>
                  <a:lnTo>
                    <a:pt x="64640" y="196106"/>
                  </a:lnTo>
                  <a:cubicBezTo>
                    <a:pt x="47497" y="196106"/>
                    <a:pt x="31055" y="189296"/>
                    <a:pt x="18933" y="177173"/>
                  </a:cubicBezTo>
                  <a:cubicBezTo>
                    <a:pt x="6810" y="165051"/>
                    <a:pt x="0" y="148609"/>
                    <a:pt x="0" y="131466"/>
                  </a:cubicBezTo>
                  <a:lnTo>
                    <a:pt x="0" y="64640"/>
                  </a:lnTo>
                  <a:cubicBezTo>
                    <a:pt x="0" y="28940"/>
                    <a:pt x="28940" y="0"/>
                    <a:pt x="6464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60875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36729" y="7252990"/>
            <a:ext cx="5917616" cy="58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8"/>
              </a:lnSpc>
            </a:pPr>
            <a:r>
              <a:rPr lang="en-US" sz="3420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Learning and Work Institute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243743" y="7205563"/>
            <a:ext cx="5788608" cy="744590"/>
            <a:chOff x="0" y="0"/>
            <a:chExt cx="1524572" cy="1961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24572" cy="196106"/>
            </a:xfrm>
            <a:custGeom>
              <a:avLst/>
              <a:gdLst/>
              <a:ahLst/>
              <a:cxnLst/>
              <a:rect l="l" t="t" r="r" b="b"/>
              <a:pathLst>
                <a:path w="1524572" h="196106">
                  <a:moveTo>
                    <a:pt x="68209" y="0"/>
                  </a:moveTo>
                  <a:lnTo>
                    <a:pt x="1456362" y="0"/>
                  </a:lnTo>
                  <a:cubicBezTo>
                    <a:pt x="1474452" y="0"/>
                    <a:pt x="1491802" y="7186"/>
                    <a:pt x="1504594" y="19978"/>
                  </a:cubicBezTo>
                  <a:cubicBezTo>
                    <a:pt x="1517385" y="32770"/>
                    <a:pt x="1524572" y="50119"/>
                    <a:pt x="1524572" y="68209"/>
                  </a:cubicBezTo>
                  <a:lnTo>
                    <a:pt x="1524572" y="127896"/>
                  </a:lnTo>
                  <a:cubicBezTo>
                    <a:pt x="1524572" y="165568"/>
                    <a:pt x="1494033" y="196106"/>
                    <a:pt x="1456362" y="196106"/>
                  </a:cubicBezTo>
                  <a:lnTo>
                    <a:pt x="68209" y="196106"/>
                  </a:lnTo>
                  <a:cubicBezTo>
                    <a:pt x="50119" y="196106"/>
                    <a:pt x="32770" y="188920"/>
                    <a:pt x="19978" y="176128"/>
                  </a:cubicBezTo>
                  <a:cubicBezTo>
                    <a:pt x="7186" y="163336"/>
                    <a:pt x="0" y="145987"/>
                    <a:pt x="0" y="127896"/>
                  </a:cubicBezTo>
                  <a:lnTo>
                    <a:pt x="0" y="68209"/>
                  </a:lnTo>
                  <a:cubicBezTo>
                    <a:pt x="0" y="30538"/>
                    <a:pt x="30538" y="0"/>
                    <a:pt x="68209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524572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381683" y="7220868"/>
            <a:ext cx="5512729" cy="58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3423" b="1">
                <a:solidFill>
                  <a:srgbClr val="264C59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@learnworkuk.bsky.social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7174931" y="4098236"/>
            <a:ext cx="3938138" cy="744590"/>
            <a:chOff x="0" y="0"/>
            <a:chExt cx="1037205" cy="19610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37205" cy="196106"/>
            </a:xfrm>
            <a:custGeom>
              <a:avLst/>
              <a:gdLst/>
              <a:ahLst/>
              <a:cxnLst/>
              <a:rect l="l" t="t" r="r" b="b"/>
              <a:pathLst>
                <a:path w="1037205" h="196106">
                  <a:moveTo>
                    <a:pt x="98053" y="0"/>
                  </a:moveTo>
                  <a:lnTo>
                    <a:pt x="939152" y="0"/>
                  </a:lnTo>
                  <a:cubicBezTo>
                    <a:pt x="993305" y="0"/>
                    <a:pt x="1037205" y="43900"/>
                    <a:pt x="1037205" y="98053"/>
                  </a:cubicBezTo>
                  <a:lnTo>
                    <a:pt x="1037205" y="98053"/>
                  </a:lnTo>
                  <a:cubicBezTo>
                    <a:pt x="1037205" y="152206"/>
                    <a:pt x="993305" y="196106"/>
                    <a:pt x="939152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037205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7423117" y="4092017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7110" y="3064448"/>
            <a:ext cx="5393779" cy="744590"/>
            <a:chOff x="0" y="0"/>
            <a:chExt cx="1420584" cy="196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20584" cy="196106"/>
            </a:xfrm>
            <a:custGeom>
              <a:avLst/>
              <a:gdLst/>
              <a:ahLst/>
              <a:cxnLst/>
              <a:rect l="l" t="t" r="r" b="b"/>
              <a:pathLst>
                <a:path w="1420584" h="196106">
                  <a:moveTo>
                    <a:pt x="73202" y="0"/>
                  </a:moveTo>
                  <a:lnTo>
                    <a:pt x="1347381" y="0"/>
                  </a:lnTo>
                  <a:cubicBezTo>
                    <a:pt x="1387810" y="0"/>
                    <a:pt x="1420584" y="32774"/>
                    <a:pt x="1420584" y="73202"/>
                  </a:cubicBezTo>
                  <a:lnTo>
                    <a:pt x="1420584" y="122904"/>
                  </a:lnTo>
                  <a:cubicBezTo>
                    <a:pt x="1420584" y="163332"/>
                    <a:pt x="1387810" y="196106"/>
                    <a:pt x="1347381" y="196106"/>
                  </a:cubicBezTo>
                  <a:lnTo>
                    <a:pt x="73202" y="196106"/>
                  </a:lnTo>
                  <a:cubicBezTo>
                    <a:pt x="32774" y="196106"/>
                    <a:pt x="0" y="163332"/>
                    <a:pt x="0" y="122904"/>
                  </a:cubicBezTo>
                  <a:lnTo>
                    <a:pt x="0" y="73202"/>
                  </a:lnTo>
                  <a:cubicBezTo>
                    <a:pt x="0" y="32774"/>
                    <a:pt x="32774" y="0"/>
                    <a:pt x="73202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420584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637205" y="3106868"/>
            <a:ext cx="5013589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SPOTLIGHT SESSION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62259" y="4107352"/>
            <a:ext cx="11363483" cy="149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Powering opportunity through devolution in the North West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3092" y="3300147"/>
            <a:ext cx="17101817" cy="259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Chair: Dr Emily Andrews,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of Policy and Research, Learning and Work Institute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Nicola McLeod,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for Education, Work and Skills, Greater Manchester Combined Authority 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Matthew Ainsworth,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of Skills, Work &amp; Inclusive Economy, Salford City Council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Simon Joos,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Work and Skills Specialist, Manchester City Council</a:t>
            </a:r>
          </a:p>
          <a:p>
            <a:pPr algn="ctr">
              <a:lnSpc>
                <a:spcPts val="1499"/>
              </a:lnSpc>
            </a:pP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99381" y="4400438"/>
            <a:ext cx="9289238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of Policy and Research Learning and Work Institute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Emily Andrews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– Education, Work and Skills, Greater Manchester Combined Authority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Nicola McLeod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E647B-C251-53F9-A073-24EEF5E86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EEFB56-00E6-23DB-73FD-59458A5A36FB}"/>
              </a:ext>
            </a:extLst>
          </p:cNvPr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9795074-B996-848F-1050-8C08EC6A500E}"/>
              </a:ext>
            </a:extLst>
          </p:cNvPr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A82EF39-171B-37AB-D15D-3A5F76695B82}"/>
                </a:ext>
              </a:extLst>
            </p:cNvPr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E8EA0D6-711C-0BE8-1F9E-D286C715A12F}"/>
                </a:ext>
              </a:extLst>
            </p:cNvPr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D44F2FC-0BFD-1CCE-3C4D-4E1322423E10}"/>
              </a:ext>
            </a:extLst>
          </p:cNvPr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43CF2FD-231F-B3C8-97D6-8319EF680C86}"/>
                </a:ext>
              </a:extLst>
            </p:cNvPr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533C15C-D9EC-431E-455D-3506A75FB020}"/>
                </a:ext>
              </a:extLst>
            </p:cNvPr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D0FFE772-FF8C-8D34-D111-AEC436B43AEE}"/>
              </a:ext>
            </a:extLst>
          </p:cNvPr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A009A62-0C85-F447-F984-937E949CA7F3}"/>
              </a:ext>
            </a:extLst>
          </p:cNvPr>
          <p:cNvSpPr txBox="1"/>
          <p:nvPr/>
        </p:nvSpPr>
        <p:spPr>
          <a:xfrm>
            <a:off x="6167649" y="4328632"/>
            <a:ext cx="6095412" cy="104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Chief Executive</a:t>
            </a:r>
          </a:p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Learning and Work Institute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64E3FD1-97AC-4341-DF4D-19A3DFAAEDAC}"/>
              </a:ext>
            </a:extLst>
          </p:cNvPr>
          <p:cNvSpPr txBox="1"/>
          <p:nvPr/>
        </p:nvSpPr>
        <p:spPr>
          <a:xfrm>
            <a:off x="6781507" y="3502890"/>
            <a:ext cx="4724985" cy="74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</a:t>
            </a: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1648E641-42C6-F32F-B152-13069C569C85}"/>
              </a:ext>
            </a:extLst>
          </p:cNvPr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EDA7C6A-0941-56D8-8F67-AEE387E55DBB}"/>
                </a:ext>
              </a:extLst>
            </p:cNvPr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A8DEB21-2919-9C00-5476-330C9A11954F}"/>
                </a:ext>
              </a:extLst>
            </p:cNvPr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9" name="Freeform 19">
            <a:extLst>
              <a:ext uri="{FF2B5EF4-FFF2-40B4-BE49-F238E27FC236}">
                <a16:creationId xmlns:a16="http://schemas.microsoft.com/office/drawing/2014/main" id="{F539DD29-9324-6453-501F-2642A0DA65E6}"/>
              </a:ext>
            </a:extLst>
          </p:cNvPr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ACF6687F-471D-EE14-5124-4FC81D902C37}"/>
              </a:ext>
            </a:extLst>
          </p:cNvPr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3276CA3F-9B5B-575F-A76B-325AC03F1C2D}"/>
              </a:ext>
            </a:extLst>
          </p:cNvPr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65F2376-6E49-841D-A095-DF139DB3B760}"/>
              </a:ext>
            </a:extLst>
          </p:cNvPr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E5D0F8E0-201A-C555-BCEA-40018B2CD2B5}"/>
              </a:ext>
            </a:extLst>
          </p:cNvPr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7C36AF9C-8B50-82DC-BE0A-11F2EBA74D43}"/>
              </a:ext>
            </a:extLst>
          </p:cNvPr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E593AA03-1F23-80D8-5157-D871ACDE0E5A}"/>
              </a:ext>
            </a:extLst>
          </p:cNvPr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D044B677-9793-BDF4-FFBF-5A6AAA55DA8D}"/>
              </a:ext>
            </a:extLst>
          </p:cNvPr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7F170E65-FE82-C08B-BC96-4109A930AD75}"/>
              </a:ext>
            </a:extLst>
          </p:cNvPr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</p:spTree>
    <p:extLst>
      <p:ext uri="{BB962C8B-B14F-4D97-AF65-F5344CB8AC3E}">
        <p14:creationId xmlns:p14="http://schemas.microsoft.com/office/powerpoint/2010/main" val="2759287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– Skills, Work &amp; Inclusive Economy, Salford City Council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Matthew Ainsworth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Work and Skills Specialist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Manchester City Council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Simon Joos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3092" y="3300147"/>
            <a:ext cx="17101817" cy="259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Chair: Dr Emily Andrews,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Director of Policy and Research, Learning and Work Institute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Nicola McLeod,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for Education, Work and Skills, Greater Manchester Combined Authority 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Matthew Ainsworth,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of Skills, Work &amp; Inclusive Economy, Salford City Council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Simon Joos,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Work and Skills Specialist, Manchester City Council</a:t>
            </a:r>
          </a:p>
          <a:p>
            <a:pPr algn="ctr">
              <a:lnSpc>
                <a:spcPts val="1499"/>
              </a:lnSpc>
            </a:pP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40997" y="3104050"/>
            <a:ext cx="3006006" cy="744590"/>
            <a:chOff x="0" y="0"/>
            <a:chExt cx="791705" cy="196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91705" cy="196106"/>
            </a:xfrm>
            <a:custGeom>
              <a:avLst/>
              <a:gdLst/>
              <a:ahLst/>
              <a:cxnLst/>
              <a:rect l="l" t="t" r="r" b="b"/>
              <a:pathLst>
                <a:path w="791705" h="196106">
                  <a:moveTo>
                    <a:pt x="98053" y="0"/>
                  </a:moveTo>
                  <a:lnTo>
                    <a:pt x="693652" y="0"/>
                  </a:lnTo>
                  <a:cubicBezTo>
                    <a:pt x="747805" y="0"/>
                    <a:pt x="791705" y="43900"/>
                    <a:pt x="791705" y="98053"/>
                  </a:cubicBezTo>
                  <a:lnTo>
                    <a:pt x="791705" y="98053"/>
                  </a:lnTo>
                  <a:cubicBezTo>
                    <a:pt x="791705" y="152206"/>
                    <a:pt x="747805" y="196106"/>
                    <a:pt x="693652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791705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330927" y="3106868"/>
            <a:ext cx="1626146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PANEL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62259" y="4107352"/>
            <a:ext cx="11363483" cy="149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Unlocking potential: skills for a changing workforce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1369" y="2576628"/>
            <a:ext cx="16885261" cy="369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Chief Executive, Learning and Work Institute (Chair)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Oliver Nash,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of Innovation, Institute for the Future of Work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Fiona Aldridge,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Chief Executive, Skills Federation and Board Member, Skills England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Bell,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Assistant General Secretary, TUC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Nimmi Patel,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Associate Director, </a:t>
            </a:r>
            <a:r>
              <a:rPr lang="en-US" sz="2999" spc="-23" err="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techUK</a:t>
            </a: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Patrick Craven,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Public Affairs, Partnership &amp; Engagement Director, City &amp; Guilds</a:t>
            </a:r>
          </a:p>
          <a:p>
            <a:pPr algn="ctr">
              <a:lnSpc>
                <a:spcPts val="1499"/>
              </a:lnSpc>
            </a:pP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Chief Executive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Learning and Work Institute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Director of Innovation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Institute for the Future of Work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Oliver Nash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Chief Executive, Skills Federation and Board Member, Skills England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Fiona Aldridge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Assistant General Secretary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TUC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Bell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165454" y="4400438"/>
            <a:ext cx="9957091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Associate Director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techUK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Nimmi Patel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427817" y="3543541"/>
            <a:ext cx="7432365" cy="149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GB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Lots of steps forward, time for a giant leap</a:t>
            </a:r>
            <a:endParaRPr lang="en-US" sz="4905" b="1">
              <a:solidFill>
                <a:srgbClr val="4D4D4D"/>
              </a:solidFill>
              <a:latin typeface="Raleway 2 Bold"/>
              <a:ea typeface="Raleway 2 Bold"/>
              <a:cs typeface="Raleway 2 Bold"/>
              <a:sym typeface="Raleway 2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028303" y="4400438"/>
            <a:ext cx="12231394" cy="11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Public Affairs, Partnership &amp; Engagement Director</a:t>
            </a:r>
          </a:p>
          <a:p>
            <a:pPr algn="ctr">
              <a:lnSpc>
                <a:spcPts val="4710"/>
              </a:lnSpc>
            </a:pPr>
            <a:r>
              <a:rPr lang="en-US" sz="392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City &amp; Guilds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7159" y="3409652"/>
            <a:ext cx="8493682" cy="871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5670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Patrick Craven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33B59-3E72-C0CF-6B07-BA2AF8A36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0F93F1-16BE-380D-5780-46144DCDE4A4}"/>
              </a:ext>
            </a:extLst>
          </p:cNvPr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2CAC3B2-73F3-74C7-4640-48BD2A1CDABB}"/>
              </a:ext>
            </a:extLst>
          </p:cNvPr>
          <p:cNvGrpSpPr/>
          <p:nvPr/>
        </p:nvGrpSpPr>
        <p:grpSpPr>
          <a:xfrm>
            <a:off x="6264596" y="388161"/>
            <a:ext cx="5758808" cy="1830821"/>
            <a:chOff x="0" y="0"/>
            <a:chExt cx="7678410" cy="244109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F3D8A0-D6BA-BA33-14DB-0DF988378E85}"/>
                </a:ext>
              </a:extLst>
            </p:cNvPr>
            <p:cNvSpPr/>
            <p:nvPr/>
          </p:nvSpPr>
          <p:spPr>
            <a:xfrm>
              <a:off x="0" y="0"/>
              <a:ext cx="7678410" cy="2441095"/>
            </a:xfrm>
            <a:custGeom>
              <a:avLst/>
              <a:gdLst/>
              <a:ahLst/>
              <a:cxnLst/>
              <a:rect l="l" t="t" r="r" b="b"/>
              <a:pathLst>
                <a:path w="7678410" h="2441095">
                  <a:moveTo>
                    <a:pt x="0" y="0"/>
                  </a:moveTo>
                  <a:lnTo>
                    <a:pt x="7678410" y="0"/>
                  </a:lnTo>
                  <a:lnTo>
                    <a:pt x="7678410" y="2441095"/>
                  </a:lnTo>
                  <a:lnTo>
                    <a:pt x="0" y="2441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8DFCAB5-E0A5-C338-BD82-440A72314727}"/>
                </a:ext>
              </a:extLst>
            </p:cNvPr>
            <p:cNvSpPr txBox="1"/>
            <p:nvPr/>
          </p:nvSpPr>
          <p:spPr>
            <a:xfrm>
              <a:off x="137273" y="1352489"/>
              <a:ext cx="2105526" cy="10886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6"/>
                </a:lnSpc>
              </a:pPr>
              <a:r>
                <a:rPr lang="en-US" sz="4897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EC43AE1-A796-B479-C180-42A96ADF5173}"/>
              </a:ext>
            </a:extLst>
          </p:cNvPr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FC69055-57AB-04BB-4008-DFF009CF16D9}"/>
                </a:ext>
              </a:extLst>
            </p:cNvPr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24E52B3-0577-91FB-654C-AE3AF5834DCE}"/>
                </a:ext>
              </a:extLst>
            </p:cNvPr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A341C281-3F8E-5BBC-DBFB-29AF5EBC1BBE}"/>
              </a:ext>
            </a:extLst>
          </p:cNvPr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B0C78DC-E4B1-F5D5-CDE2-A03BD0642414}"/>
              </a:ext>
            </a:extLst>
          </p:cNvPr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743523F-DE98-5F98-970F-391122F47752}"/>
              </a:ext>
            </a:extLst>
          </p:cNvPr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D241AB90-AD38-A1F7-EF42-7426FD9AD793}"/>
              </a:ext>
            </a:extLst>
          </p:cNvPr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42AF5375-8CB2-D564-CEAC-4F77579AF4F9}"/>
              </a:ext>
            </a:extLst>
          </p:cNvPr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2BEF633-F9CA-8F74-F70B-BD9EF358F5B9}"/>
              </a:ext>
            </a:extLst>
          </p:cNvPr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D958C49-5869-94FF-929B-8580D95BF130}"/>
              </a:ext>
            </a:extLst>
          </p:cNvPr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BFDFA0E-35E7-1A77-212B-556319093B5E}"/>
              </a:ext>
            </a:extLst>
          </p:cNvPr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D8F9DA5-58F9-E902-CE5F-E2AAAB0E0DE6}"/>
              </a:ext>
            </a:extLst>
          </p:cNvPr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5FBEB79-145D-BA48-906D-AA1560F55ED2}"/>
              </a:ext>
            </a:extLst>
          </p:cNvPr>
          <p:cNvSpPr txBox="1"/>
          <p:nvPr/>
        </p:nvSpPr>
        <p:spPr>
          <a:xfrm>
            <a:off x="701369" y="2576628"/>
            <a:ext cx="16885261" cy="369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Chief Executive, Learning and Work Institute (Chair)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Oliver Nash,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 Director of Innovation, Institute for the Future of Work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Dr Fiona Aldridge,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Chief Executive, Skills Federation and Board Member, Skills England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Kate Bell,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Assistant General Secretary, TUC</a:t>
            </a: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Nimmi Patel,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Associate Director, </a:t>
            </a:r>
            <a:r>
              <a:rPr lang="en-US" sz="2999" spc="-23" err="1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techUK</a:t>
            </a: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  <a:p>
            <a:pPr algn="ctr">
              <a:lnSpc>
                <a:spcPts val="4499"/>
              </a:lnSpc>
            </a:pPr>
            <a:r>
              <a:rPr lang="en-US" sz="2999" b="1" spc="-23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Patrick Craven, </a:t>
            </a:r>
            <a:r>
              <a:rPr lang="en-US" sz="2999" spc="-23">
                <a:solidFill>
                  <a:srgbClr val="4D4D4D"/>
                </a:solidFill>
                <a:latin typeface="Raleway 2"/>
                <a:ea typeface="Raleway 2"/>
                <a:cs typeface="Raleway 2"/>
                <a:sym typeface="Raleway 2"/>
              </a:rPr>
              <a:t>Public Affairs, Partnership &amp; Engagement Director, City &amp; Guilds</a:t>
            </a:r>
          </a:p>
          <a:p>
            <a:pPr algn="ctr">
              <a:lnSpc>
                <a:spcPts val="1499"/>
              </a:lnSpc>
            </a:pPr>
            <a:endParaRPr lang="en-US" sz="2999" spc="-23">
              <a:solidFill>
                <a:srgbClr val="4D4D4D"/>
              </a:solidFill>
              <a:latin typeface="Raleway 2"/>
              <a:ea typeface="Raleway 2"/>
              <a:cs typeface="Raleway 2"/>
              <a:sym typeface="Raleway 2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124884A-23CE-CC7A-A798-B663FF532233}"/>
              </a:ext>
            </a:extLst>
          </p:cNvPr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1A0880D-D05D-12A3-BE8B-36574AAC5FE0}"/>
                </a:ext>
              </a:extLst>
            </p:cNvPr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C2F1344B-50EA-9C2F-AF69-9BBB41F37770}"/>
                </a:ext>
              </a:extLst>
            </p:cNvPr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395FE9AB-FA9F-722F-F0D2-92E67D241DC6}"/>
              </a:ext>
            </a:extLst>
          </p:cNvPr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  <p:extLst>
      <p:ext uri="{BB962C8B-B14F-4D97-AF65-F5344CB8AC3E}">
        <p14:creationId xmlns:p14="http://schemas.microsoft.com/office/powerpoint/2010/main" val="9597508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66954" y="3104050"/>
            <a:ext cx="5354092" cy="744590"/>
            <a:chOff x="0" y="0"/>
            <a:chExt cx="1410131" cy="196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0131" cy="196106"/>
            </a:xfrm>
            <a:custGeom>
              <a:avLst/>
              <a:gdLst/>
              <a:ahLst/>
              <a:cxnLst/>
              <a:rect l="l" t="t" r="r" b="b"/>
              <a:pathLst>
                <a:path w="1410131" h="196106">
                  <a:moveTo>
                    <a:pt x="73745" y="0"/>
                  </a:moveTo>
                  <a:lnTo>
                    <a:pt x="1336386" y="0"/>
                  </a:lnTo>
                  <a:cubicBezTo>
                    <a:pt x="1377114" y="0"/>
                    <a:pt x="1410131" y="33017"/>
                    <a:pt x="1410131" y="73745"/>
                  </a:cubicBezTo>
                  <a:lnTo>
                    <a:pt x="1410131" y="122361"/>
                  </a:lnTo>
                  <a:cubicBezTo>
                    <a:pt x="1410131" y="163089"/>
                    <a:pt x="1377114" y="196106"/>
                    <a:pt x="1336386" y="196106"/>
                  </a:cubicBezTo>
                  <a:lnTo>
                    <a:pt x="73745" y="196106"/>
                  </a:lnTo>
                  <a:cubicBezTo>
                    <a:pt x="33017" y="196106"/>
                    <a:pt x="0" y="163089"/>
                    <a:pt x="0" y="122361"/>
                  </a:cubicBezTo>
                  <a:lnTo>
                    <a:pt x="0" y="73745"/>
                  </a:lnTo>
                  <a:cubicBezTo>
                    <a:pt x="0" y="33017"/>
                    <a:pt x="33017" y="0"/>
                    <a:pt x="73745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410131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801618" y="3106868"/>
            <a:ext cx="4684765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CLOSING REMARKS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96294" y="4933704"/>
            <a:ext cx="6095412" cy="104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Chief Executive</a:t>
            </a:r>
          </a:p>
          <a:p>
            <a:pPr algn="ctr">
              <a:lnSpc>
                <a:spcPts val="4075"/>
              </a:lnSpc>
            </a:pPr>
            <a:r>
              <a:rPr lang="en-US" sz="3395" b="1">
                <a:solidFill>
                  <a:srgbClr val="EF7E3C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Learning and Work Institute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1507" y="4027741"/>
            <a:ext cx="4724985" cy="74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sz="4905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Stephen Evans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424743" y="3966293"/>
            <a:ext cx="13438514" cy="117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0"/>
              </a:lnSpc>
            </a:pPr>
            <a:r>
              <a:rPr lang="en-US" sz="7616" b="1">
                <a:solidFill>
                  <a:srgbClr val="4D4D4D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Thank you to our sponsors!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485" y="2218982"/>
            <a:ext cx="18594662" cy="9655939"/>
          </a:xfrm>
          <a:custGeom>
            <a:avLst/>
            <a:gdLst/>
            <a:ahLst/>
            <a:cxnLst/>
            <a:rect l="l" t="t" r="r" b="b"/>
            <a:pathLst>
              <a:path w="18594662" h="9655939">
                <a:moveTo>
                  <a:pt x="0" y="0"/>
                </a:moveTo>
                <a:lnTo>
                  <a:pt x="18594661" y="0"/>
                </a:lnTo>
                <a:lnTo>
                  <a:pt x="18594661" y="9655939"/>
                </a:lnTo>
                <a:lnTo>
                  <a:pt x="0" y="9655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6" t="-9300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951604" y="532608"/>
            <a:ext cx="6384793" cy="2029832"/>
            <a:chOff x="0" y="0"/>
            <a:chExt cx="8513057" cy="2706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13057" cy="2706443"/>
            </a:xfrm>
            <a:custGeom>
              <a:avLst/>
              <a:gdLst/>
              <a:ahLst/>
              <a:cxnLst/>
              <a:rect l="l" t="t" r="r" b="b"/>
              <a:pathLst>
                <a:path w="8513057" h="2706443">
                  <a:moveTo>
                    <a:pt x="0" y="0"/>
                  </a:moveTo>
                  <a:lnTo>
                    <a:pt x="8513057" y="0"/>
                  </a:lnTo>
                  <a:lnTo>
                    <a:pt x="8513057" y="2706443"/>
                  </a:lnTo>
                  <a:lnTo>
                    <a:pt x="0" y="2706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195" y="1490809"/>
              <a:ext cx="2334397" cy="121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01"/>
                </a:lnSpc>
              </a:pPr>
              <a:r>
                <a:rPr lang="en-US" sz="5429">
                  <a:solidFill>
                    <a:srgbClr val="575656"/>
                  </a:solidFill>
                  <a:latin typeface="Maven Pro"/>
                  <a:ea typeface="Maven Pro"/>
                  <a:cs typeface="Maven Pro"/>
                  <a:sym typeface="Maven Pro"/>
                </a:rPr>
                <a:t>2026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202" y="8375554"/>
            <a:ext cx="18354202" cy="2298623"/>
            <a:chOff x="0" y="0"/>
            <a:chExt cx="3245051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45051" cy="406400"/>
            </a:xfrm>
            <a:custGeom>
              <a:avLst/>
              <a:gdLst/>
              <a:ahLst/>
              <a:cxnLst/>
              <a:rect l="l" t="t" r="r" b="b"/>
              <a:pathLst>
                <a:path w="3245051" h="406400">
                  <a:moveTo>
                    <a:pt x="0" y="0"/>
                  </a:moveTo>
                  <a:lnTo>
                    <a:pt x="3245051" y="0"/>
                  </a:lnTo>
                  <a:lnTo>
                    <a:pt x="3245051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245051" cy="425450"/>
            </a:xfrm>
            <a:prstGeom prst="rect">
              <a:avLst/>
            </a:prstGeom>
          </p:spPr>
          <p:txBody>
            <a:bodyPr lIns="24294" tIns="24294" rIns="24294" bIns="24294" rtlCol="0" anchor="ctr"/>
            <a:lstStyle/>
            <a:p>
              <a:pPr algn="ctr">
                <a:lnSpc>
                  <a:spcPts val="12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8900" y="9269848"/>
            <a:ext cx="3869167" cy="605286"/>
          </a:xfrm>
          <a:custGeom>
            <a:avLst/>
            <a:gdLst/>
            <a:ahLst/>
            <a:cxnLst/>
            <a:rect l="l" t="t" r="r" b="b"/>
            <a:pathLst>
              <a:path w="3869167" h="605286">
                <a:moveTo>
                  <a:pt x="0" y="0"/>
                </a:moveTo>
                <a:lnTo>
                  <a:pt x="3869167" y="0"/>
                </a:lnTo>
                <a:lnTo>
                  <a:pt x="3869167" y="605286"/>
                </a:lnTo>
                <a:lnTo>
                  <a:pt x="0" y="605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986293" y="9356655"/>
            <a:ext cx="3471133" cy="431671"/>
          </a:xfrm>
          <a:custGeom>
            <a:avLst/>
            <a:gdLst/>
            <a:ahLst/>
            <a:cxnLst/>
            <a:rect l="l" t="t" r="r" b="b"/>
            <a:pathLst>
              <a:path w="3471133" h="431671">
                <a:moveTo>
                  <a:pt x="0" y="0"/>
                </a:moveTo>
                <a:lnTo>
                  <a:pt x="3471133" y="0"/>
                </a:lnTo>
                <a:lnTo>
                  <a:pt x="3471133" y="431671"/>
                </a:lnTo>
                <a:lnTo>
                  <a:pt x="0" y="43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246657" y="9072274"/>
            <a:ext cx="1751098" cy="1000435"/>
          </a:xfrm>
          <a:custGeom>
            <a:avLst/>
            <a:gdLst/>
            <a:ahLst/>
            <a:cxnLst/>
            <a:rect l="l" t="t" r="r" b="b"/>
            <a:pathLst>
              <a:path w="1751098" h="1000435">
                <a:moveTo>
                  <a:pt x="0" y="0"/>
                </a:moveTo>
                <a:lnTo>
                  <a:pt x="1751097" y="0"/>
                </a:lnTo>
                <a:lnTo>
                  <a:pt x="1751097" y="1000434"/>
                </a:lnTo>
                <a:lnTo>
                  <a:pt x="0" y="1000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411906" y="9199466"/>
            <a:ext cx="2111131" cy="746050"/>
          </a:xfrm>
          <a:custGeom>
            <a:avLst/>
            <a:gdLst/>
            <a:ahLst/>
            <a:cxnLst/>
            <a:rect l="l" t="t" r="r" b="b"/>
            <a:pathLst>
              <a:path w="2111131" h="746050">
                <a:moveTo>
                  <a:pt x="0" y="0"/>
                </a:moveTo>
                <a:lnTo>
                  <a:pt x="2111131" y="0"/>
                </a:lnTo>
                <a:lnTo>
                  <a:pt x="2111131" y="746050"/>
                </a:lnTo>
                <a:lnTo>
                  <a:pt x="0" y="746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765211" y="8938175"/>
            <a:ext cx="2081064" cy="1153401"/>
          </a:xfrm>
          <a:custGeom>
            <a:avLst/>
            <a:gdLst/>
            <a:ahLst/>
            <a:cxnLst/>
            <a:rect l="l" t="t" r="r" b="b"/>
            <a:pathLst>
              <a:path w="2081064" h="1153401">
                <a:moveTo>
                  <a:pt x="0" y="0"/>
                </a:moveTo>
                <a:lnTo>
                  <a:pt x="2081064" y="0"/>
                </a:lnTo>
                <a:lnTo>
                  <a:pt x="2081064" y="1153402"/>
                </a:lnTo>
                <a:lnTo>
                  <a:pt x="0" y="115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59" b="-7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5956400" y="8367873"/>
            <a:ext cx="1723703" cy="1723703"/>
          </a:xfrm>
          <a:custGeom>
            <a:avLst/>
            <a:gdLst/>
            <a:ahLst/>
            <a:cxnLst/>
            <a:rect l="l" t="t" r="r" b="b"/>
            <a:pathLst>
              <a:path w="1723703" h="1723703">
                <a:moveTo>
                  <a:pt x="0" y="0"/>
                </a:moveTo>
                <a:lnTo>
                  <a:pt x="1723704" y="0"/>
                </a:lnTo>
                <a:lnTo>
                  <a:pt x="1723704" y="1723704"/>
                </a:lnTo>
                <a:lnTo>
                  <a:pt x="0" y="17237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472897" y="8543578"/>
            <a:ext cx="1392495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Led 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76567" y="8543561"/>
            <a:ext cx="146239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Sponsors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86293" y="8543578"/>
            <a:ext cx="2362713" cy="39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</a:pPr>
            <a:r>
              <a:rPr lang="en-US" sz="2283">
                <a:solidFill>
                  <a:srgbClr val="4D4D4D"/>
                </a:solidFill>
                <a:latin typeface="Maven Pro"/>
                <a:ea typeface="Maven Pro"/>
                <a:cs typeface="Maven Pro"/>
                <a:sym typeface="Maven Pro"/>
              </a:rPr>
              <a:t>Lead sponsor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931433" y="3930933"/>
            <a:ext cx="2425133" cy="2425133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62811" y="0"/>
                  </a:moveTo>
                  <a:lnTo>
                    <a:pt x="649989" y="0"/>
                  </a:lnTo>
                  <a:cubicBezTo>
                    <a:pt x="693169" y="0"/>
                    <a:pt x="734581" y="17153"/>
                    <a:pt x="765114" y="47686"/>
                  </a:cubicBezTo>
                  <a:cubicBezTo>
                    <a:pt x="795647" y="78219"/>
                    <a:pt x="812800" y="119631"/>
                    <a:pt x="812800" y="162811"/>
                  </a:cubicBezTo>
                  <a:lnTo>
                    <a:pt x="812800" y="649989"/>
                  </a:lnTo>
                  <a:cubicBezTo>
                    <a:pt x="812800" y="693169"/>
                    <a:pt x="795647" y="734581"/>
                    <a:pt x="765114" y="765114"/>
                  </a:cubicBezTo>
                  <a:cubicBezTo>
                    <a:pt x="734581" y="795647"/>
                    <a:pt x="693169" y="812800"/>
                    <a:pt x="649989" y="812800"/>
                  </a:cubicBezTo>
                  <a:lnTo>
                    <a:pt x="162811" y="812800"/>
                  </a:lnTo>
                  <a:cubicBezTo>
                    <a:pt x="119631" y="812800"/>
                    <a:pt x="78219" y="795647"/>
                    <a:pt x="47686" y="765114"/>
                  </a:cubicBezTo>
                  <a:cubicBezTo>
                    <a:pt x="17153" y="734581"/>
                    <a:pt x="0" y="693169"/>
                    <a:pt x="0" y="649989"/>
                  </a:cubicBezTo>
                  <a:lnTo>
                    <a:pt x="0" y="162811"/>
                  </a:lnTo>
                  <a:cubicBezTo>
                    <a:pt x="0" y="119631"/>
                    <a:pt x="17153" y="78219"/>
                    <a:pt x="47686" y="47686"/>
                  </a:cubicBezTo>
                  <a:cubicBezTo>
                    <a:pt x="78219" y="17153"/>
                    <a:pt x="119631" y="0"/>
                    <a:pt x="162811" y="0"/>
                  </a:cubicBezTo>
                  <a:close/>
                </a:path>
              </a:pathLst>
            </a:custGeom>
            <a:solidFill>
              <a:srgbClr val="EE7E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4"/>
                </a:lnSpc>
              </a:pPr>
              <a:endParaRPr/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6793" y="3896293"/>
            <a:ext cx="2494414" cy="2494414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6635124" y="2786294"/>
            <a:ext cx="5017752" cy="744590"/>
            <a:chOff x="0" y="0"/>
            <a:chExt cx="1321548" cy="19610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21548" cy="196106"/>
            </a:xfrm>
            <a:custGeom>
              <a:avLst/>
              <a:gdLst/>
              <a:ahLst/>
              <a:cxnLst/>
              <a:rect l="l" t="t" r="r" b="b"/>
              <a:pathLst>
                <a:path w="1321548" h="196106">
                  <a:moveTo>
                    <a:pt x="78688" y="0"/>
                  </a:moveTo>
                  <a:lnTo>
                    <a:pt x="1242860" y="0"/>
                  </a:lnTo>
                  <a:cubicBezTo>
                    <a:pt x="1263729" y="0"/>
                    <a:pt x="1283744" y="8290"/>
                    <a:pt x="1298501" y="23047"/>
                  </a:cubicBezTo>
                  <a:cubicBezTo>
                    <a:pt x="1313257" y="37804"/>
                    <a:pt x="1321548" y="57819"/>
                    <a:pt x="1321548" y="78688"/>
                  </a:cubicBezTo>
                  <a:lnTo>
                    <a:pt x="1321548" y="117418"/>
                  </a:lnTo>
                  <a:cubicBezTo>
                    <a:pt x="1321548" y="138287"/>
                    <a:pt x="1313257" y="158302"/>
                    <a:pt x="1298501" y="173059"/>
                  </a:cubicBezTo>
                  <a:cubicBezTo>
                    <a:pt x="1283744" y="187816"/>
                    <a:pt x="1263729" y="196106"/>
                    <a:pt x="1242860" y="196106"/>
                  </a:cubicBezTo>
                  <a:lnTo>
                    <a:pt x="78688" y="196106"/>
                  </a:lnTo>
                  <a:cubicBezTo>
                    <a:pt x="57819" y="196106"/>
                    <a:pt x="37804" y="187816"/>
                    <a:pt x="23047" y="173059"/>
                  </a:cubicBezTo>
                  <a:cubicBezTo>
                    <a:pt x="8290" y="158302"/>
                    <a:pt x="0" y="138287"/>
                    <a:pt x="0" y="117418"/>
                  </a:cubicBezTo>
                  <a:lnTo>
                    <a:pt x="0" y="78688"/>
                  </a:lnTo>
                  <a:cubicBezTo>
                    <a:pt x="0" y="57819"/>
                    <a:pt x="8290" y="37804"/>
                    <a:pt x="23047" y="23047"/>
                  </a:cubicBezTo>
                  <a:cubicBezTo>
                    <a:pt x="37804" y="8290"/>
                    <a:pt x="57819" y="0"/>
                    <a:pt x="78688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321548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026268" y="2804345"/>
            <a:ext cx="4385638" cy="662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2"/>
              </a:lnSpc>
            </a:pPr>
            <a:r>
              <a:rPr lang="en-US" sz="3909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HOW DID WE DO?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3765211" y="656405"/>
            <a:ext cx="3914893" cy="744590"/>
            <a:chOff x="0" y="0"/>
            <a:chExt cx="1031083" cy="19610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31083" cy="196106"/>
            </a:xfrm>
            <a:custGeom>
              <a:avLst/>
              <a:gdLst/>
              <a:ahLst/>
              <a:cxnLst/>
              <a:rect l="l" t="t" r="r" b="b"/>
              <a:pathLst>
                <a:path w="1031083" h="196106">
                  <a:moveTo>
                    <a:pt x="98053" y="0"/>
                  </a:moveTo>
                  <a:lnTo>
                    <a:pt x="933030" y="0"/>
                  </a:lnTo>
                  <a:cubicBezTo>
                    <a:pt x="987183" y="0"/>
                    <a:pt x="1031083" y="43900"/>
                    <a:pt x="1031083" y="98053"/>
                  </a:cubicBezTo>
                  <a:lnTo>
                    <a:pt x="1031083" y="98053"/>
                  </a:lnTo>
                  <a:cubicBezTo>
                    <a:pt x="1031083" y="152206"/>
                    <a:pt x="987183" y="196106"/>
                    <a:pt x="933030" y="196106"/>
                  </a:cubicBezTo>
                  <a:lnTo>
                    <a:pt x="98053" y="196106"/>
                  </a:lnTo>
                  <a:cubicBezTo>
                    <a:pt x="43900" y="196106"/>
                    <a:pt x="0" y="152206"/>
                    <a:pt x="0" y="98053"/>
                  </a:cubicBezTo>
                  <a:lnTo>
                    <a:pt x="0" y="98053"/>
                  </a:lnTo>
                  <a:cubicBezTo>
                    <a:pt x="0" y="43900"/>
                    <a:pt x="43900" y="0"/>
                    <a:pt x="98053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1031083" cy="24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6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4053718" y="650202"/>
            <a:ext cx="3375564" cy="68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 b="1">
                <a:solidFill>
                  <a:srgbClr val="4D4D4D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#EmpSkills26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4C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2241" y="1028700"/>
            <a:ext cx="6783517" cy="1071963"/>
          </a:xfrm>
          <a:custGeom>
            <a:avLst/>
            <a:gdLst/>
            <a:ahLst/>
            <a:cxnLst/>
            <a:rect l="l" t="t" r="r" b="b"/>
            <a:pathLst>
              <a:path w="6783517" h="1071963">
                <a:moveTo>
                  <a:pt x="0" y="0"/>
                </a:moveTo>
                <a:lnTo>
                  <a:pt x="6783518" y="0"/>
                </a:lnTo>
                <a:lnTo>
                  <a:pt x="6783518" y="1071963"/>
                </a:lnTo>
                <a:lnTo>
                  <a:pt x="0" y="1071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7911265" y="5852411"/>
            <a:ext cx="2437251" cy="2406338"/>
            <a:chOff x="0" y="0"/>
            <a:chExt cx="715595" cy="7065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5595" cy="706519"/>
            </a:xfrm>
            <a:custGeom>
              <a:avLst/>
              <a:gdLst/>
              <a:ahLst/>
              <a:cxnLst/>
              <a:rect l="l" t="t" r="r" b="b"/>
              <a:pathLst>
                <a:path w="715595" h="706519">
                  <a:moveTo>
                    <a:pt x="31765" y="0"/>
                  </a:moveTo>
                  <a:lnTo>
                    <a:pt x="683830" y="0"/>
                  </a:lnTo>
                  <a:cubicBezTo>
                    <a:pt x="701373" y="0"/>
                    <a:pt x="715595" y="14222"/>
                    <a:pt x="715595" y="31765"/>
                  </a:cubicBezTo>
                  <a:lnTo>
                    <a:pt x="715595" y="674754"/>
                  </a:lnTo>
                  <a:cubicBezTo>
                    <a:pt x="715595" y="683178"/>
                    <a:pt x="712248" y="691258"/>
                    <a:pt x="706291" y="697215"/>
                  </a:cubicBezTo>
                  <a:cubicBezTo>
                    <a:pt x="700334" y="703172"/>
                    <a:pt x="692255" y="706519"/>
                    <a:pt x="683830" y="706519"/>
                  </a:cubicBezTo>
                  <a:lnTo>
                    <a:pt x="31765" y="706519"/>
                  </a:lnTo>
                  <a:cubicBezTo>
                    <a:pt x="14222" y="706519"/>
                    <a:pt x="0" y="692297"/>
                    <a:pt x="0" y="674754"/>
                  </a:cubicBezTo>
                  <a:lnTo>
                    <a:pt x="0" y="31765"/>
                  </a:lnTo>
                  <a:cubicBezTo>
                    <a:pt x="0" y="14222"/>
                    <a:pt x="14222" y="0"/>
                    <a:pt x="31765" y="0"/>
                  </a:cubicBezTo>
                  <a:close/>
                </a:path>
              </a:pathLst>
            </a:custGeom>
            <a:solidFill>
              <a:srgbClr val="EE7E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715595" cy="763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4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183" y="5791872"/>
            <a:ext cx="2527415" cy="252741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2639629"/>
            <a:ext cx="16230600" cy="2798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74"/>
              </a:lnSpc>
            </a:pPr>
            <a:r>
              <a:rPr lang="en-US" sz="9228" b="1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Stay informed. Be involved. Keep engaged.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96035" y="8596886"/>
            <a:ext cx="10267712" cy="1355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3960" b="1">
                <a:solidFill>
                  <a:schemeClr val="bg1"/>
                </a:solidFill>
                <a:latin typeface="Raleway 1 Medium"/>
                <a:ea typeface="Raleway 1 Medium"/>
                <a:cs typeface="Raleway 1 Medium"/>
                <a:sym typeface="Raleway 1 Medium"/>
                <a:hlinkClick r:id="rId4" tooltip="https://learningandwork.org.uk/supporter-networ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learningandwork.org.uk/supporter-network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51D96-91F0-FBBB-F5A6-B30853AF2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1D768A-816E-4EAA-F7D8-C04206831428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F1A39E3-A5F2-1367-988C-014F617745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3884D53A-DB9F-A8C4-ECD7-2281DD7E1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Employment rate is flat…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B3C69-D9AB-3449-F21A-486D52E09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94" y="1325885"/>
            <a:ext cx="11418236" cy="775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53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20A5C-3760-D0F0-E6E6-D51DDC5E1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5AAAFE-729D-A5B5-3DA7-B1352113B472}"/>
              </a:ext>
            </a:extLst>
          </p:cNvPr>
          <p:cNvCxnSpPr>
            <a:cxnSpLocks/>
          </p:cNvCxnSpPr>
          <p:nvPr/>
        </p:nvCxnSpPr>
        <p:spPr>
          <a:xfrm>
            <a:off x="0" y="9139944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7B32CDC-291F-77C9-743F-34B585335D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84" y="9388760"/>
            <a:ext cx="3184524" cy="5057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EF9C414-3F7D-E8C0-5521-604A299D3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57" y="161696"/>
            <a:ext cx="17424936" cy="1291548"/>
          </a:xfrm>
        </p:spPr>
        <p:txBody>
          <a:bodyPr>
            <a:noAutofit/>
          </a:bodyPr>
          <a:lstStyle/>
          <a:p>
            <a:pPr algn="l"/>
            <a:r>
              <a:rPr lang="en-GB" sz="6000" b="1">
                <a:solidFill>
                  <a:srgbClr val="4D4D4D"/>
                </a:solidFill>
                <a:latin typeface="Raleway" pitchFamily="2" charset="0"/>
                <a:ea typeface="Arial Unicode MS" pitchFamily="34" charset="-128"/>
                <a:cs typeface="Arial" pitchFamily="34" charset="0"/>
              </a:rPr>
              <a:t>…and the labour market’s getting tougher…</a:t>
            </a:r>
            <a:endParaRPr lang="en-US">
              <a:solidFill>
                <a:srgbClr val="4D4D4D"/>
              </a:solidFill>
              <a:latin typeface="Raleway" pitchFamily="2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5B9F4D-34C4-601D-4239-AD2C5BF10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07" y="1453244"/>
            <a:ext cx="13902077" cy="767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847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EC 2026 1">
      <a:dk1>
        <a:srgbClr val="585857"/>
      </a:dk1>
      <a:lt1>
        <a:srgbClr val="FFFFFF"/>
      </a:lt1>
      <a:dk2>
        <a:srgbClr val="00797B"/>
      </a:dk2>
      <a:lt2>
        <a:srgbClr val="026893"/>
      </a:lt2>
      <a:accent1>
        <a:srgbClr val="515F92"/>
      </a:accent1>
      <a:accent2>
        <a:srgbClr val="ED6D50"/>
      </a:accent2>
      <a:accent3>
        <a:srgbClr val="E7B361"/>
      </a:accent3>
      <a:accent4>
        <a:srgbClr val="EBF0F1"/>
      </a:accent4>
      <a:accent5>
        <a:srgbClr val="C3D2D3"/>
      </a:accent5>
      <a:accent6>
        <a:srgbClr val="055151"/>
      </a:accent6>
      <a:hlink>
        <a:srgbClr val="007173"/>
      </a:hlink>
      <a:folHlink>
        <a:srgbClr val="05515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183 - New PPT Template v1" id="{6B8D8117-AD27-354B-8F54-41625B1A9EFF}" vid="{B34FDF30-45B0-3D4E-82FA-C09580139842}"/>
    </a:ext>
  </a:extLst>
</a:theme>
</file>

<file path=ppt/theme/theme3.xml><?xml version="1.0" encoding="utf-8"?>
<a:theme xmlns:a="http://schemas.openxmlformats.org/drawingml/2006/main" name="L&amp;W theme">
  <a:themeElements>
    <a:clrScheme name="L&amp;W palette">
      <a:dk1>
        <a:srgbClr val="4D4D4D"/>
      </a:dk1>
      <a:lt1>
        <a:srgbClr val="FFFFFF"/>
      </a:lt1>
      <a:dk2>
        <a:srgbClr val="264C59"/>
      </a:dk2>
      <a:lt2>
        <a:srgbClr val="FFFFFF"/>
      </a:lt2>
      <a:accent1>
        <a:srgbClr val="EE7E3B"/>
      </a:accent1>
      <a:accent2>
        <a:srgbClr val="264C59"/>
      </a:accent2>
      <a:accent3>
        <a:srgbClr val="65B48C"/>
      </a:accent3>
      <a:accent4>
        <a:srgbClr val="478996"/>
      </a:accent4>
      <a:accent5>
        <a:srgbClr val="7E3F8F"/>
      </a:accent5>
      <a:accent6>
        <a:srgbClr val="A02140"/>
      </a:accent6>
      <a:hlink>
        <a:srgbClr val="4D4D4D"/>
      </a:hlink>
      <a:folHlink>
        <a:srgbClr val="4D4D4D"/>
      </a:folHlink>
    </a:clrScheme>
    <a:fontScheme name="L&amp;W font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&amp;W theme" id="{A5591C8C-8F93-41FE-950E-7FEBF52943CD}" vid="{C7C50673-8A8D-432E-8959-CEB7E129C40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4127354-1402-4f1d-ba7f-e03d5a775dfb" xsi:nil="true"/>
    <lcf76f155ced4ddcb4097134ff3c332f xmlns="051e2176-d33a-49d7-9ec7-03ef78e0892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E8F556492FB2409B3B1066F4E16943" ma:contentTypeVersion="21" ma:contentTypeDescription="Create a new document." ma:contentTypeScope="" ma:versionID="11ba8835b98f63534fc39c5c1b41c52c">
  <xsd:schema xmlns:xsd="http://www.w3.org/2001/XMLSchema" xmlns:xs="http://www.w3.org/2001/XMLSchema" xmlns:p="http://schemas.microsoft.com/office/2006/metadata/properties" xmlns:ns2="d4127354-1402-4f1d-ba7f-e03d5a775dfb" xmlns:ns3="051e2176-d33a-49d7-9ec7-03ef78e08925" targetNamespace="http://schemas.microsoft.com/office/2006/metadata/properties" ma:root="true" ma:fieldsID="6775a5a8de57ac57567f970a8b40cfce" ns2:_="" ns3:_="">
    <xsd:import namespace="d4127354-1402-4f1d-ba7f-e03d5a775dfb"/>
    <xsd:import namespace="051e2176-d33a-49d7-9ec7-03ef78e089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127354-1402-4f1d-ba7f-e03d5a775df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d8a02af6-4560-4867-8c94-3f6e6a211659}" ma:internalName="TaxCatchAll" ma:showField="CatchAllData" ma:web="d4127354-1402-4f1d-ba7f-e03d5a775d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e2176-d33a-49d7-9ec7-03ef78e08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42bce91-9457-43a8-9e1d-1612484c2a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998A7C-47B0-4163-A3A9-3E9F5665F4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9BA867-DD45-47DE-BA7A-68BA781E5639}">
  <ds:schemaRefs>
    <ds:schemaRef ds:uri="http://schemas.microsoft.com/office/infopath/2007/PartnerControls"/>
    <ds:schemaRef ds:uri="http://www.w3.org/XML/1998/namespace"/>
    <ds:schemaRef ds:uri="051e2176-d33a-49d7-9ec7-03ef78e08925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d4127354-1402-4f1d-ba7f-e03d5a775df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023C487-578E-4E62-885C-3895FEEB36F6}">
  <ds:schemaRefs>
    <ds:schemaRef ds:uri="051e2176-d33a-49d7-9ec7-03ef78e08925"/>
    <ds:schemaRef ds:uri="d4127354-1402-4f1d-ba7f-e03d5a775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2133</Words>
  <Application>Microsoft Office PowerPoint</Application>
  <PresentationFormat>Custom</PresentationFormat>
  <Paragraphs>482</Paragraphs>
  <Slides>75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75</vt:i4>
      </vt:variant>
    </vt:vector>
  </HeadingPairs>
  <TitlesOfParts>
    <vt:vector size="91" baseType="lpstr">
      <vt:lpstr>Raleway 2 Bold</vt:lpstr>
      <vt:lpstr>Raleway 2</vt:lpstr>
      <vt:lpstr>Lato</vt:lpstr>
      <vt:lpstr>Raleway</vt:lpstr>
      <vt:lpstr>Arial</vt:lpstr>
      <vt:lpstr>Aptos</vt:lpstr>
      <vt:lpstr>Raleway 1 Bold</vt:lpstr>
      <vt:lpstr>Symbol</vt:lpstr>
      <vt:lpstr>Maven Pro</vt:lpstr>
      <vt:lpstr>Raleway 1 Medium</vt:lpstr>
      <vt:lpstr>Lato Light</vt:lpstr>
      <vt:lpstr>Lato Medium</vt:lpstr>
      <vt:lpstr>Calibri</vt:lpstr>
      <vt:lpstr>Office Theme</vt:lpstr>
      <vt:lpstr>1_Office Theme</vt:lpstr>
      <vt:lpstr>L&amp;W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Employment rate is flat…</vt:lpstr>
      <vt:lpstr>…and the labour market’s getting tougher…</vt:lpstr>
      <vt:lpstr>…and the labour market’s getting tougher…</vt:lpstr>
      <vt:lpstr>…particularly for young people…</vt:lpstr>
      <vt:lpstr>…and varies across the country…</vt:lpstr>
      <vt:lpstr>…while technology &amp; demography drive change</vt:lpstr>
      <vt:lpstr>What can we do?</vt:lpstr>
      <vt:lpstr>There’s lots of policy…</vt:lpstr>
      <vt:lpstr>…but we need long-term transformation...</vt:lpstr>
      <vt:lpstr>…to a people-led, locally delivered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Hall - Slides for E&amp;S Convention 2026</dc:title>
  <dc:creator>Lucy Vigar</dc:creator>
  <cp:lastModifiedBy>Lucy Vigar</cp:lastModifiedBy>
  <cp:revision>1</cp:revision>
  <dcterms:created xsi:type="dcterms:W3CDTF">2006-08-16T00:00:00Z</dcterms:created>
  <dcterms:modified xsi:type="dcterms:W3CDTF">2026-06-30T17:17:40Z</dcterms:modified>
  <dc:identifier>DAHNlSdV2Ro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0x0101003FE8F556492FB2409B3B1066F4E16943</vt:lpwstr>
  </property>
  <property fmtid="{D5CDD505-2E9C-101B-9397-08002B2CF9AE}" pid="3" name="MediaServiceImageTags">
    <vt:lpwstr/>
  </property>
</Properties>
</file>