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4" r:id="rId1"/>
  </p:sldMasterIdLst>
  <p:notesMasterIdLst>
    <p:notesMasterId r:id="rId25"/>
  </p:notesMasterIdLst>
  <p:sldIdLst>
    <p:sldId id="271" r:id="rId2"/>
    <p:sldId id="1247" r:id="rId3"/>
    <p:sldId id="1250" r:id="rId4"/>
    <p:sldId id="1251" r:id="rId5"/>
    <p:sldId id="1202" r:id="rId6"/>
    <p:sldId id="1230" r:id="rId7"/>
    <p:sldId id="1232" r:id="rId8"/>
    <p:sldId id="1216" r:id="rId9"/>
    <p:sldId id="1241" r:id="rId10"/>
    <p:sldId id="1177" r:id="rId11"/>
    <p:sldId id="1197" r:id="rId12"/>
    <p:sldId id="1196" r:id="rId13"/>
    <p:sldId id="1245" r:id="rId14"/>
    <p:sldId id="1235" r:id="rId15"/>
    <p:sldId id="1234" r:id="rId16"/>
    <p:sldId id="1227" r:id="rId17"/>
    <p:sldId id="1253" r:id="rId18"/>
    <p:sldId id="1243" r:id="rId19"/>
    <p:sldId id="1248" r:id="rId20"/>
    <p:sldId id="1246" r:id="rId21"/>
    <p:sldId id="1249" r:id="rId22"/>
    <p:sldId id="1244" r:id="rId23"/>
    <p:sldId id="1239" r:id="rId24"/>
  </p:sldIdLst>
  <p:sldSz cx="12192000" cy="6858000"/>
  <p:notesSz cx="6797675" cy="9926638"/>
  <p:embeddedFontLst>
    <p:embeddedFont>
      <p:font typeface="Adelle PE Lt" panose="02000503000000020004" charset="0"/>
      <p:regular r:id="rId26"/>
      <p:italic r:id="rId27"/>
    </p:embeddedFont>
    <p:embeddedFont>
      <p:font typeface="Adelle PE Sb" panose="02000503000000020004" charset="0"/>
      <p:regular r:id="rId28"/>
      <p:bold r:id="rId29"/>
      <p:italic r:id="rId30"/>
      <p:boldItalic r:id="rId31"/>
    </p:embeddedFont>
    <p:embeddedFont>
      <p:font typeface="Adelle Sans Lt" panose="02000503000000020004" charset="0"/>
      <p:regular r:id="rId32"/>
      <p:italic r:id="rId33"/>
    </p:embeddedFont>
    <p:embeddedFont>
      <p:font typeface="Corbel" panose="020B0503020204020204" pitchFamily="34" charset="0"/>
      <p:regular r:id="rId34"/>
      <p:bold r:id="rId35"/>
      <p:italic r:id="rId36"/>
      <p:boldItalic r:id="rId37"/>
    </p:embeddedFont>
    <p:embeddedFont>
      <p:font typeface="Trebuchet MS" panose="020B060302020202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template" id="{AF183DBE-F1EF-4322-BD2C-0F985490C23B}">
          <p14:sldIdLst>
            <p14:sldId id="271"/>
            <p14:sldId id="1247"/>
            <p14:sldId id="1250"/>
            <p14:sldId id="1251"/>
            <p14:sldId id="1202"/>
            <p14:sldId id="1230"/>
            <p14:sldId id="1232"/>
            <p14:sldId id="1216"/>
            <p14:sldId id="1241"/>
            <p14:sldId id="1177"/>
            <p14:sldId id="1197"/>
            <p14:sldId id="1196"/>
            <p14:sldId id="1245"/>
            <p14:sldId id="1235"/>
            <p14:sldId id="1234"/>
            <p14:sldId id="1227"/>
            <p14:sldId id="1253"/>
            <p14:sldId id="1243"/>
            <p14:sldId id="1248"/>
            <p14:sldId id="1246"/>
            <p14:sldId id="1249"/>
            <p14:sldId id="1244"/>
            <p14:sldId id="123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5F7E47-139D-732E-C138-F7564D25B4E7}" name="Parth Pandya" initials="PP" userId="S::Pandya.P@resolutionfoundation.org::85d35349-747b-4c32-9837-62d455df333f" providerId="AD"/>
  <p188:author id="{803A8D68-792A-0387-0034-0A5917EBC803}" name="amms@mit.edu" initials="am" userId="S::urn:spo:guest#amms@mit.edu::" providerId="AD"/>
  <p188:author id="{8FB73CC2-2FB3-1645-3450-FE9039DF7108}" name="Gregory Thwaites" initials="GT" userId="S::Gregory.Thwaites@ResolutionFoundation.org::6c4d8278-048e-40ca-9336-fc1a290f6fb6" providerId="AD"/>
  <p188:author id="{9B7D06CF-D47F-21FC-FB2A-AD99AA1F16D5}" name="Julia Diniz" initials="JD" userId="S::Julia.Diniz@resolutionfoundation.org::37cdba7b-ee0f-4d12-a7ae-d167aa0ff9cb" providerId="AD"/>
  <p188:author id="{B5DAF3EC-7647-F4FC-D6A4-0B5115C17D59}" name="Charlie McCurdy" initials="CM" userId="S::McCurdy.C@resolutionfoundation.org::45e1a21b-04d1-45f0-bd13-2636fb2c0f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47" autoAdjust="0"/>
  </p:normalViewPr>
  <p:slideViewPr>
    <p:cSldViewPr snapToGrid="0">
      <p:cViewPr varScale="1">
        <p:scale>
          <a:sx n="59" d="100"/>
          <a:sy n="59" d="100"/>
        </p:scale>
        <p:origin x="9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E45C57-215F-47E3-85D2-87555F8A2F32}" type="datetimeFigureOut">
              <a:rPr lang="en-GB" smtClean="0"/>
              <a:t>02/07/2026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C4B31-AAF2-4AD6-9563-90B60B3D8F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196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C4B31-AAF2-4AD6-9563-90B60B3D8F5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9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0056440" y="6356348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rgbClr val="333334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  <a:latin typeface="+mn-lt"/>
              </a:rPr>
              <a:t>@</a:t>
            </a:r>
            <a:r>
              <a:rPr lang="en-GB" err="1">
                <a:solidFill>
                  <a:schemeClr val="tx1"/>
                </a:solidFill>
                <a:latin typeface="+mn-lt"/>
              </a:rPr>
              <a:t>resfoundation</a:t>
            </a:r>
            <a:endParaRPr lang="en-GB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160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3351" y="1390650"/>
            <a:ext cx="10557049" cy="496569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742950" indent="-28575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4pPr>
            <a:lvl5pPr marL="20574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Placeholder text</a:t>
            </a:r>
            <a:endParaRPr lang="en-GB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63351" y="291525"/>
            <a:ext cx="10557049" cy="734002"/>
          </a:xfrm>
          <a:prstGeom prst="rect">
            <a:avLst/>
          </a:prstGeom>
        </p:spPr>
        <p:txBody>
          <a:bodyPr anchor="ctr"/>
          <a:lstStyle>
            <a:lvl1pPr>
              <a:defRPr sz="28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Slide title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263351" y="1080343"/>
            <a:ext cx="10557049" cy="31030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63351" y="6356347"/>
            <a:ext cx="9803471" cy="36512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0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Notes/Source:</a:t>
            </a:r>
          </a:p>
        </p:txBody>
      </p:sp>
    </p:spTree>
    <p:extLst>
      <p:ext uri="{BB962C8B-B14F-4D97-AF65-F5344CB8AC3E}">
        <p14:creationId xmlns:p14="http://schemas.microsoft.com/office/powerpoint/2010/main" val="78857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(left) with labels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263351" y="1276376"/>
            <a:ext cx="10700480" cy="31030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79422" y="1586684"/>
            <a:ext cx="9360000" cy="4680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9768408" y="1733550"/>
            <a:ext cx="2211320" cy="453313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i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Chart labels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79422" y="6356348"/>
            <a:ext cx="9360000" cy="36512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0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Notes/Source: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63351" y="291524"/>
            <a:ext cx="10557049" cy="895189"/>
          </a:xfrm>
          <a:prstGeom prst="rect">
            <a:avLst/>
          </a:prstGeom>
        </p:spPr>
        <p:txBody>
          <a:bodyPr anchor="ctr"/>
          <a:lstStyle>
            <a:lvl1pPr>
              <a:defRPr sz="28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Slide title (can go over two lines)</a:t>
            </a:r>
          </a:p>
        </p:txBody>
      </p:sp>
    </p:spTree>
    <p:extLst>
      <p:ext uri="{BB962C8B-B14F-4D97-AF65-F5344CB8AC3E}">
        <p14:creationId xmlns:p14="http://schemas.microsoft.com/office/powerpoint/2010/main" val="632221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(right) with labels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Content Placeholder 3"/>
          <p:cNvSpPr>
            <a:spLocks noGrp="1"/>
          </p:cNvSpPr>
          <p:nvPr>
            <p:ph sz="half" idx="16" hasCustomPrompt="1"/>
          </p:nvPr>
        </p:nvSpPr>
        <p:spPr>
          <a:xfrm>
            <a:off x="263351" y="1276376"/>
            <a:ext cx="10700480" cy="31030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638900" y="1586684"/>
            <a:ext cx="9360000" cy="468000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263351" y="1733550"/>
            <a:ext cx="2211320" cy="45331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i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Chart labels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79422" y="6356348"/>
            <a:ext cx="9360000" cy="36512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0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Notes/Source: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263351" y="291524"/>
            <a:ext cx="10557049" cy="895189"/>
          </a:xfrm>
          <a:prstGeom prst="rect">
            <a:avLst/>
          </a:prstGeom>
        </p:spPr>
        <p:txBody>
          <a:bodyPr anchor="ctr"/>
          <a:lstStyle>
            <a:lvl1pPr>
              <a:defRPr sz="28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Slide title (can go over two lines)</a:t>
            </a:r>
          </a:p>
        </p:txBody>
      </p:sp>
    </p:spTree>
    <p:extLst>
      <p:ext uri="{BB962C8B-B14F-4D97-AF65-F5344CB8AC3E}">
        <p14:creationId xmlns:p14="http://schemas.microsoft.com/office/powerpoint/2010/main" val="11312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9191549" y="634364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C728BA8-654E-442F-9B49-B11BF692B53B}" type="datetime6">
              <a:rPr lang="en-US" smtClean="0"/>
              <a:pPr/>
              <a:t>July 26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352" y="63436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1697951"/>
            <a:ext cx="10226352" cy="722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baseline="0">
                <a:solidFill>
                  <a:schemeClr val="tx2"/>
                </a:solidFill>
                <a:latin typeface="Adelle PE Lt" panose="02000503000000020004" pitchFamily="50" charset="0"/>
              </a:defRPr>
            </a:lvl1pPr>
          </a:lstStyle>
          <a:p>
            <a:pPr lvl="0"/>
            <a:r>
              <a:rPr lang="en-GB">
                <a:latin typeface="+mj-lt"/>
              </a:rPr>
              <a:t>Placeholder text</a:t>
            </a:r>
            <a:endParaRPr lang="en-GB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492896"/>
            <a:ext cx="10226675" cy="6509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i="0">
                <a:solidFill>
                  <a:schemeClr val="tx1"/>
                </a:solidFill>
                <a:latin typeface="Adelle Sans Lt" panose="02000503000000020004" pitchFamily="50" charset="0"/>
              </a:defRPr>
            </a:lvl1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3439677"/>
            <a:ext cx="10226352" cy="1645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  <a:latin typeface="Adelle Sans Lt" panose="02000503000000020004" pitchFamily="50" charset="0"/>
              </a:defRPr>
            </a:lvl1pPr>
          </a:lstStyle>
          <a:p>
            <a:pPr lvl="0"/>
            <a:r>
              <a:rPr lang="en-GB"/>
              <a:t>Placeholder</a:t>
            </a:r>
          </a:p>
        </p:txBody>
      </p:sp>
    </p:spTree>
    <p:extLst>
      <p:ext uri="{BB962C8B-B14F-4D97-AF65-F5344CB8AC3E}">
        <p14:creationId xmlns:p14="http://schemas.microsoft.com/office/powerpoint/2010/main" val="122437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wif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 userDrawn="1"/>
        </p:nvSpPr>
        <p:spPr>
          <a:xfrm>
            <a:off x="-19050" y="4781550"/>
            <a:ext cx="2888679" cy="2095496"/>
          </a:xfrm>
          <a:prstGeom prst="rt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6"/>
          <p:cNvSpPr txBox="1"/>
          <p:nvPr userDrawn="1"/>
        </p:nvSpPr>
        <p:spPr>
          <a:xfrm>
            <a:off x="169986" y="5708129"/>
            <a:ext cx="3076176" cy="93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GB" sz="1600" err="1">
                <a:solidFill>
                  <a:schemeClr val="bg1"/>
                </a:solidFill>
                <a:latin typeface="Adelle PE Sb" panose="02000503000000020004" pitchFamily="50" charset="0"/>
              </a:rPr>
              <a:t>Wifi</a:t>
            </a:r>
            <a:endParaRPr lang="en-GB" sz="1600">
              <a:solidFill>
                <a:schemeClr val="bg1"/>
              </a:solidFill>
              <a:latin typeface="Adelle PE Sb" panose="02000503000000020004" pitchFamily="50" charset="0"/>
            </a:endParaRPr>
          </a:p>
          <a:p>
            <a:pPr>
              <a:lnSpc>
                <a:spcPct val="114000"/>
              </a:lnSpc>
            </a:pPr>
            <a:r>
              <a:rPr lang="en-GB" sz="1600">
                <a:solidFill>
                  <a:schemeClr val="bg1"/>
                </a:solidFill>
              </a:rPr>
              <a:t>2QAG_Guest</a:t>
            </a:r>
          </a:p>
          <a:p>
            <a:pPr>
              <a:lnSpc>
                <a:spcPct val="114000"/>
              </a:lnSpc>
            </a:pPr>
            <a:r>
              <a:rPr lang="en-GB" sz="1600" err="1">
                <a:solidFill>
                  <a:schemeClr val="bg1"/>
                </a:solidFill>
              </a:rPr>
              <a:t>Welcome_Guests</a:t>
            </a:r>
            <a:endParaRPr lang="en-GB" sz="1600">
              <a:solidFill>
                <a:schemeClr val="bg1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00201" y="1697951"/>
            <a:ext cx="10269557" cy="722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baseline="0">
                <a:solidFill>
                  <a:schemeClr val="tx2"/>
                </a:solidFill>
                <a:latin typeface="Adelle PE Lt" panose="02000503000000020004" pitchFamily="50" charset="0"/>
              </a:defRPr>
            </a:lvl1pPr>
          </a:lstStyle>
          <a:p>
            <a:pPr lvl="0"/>
            <a:r>
              <a:rPr lang="en-GB">
                <a:latin typeface="+mj-lt"/>
              </a:rPr>
              <a:t>Placeholder text</a:t>
            </a:r>
            <a:endParaRPr lang="en-GB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1600199" y="2492896"/>
            <a:ext cx="10269881" cy="6509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i="0">
                <a:solidFill>
                  <a:schemeClr val="tx1"/>
                </a:solidFill>
                <a:latin typeface="Adelle Sans Lt" panose="02000503000000020004" pitchFamily="50" charset="0"/>
              </a:defRPr>
            </a:lvl1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600200" y="3439677"/>
            <a:ext cx="10269557" cy="1645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  <a:latin typeface="Adelle Sans Lt" panose="02000503000000020004" pitchFamily="50" charset="0"/>
              </a:defRPr>
            </a:lvl1pPr>
          </a:lstStyle>
          <a:p>
            <a:pPr lvl="0"/>
            <a:r>
              <a:rPr lang="en-GB"/>
              <a:t>Placeholder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10706099" y="6343645"/>
            <a:ext cx="1228649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C728BA8-654E-442F-9B49-B11BF692B53B}" type="datetime6">
              <a:rPr lang="en-US" smtClean="0"/>
              <a:pPr/>
              <a:t>July 26</a:t>
            </a:fld>
            <a:endParaRPr lang="en-GB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43105" y="63436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19" name="Footer Placeholder 4"/>
          <p:cNvSpPr txBox="1">
            <a:spLocks/>
          </p:cNvSpPr>
          <p:nvPr userDrawn="1"/>
        </p:nvSpPr>
        <p:spPr>
          <a:xfrm>
            <a:off x="9409955" y="6343645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#</a:t>
            </a:r>
            <a:r>
              <a:rPr lang="en-GB" err="1"/>
              <a:t>eventhashtag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110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2"/>
          <p:cNvSpPr>
            <a:spLocks noGrp="1"/>
          </p:cNvSpPr>
          <p:nvPr>
            <p:ph type="pic" sz="quarter" idx="15"/>
          </p:nvPr>
        </p:nvSpPr>
        <p:spPr>
          <a:xfrm>
            <a:off x="0" y="7987"/>
            <a:ext cx="6096000" cy="685800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753399" y="63563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C728BA8-654E-442F-9B49-B11BF692B53B}" type="datetime6">
              <a:rPr lang="en-US" smtClean="0"/>
              <a:pPr/>
              <a:t>July 26</a:t>
            </a:fld>
            <a:endParaRPr lang="en-GB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0016" y="63436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240016" y="1872768"/>
            <a:ext cx="5739711" cy="7229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400" b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>
                <a:latin typeface="+mj-lt"/>
              </a:rPr>
              <a:t>Placeholder text</a:t>
            </a:r>
            <a:endParaRPr lang="en-GB"/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6236830" y="2631721"/>
            <a:ext cx="5739712" cy="6509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Placeholder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6236830" y="3645024"/>
            <a:ext cx="5739712" cy="1645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/>
              <a:t>Placeholder</a:t>
            </a: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6240016" y="5959472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#</a:t>
            </a:r>
            <a:r>
              <a:rPr lang="en-GB" err="1"/>
              <a:t>eventhashtag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61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911350" y="2492896"/>
            <a:ext cx="10175099" cy="72293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="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>
                <a:latin typeface="+mj-lt"/>
              </a:rPr>
              <a:t>Placeholder text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911349" y="3429000"/>
            <a:ext cx="10175100" cy="720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sz="3600"/>
              <a:t>Placeholder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</p:spTree>
    <p:extLst>
      <p:ext uri="{BB962C8B-B14F-4D97-AF65-F5344CB8AC3E}">
        <p14:creationId xmlns:p14="http://schemas.microsoft.com/office/powerpoint/2010/main" val="420256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(with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2"/>
          <p:cNvSpPr>
            <a:spLocks noGrp="1"/>
          </p:cNvSpPr>
          <p:nvPr>
            <p:ph type="pic" sz="quarter" idx="15"/>
          </p:nvPr>
        </p:nvSpPr>
        <p:spPr>
          <a:xfrm>
            <a:off x="0" y="7987"/>
            <a:ext cx="6096000" cy="685800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240015" y="2492896"/>
            <a:ext cx="5256583" cy="722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>
                <a:latin typeface="+mj-lt"/>
              </a:rPr>
              <a:t>Placeholder text</a:t>
            </a:r>
            <a:endParaRPr lang="en-GB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240015" y="3429000"/>
            <a:ext cx="5256584" cy="7200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sz="3600"/>
              <a:t>Placeholder</a:t>
            </a: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4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</p:spTree>
    <p:extLst>
      <p:ext uri="{BB962C8B-B14F-4D97-AF65-F5344CB8AC3E}">
        <p14:creationId xmlns:p14="http://schemas.microsoft.com/office/powerpoint/2010/main" val="124165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2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31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No hea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3351" y="1390650"/>
            <a:ext cx="10557049" cy="496569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742950" indent="-28575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4pPr>
            <a:lvl5pPr marL="20574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Placeholder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43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3351" y="1390650"/>
            <a:ext cx="10557049" cy="496569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742950" indent="-28575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2pPr>
            <a:lvl3pPr marL="11430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3pPr>
            <a:lvl4pPr marL="16002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4pPr>
            <a:lvl5pPr marL="2057400" indent="-228600">
              <a:buClr>
                <a:srgbClr val="699595"/>
              </a:buClr>
              <a:buFont typeface="Arial" panose="020B0604020202020204" pitchFamily="34" charset="0"/>
              <a:buChar char="•"/>
              <a:defRPr>
                <a:solidFill>
                  <a:srgbClr val="333334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Placeholder text</a:t>
            </a:r>
            <a:endParaRPr lang="en-GB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63351" y="291524"/>
            <a:ext cx="10557049" cy="895189"/>
          </a:xfrm>
          <a:prstGeom prst="rect">
            <a:avLst/>
          </a:prstGeom>
        </p:spPr>
        <p:txBody>
          <a:bodyPr anchor="ctr"/>
          <a:lstStyle>
            <a:lvl1pPr>
              <a:defRPr sz="28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Slide title (can go over two lines)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0455" y="6356347"/>
            <a:ext cx="12961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@resfoundation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263351" y="6356347"/>
            <a:ext cx="9803471" cy="365126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000" i="0" baseline="0">
                <a:solidFill>
                  <a:schemeClr val="tx1"/>
                </a:solidFill>
                <a:latin typeface="+mn-lt"/>
                <a:ea typeface="Adobe Fan Heiti Std B" pitchFamily="34" charset="-128"/>
              </a:defRPr>
            </a:lvl1pPr>
            <a:lvl2pPr>
              <a:defRPr sz="1800">
                <a:latin typeface="Corbel" panose="020B0503020204020204" pitchFamily="34" charset="0"/>
                <a:ea typeface="Adobe Fan Heiti Std B" pitchFamily="34" charset="-128"/>
              </a:defRPr>
            </a:lvl2pPr>
            <a:lvl3pPr>
              <a:defRPr sz="1800">
                <a:latin typeface="Corbel" panose="020B0503020204020204" pitchFamily="34" charset="0"/>
                <a:ea typeface="Adobe Fan Heiti Std B" pitchFamily="34" charset="-128"/>
              </a:defRPr>
            </a:lvl3pPr>
            <a:lvl4pPr>
              <a:defRPr sz="1800">
                <a:latin typeface="Corbel" panose="020B0503020204020204" pitchFamily="34" charset="0"/>
                <a:ea typeface="Adobe Fan Heiti Std B" pitchFamily="34" charset="-128"/>
              </a:defRPr>
            </a:lvl4pPr>
            <a:lvl5pPr>
              <a:defRPr sz="1800">
                <a:latin typeface="Corbel" panose="020B0503020204020204" pitchFamily="34" charset="0"/>
                <a:ea typeface="Adobe Fan Heiti Std B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Notes/Source:</a:t>
            </a:r>
          </a:p>
        </p:txBody>
      </p:sp>
    </p:spTree>
    <p:extLst>
      <p:ext uri="{BB962C8B-B14F-4D97-AF65-F5344CB8AC3E}">
        <p14:creationId xmlns:p14="http://schemas.microsoft.com/office/powerpoint/2010/main" val="2838922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96599" y="6356348"/>
            <a:ext cx="4831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fld id="{2776AA18-0F2D-459B-B527-0D07FF7AAD4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D108E1-8064-4C00-BF39-37EC090EA72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224" y="-118604"/>
            <a:ext cx="1886157" cy="12576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A0AE29-D11D-4564-AE85-8318FCC4151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902" y="136527"/>
            <a:ext cx="991394" cy="74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2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23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25" r:id="rId10"/>
    <p:sldLayoutId id="2147483713" r:id="rId11"/>
    <p:sldLayoutId id="2147483714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venir LT Std 55 Roman" panose="020B0703020203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Avenir LT Std 45 Book" panose="020B0502020203020204" pitchFamily="34" charset="0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venir LT Std 45 Book" panose="020B0502020203020204" pitchFamily="34" charset="0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venir LT Std 45 Book" panose="020B0502020203020204" pitchFamily="34" charset="0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venir LT Std 45 Book" panose="020B0502020203020204" pitchFamily="34" charset="0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Avenir LT Std 45 Book" panose="020B05020202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noProof="0"/>
              <a:t>@resfoundation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noProof="0" dirty="0"/>
              <a:t>Addressing challenges in the UK workforce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b="1" dirty="0"/>
              <a:t>D</a:t>
            </a:r>
            <a:r>
              <a:rPr lang="en-GB" b="1" noProof="0" dirty="0"/>
              <a:t>avid Willetts, </a:t>
            </a:r>
            <a:r>
              <a:rPr lang="en-GB" noProof="0" dirty="0"/>
              <a:t>President, Resolution Foundation</a:t>
            </a:r>
          </a:p>
          <a:p>
            <a:r>
              <a:rPr lang="en-GB" noProof="0" dirty="0"/>
              <a:t>Employment and Skills Convention, 2</a:t>
            </a:r>
            <a:r>
              <a:rPr lang="en-GB" baseline="30000" noProof="0" dirty="0"/>
              <a:t>nd</a:t>
            </a:r>
            <a:r>
              <a:rPr lang="en-GB" noProof="0" dirty="0"/>
              <a:t> July 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4B4355-7DB6-B549-C26B-4B56133D0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4639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B286A-FD16-095A-A57D-AE96D0E46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4FF47F-3B78-1550-A3CE-B44AD4F9E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noProof="0" smtClean="0"/>
              <a:pPr/>
              <a:t>10</a:t>
            </a:fld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D4AAC-22A1-5C66-A142-609CAF0164E2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Proportion of young people aged 18-24-years-old that are not in employment, education or training (NEET): UK and selected EU OECD-member countries</a:t>
            </a:r>
            <a:endParaRPr lang="en-GB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34EC92-96A0-18B6-E020-52EFD81B3CD9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noProof="0" dirty="0"/>
              <a:t>Source: RF analysis of Eurostat, Young persons neither in employment nor in education and training (NEET rates); ONS, Young people not in education, employment or training (NEET).</a:t>
            </a:r>
            <a:endParaRPr lang="en-GB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201A20B-696D-464C-2EA9-30A7938F0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716F4D1-6982-5E35-74DA-4014AA44E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UK has a NEETs problem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B822653-4129-81FA-C3EF-6A7CDAA5AF2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60D833-1582-08F8-E002-82CD2B9EB2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915F57-373A-E04E-086F-FC4726BF8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1" y="1586683"/>
            <a:ext cx="965965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30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52EE9F-BB35-7CD4-013D-333B11853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noProof="0" smtClean="0"/>
              <a:pPr/>
              <a:t>11</a:t>
            </a:fld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4C316-70ED-D900-D504-75E544112E2D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noProof="0" dirty="0"/>
              <a:t>Proportion of 18-24-year-olds who are participating in education measured relative to the UK: OECD countries with a lower NEET rate than the UK, 2024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7903B4-7E22-BB6E-F895-36E1B29B05C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63351" y="6266684"/>
            <a:ext cx="9921033" cy="365126"/>
          </a:xfrm>
        </p:spPr>
        <p:txBody>
          <a:bodyPr/>
          <a:lstStyle/>
          <a:p>
            <a:r>
              <a:rPr lang="en-US" dirty="0"/>
              <a:t>Source: OECD, Education at a Glance, 2025.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CA2A470-F144-97BE-8E65-8A06F39E8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647CD9B-3BD7-5B10-E29C-97BA98ED8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91524"/>
            <a:ext cx="9190892" cy="895189"/>
          </a:xfrm>
        </p:spPr>
        <p:txBody>
          <a:bodyPr/>
          <a:lstStyle/>
          <a:p>
            <a:r>
              <a:rPr lang="en-GB" noProof="0" dirty="0"/>
              <a:t>Education participation in the UK lags </a:t>
            </a:r>
            <a:r>
              <a:rPr lang="en-GB" dirty="0"/>
              <a:t>behind </a:t>
            </a:r>
            <a:r>
              <a:rPr lang="en-GB" noProof="0" dirty="0"/>
              <a:t>leading countries on NEETs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CCE9E51-D8B7-D229-7605-76769C097AC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FF5845-EE57-E2BA-7026-00C2FE4D9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34409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19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95A577-7919-9629-A268-C91EB9222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noProof="0" smtClean="0"/>
              <a:pPr/>
              <a:t>12</a:t>
            </a:fld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4779E-46A2-D861-A3FF-2836BD8FF59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GB" noProof="0"/>
              <a:t>Spending on different types of active labour market policies as a share of GDP: various countries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7236B9-41B6-63C8-BC63-DD75BC351747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8A6447-0C80-B028-998E-6AAFC953FBC9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noProof="0"/>
              <a:t>Source: RF analysis of Eurostat, LMP expenditure by type of action – summary tables.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EC9AF30-1871-405B-F0E1-C550A5864B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DA940EE-822F-D657-F707-5F4C8CF98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96335" cy="895189"/>
          </a:xfrm>
        </p:spPr>
        <p:txBody>
          <a:bodyPr/>
          <a:lstStyle/>
          <a:p>
            <a:r>
              <a:rPr lang="en-GB" noProof="0" dirty="0"/>
              <a:t>Low NEET countries spend more on labour market policies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219C4F-9108-E15C-A010-9BDDDFC58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73945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53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4FF8B-5024-61A6-C965-E6007CAD2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9CB9F7-5532-2E9A-B188-D6DE3C6F3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DC9736B-C57C-2DEE-C17D-F5BD6679FF60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Estimated number of additional jobs created, and gross fiscal cost per additional job, </a:t>
            </a:r>
          </a:p>
          <a:p>
            <a:r>
              <a:rPr lang="en-US" dirty="0"/>
              <a:t>by demand-side scheme: 2025-26/2026-27, UK/GB</a:t>
            </a:r>
            <a:endParaRPr lang="en-GB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04FB9FB-DED9-3EAD-253F-90BCD603BF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C15CDA-0AC5-7F57-75F1-F26DAB75F83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9BEDCE-32DD-0A8A-0561-C7D91EE41928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dirty="0"/>
              <a:t>Notes: The Youth Jobs Grant and the Jobs Guarantee begin in 2026-27 so our calculations estimate the gross fiscal cost in 2026-27. The Youth Jobs Grant and the Jobs Guarantee are GB only. Youth Jobs Grant and Jobs Guarantee Extension uses the midpoint of their respective cost per additional job (£37,000 and £38,000).</a:t>
            </a:r>
          </a:p>
          <a:p>
            <a:r>
              <a:rPr lang="en-GB" dirty="0"/>
              <a:t>Source: RF calculations.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53629-8773-2B2C-8A36-4E7E6EAF4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902529-9CF9-4161-9811-A3A621E1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224681" cy="895189"/>
          </a:xfrm>
        </p:spPr>
        <p:txBody>
          <a:bodyPr/>
          <a:lstStyle/>
          <a:p>
            <a:r>
              <a:rPr lang="en-GB" dirty="0"/>
              <a:t>Scaling up targeted interventions is more cost-effective than tax reform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692B0E-4010-8D13-AD9F-F20B1A460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4"/>
            <a:ext cx="1020644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28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888C24-C4C0-31B3-2212-8C6C10BC3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9EAAB-4320-675E-B4AF-93E3699201BE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Apprenticeship starts, by age group and level: England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6312E6-57E0-CEB2-CF59-1E95362F995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3C35F6-EE98-1293-5B9D-BD5A0CD6A9E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EF1A4-0A61-3DF3-F007-C1E99191C13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dirty="0"/>
              <a:t>Source: RF analysis of Department for Education, Apprenticeships.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CA5DBB-169A-B4F3-3634-8860D9CB62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CCB3B01-350A-CD8B-7E54-FD8AAC470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25093" cy="895189"/>
          </a:xfrm>
        </p:spPr>
        <p:txBody>
          <a:bodyPr/>
          <a:lstStyle/>
          <a:p>
            <a:r>
              <a:rPr lang="en-GB" dirty="0"/>
              <a:t>Younger apprenticeship numbers have fallen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1EB1FD-9CF4-08DD-6E32-42A7D1464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244184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7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84884-45A7-71F8-E068-C39BE0D0C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A944A5-0DAF-73B4-88B9-A40B530540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A084D89-6338-D5DD-A8F7-7746FF23E541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Apprenticeship starts, by age group: England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D5CAD4-0649-5665-1443-E3E4E99D0E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C1A2DE-BC0D-ACBC-7F93-653E709A045D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55F81D6-982D-1D51-C601-C099243D68C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Apprenticeships starts refers to all starts, both those funded by the levy and otherwise.</a:t>
            </a:r>
          </a:p>
          <a:p>
            <a:r>
              <a:rPr lang="en-US" dirty="0"/>
              <a:t>Source: RF analysis of Department for Education, Apprenticeships. 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5F4E2-4FAB-8018-71E3-F9EA5B39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13DC14-7139-9EA5-61B3-738A29734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52253" cy="895189"/>
          </a:xfrm>
        </p:spPr>
        <p:txBody>
          <a:bodyPr/>
          <a:lstStyle/>
          <a:p>
            <a:r>
              <a:rPr lang="en-US" dirty="0"/>
              <a:t>From 2026, the Government has withdrawn funding from the higher level apprenticeships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5F80226-B644-DAD2-56E2-581F79F0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235199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67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4F9F542-15D9-ABAE-64AD-83257BFD0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Enable more young people to enjoy the premium of higher education with a stronger maintenance loan and grants offer.</a:t>
            </a:r>
          </a:p>
          <a:p>
            <a:r>
              <a:rPr lang="en-US" dirty="0"/>
              <a:t>Extend the Youth Jobs Grant and reform the payment structure.</a:t>
            </a:r>
          </a:p>
          <a:p>
            <a:r>
              <a:rPr lang="en-US" dirty="0"/>
              <a:t>Extend the Jobs Guarantee scheme to young people on UC Health, those looking for work, and in receipt of UC for 12 months.</a:t>
            </a:r>
          </a:p>
          <a:p>
            <a:r>
              <a:rPr lang="en-US" dirty="0"/>
              <a:t>The Growth and Skills Levy should be ringfenced for under 25-year-olds (and use the extra funding to extend young apprenticeship payments to larger firms).</a:t>
            </a:r>
          </a:p>
          <a:p>
            <a:r>
              <a:rPr lang="en-US" dirty="0"/>
              <a:t>Abandon the commitment to ultimate convergence between the youth and adult minimum wage.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89D27-2135-D101-E76A-42D0F99748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690BFD2-B009-3913-73FD-A94A0D3BC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 proposals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764BBA8-18CD-3D0C-90AD-0B1C877CB4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33024F3-D6A5-A89C-6B95-5BAB6572743A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69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889D59-AEC1-5F30-4176-C5B281160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4B4AC-97DE-B281-C0F6-B14002987A1D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GB" dirty="0"/>
              <a:t>Weekly value of the Basic State Pension under various uprating mechanisms since 2011-12: UK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E9A95AA-4910-754C-90D0-8375465D13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FDBBA4-D09C-3C99-27B1-82197A175B5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0F33EF-A274-8320-AE76-7B48E00A4F6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79422" y="6276828"/>
            <a:ext cx="9360000" cy="365126"/>
          </a:xfrm>
        </p:spPr>
        <p:txBody>
          <a:bodyPr/>
          <a:lstStyle/>
          <a:p>
            <a:r>
              <a:rPr lang="en-US" dirty="0"/>
              <a:t>Notes: In nominal prices. Includes the temporary suspension of triple lock uprating in 2022-23. CPI uprating uses the CPI rate from the previous September. Average Weekly Earnings uprating uses the 3-month average AWE growth from the previous July to September. ‘Smoothed’ triple lock uprates by 2.5 per cent annually as a minimum but tracks AWE growth in the long term.</a:t>
            </a:r>
          </a:p>
          <a:p>
            <a:r>
              <a:rPr lang="en-US" dirty="0"/>
              <a:t>Source: RF analysis of DWP, Benefit and Pension rates; OBR, Economic and Fiscal Outlook, Spring Forecast 2026. 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6C36BBF-F5D2-2F1C-A7F7-E145B5428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E557926-8D70-BDCA-3048-89E42813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244137" cy="895189"/>
          </a:xfrm>
        </p:spPr>
        <p:txBody>
          <a:bodyPr/>
          <a:lstStyle/>
          <a:p>
            <a:r>
              <a:rPr lang="en-US" dirty="0"/>
              <a:t>Alternative uprating mechanisms could lead to more sustainable State Pension uprating 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1CE1C6-D6DD-4F0E-D424-341734427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4"/>
            <a:ext cx="957641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7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567122-D93C-B043-D27E-E1729E211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067C3-AC78-AADD-C74D-3E1B0425A2A1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Share of individuals accessing private pension for the first time by age: UK, 2024-25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B1D2C08-92BC-2254-2996-D45F0856E4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8D2C7A-CC77-ADF4-1259-53CBAFB01AB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8CAD91-EF74-1C29-30B1-AF26EE72C1D7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Source: RF analysis of DWP, Workplace pension participation and saving trends of eligible employees: 2009-2024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DDFCDC4-DF0A-C100-4F2B-AE8E5A848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6BD5718-AEBD-3C9E-ECB6-7C58FC32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279001" cy="895189"/>
          </a:xfrm>
        </p:spPr>
        <p:txBody>
          <a:bodyPr/>
          <a:lstStyle/>
          <a:p>
            <a:r>
              <a:rPr lang="en-GB" dirty="0"/>
              <a:t>Current decumulation policy allows for early labour market exit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29B200-C92B-056A-B5F4-FA9775D3A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428824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89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15F1A-9BE5-61AE-D3F8-D059ED947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3852CE6-95F9-F7E3-54C7-725E3D363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Maintain and implement a rise in the State Pension age from 67 to 68 from 2037-2039.</a:t>
            </a:r>
          </a:p>
          <a:p>
            <a:r>
              <a:rPr lang="en-US" dirty="0"/>
              <a:t>UC could offer greater support for part-time work and those above a certain age. </a:t>
            </a:r>
          </a:p>
          <a:p>
            <a:r>
              <a:rPr lang="en-US" dirty="0"/>
              <a:t>Raise the age at which tax-relieved pensions can be accessed.</a:t>
            </a:r>
          </a:p>
          <a:p>
            <a:r>
              <a:rPr lang="en-US" dirty="0"/>
              <a:t>Replace the Triple Lock with a smoothed earnings link.</a:t>
            </a:r>
          </a:p>
          <a:p>
            <a:r>
              <a:rPr lang="en-US" dirty="0"/>
              <a:t>Earnings link for family benefits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38A8D5-DD2F-9574-AAA4-95A976180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DFD590C-5E92-3621-9233-72F07448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 proposals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63FF033-922B-0B7E-EF84-4264CD4D0B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5A45C3-25B1-8642-11FE-6D80C9B7A98A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15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BFF99AB-115F-AEE4-6FD8-992353D3DBCC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Employment rate, by age and cohort, women (left panel) and men (right panel): UK, 1975 to 2025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5E0C0D9-A99C-7619-9104-FD6A641273F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1E8FFE-4C10-D475-0045-280F1F698B3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9390826-C2BF-394D-031D-789061C3A931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Figures for each cohort are derived from a weighted average of estimates by single year of age; cohorts are included if at least five birth years are present in the data.</a:t>
            </a:r>
          </a:p>
          <a:p>
            <a:r>
              <a:rPr lang="en-US" dirty="0"/>
              <a:t>​Source: RF analysis of ONS, Annual </a:t>
            </a:r>
            <a:r>
              <a:rPr lang="en-US" dirty="0" err="1"/>
              <a:t>Labour</a:t>
            </a:r>
            <a:r>
              <a:rPr lang="en-US" dirty="0"/>
              <a:t> Force Survey (1975–91); ONS, Quarterly </a:t>
            </a:r>
            <a:r>
              <a:rPr lang="en-US" dirty="0" err="1"/>
              <a:t>Labour</a:t>
            </a:r>
            <a:r>
              <a:rPr lang="en-US" dirty="0"/>
              <a:t> Force Survey (1992–2025).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B1E3A0-9690-ABED-BBDA-51AA1AA654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34C95D6-2D07-D897-0AAC-90957726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224681" cy="895189"/>
          </a:xfrm>
        </p:spPr>
        <p:txBody>
          <a:bodyPr/>
          <a:lstStyle/>
          <a:p>
            <a:r>
              <a:rPr lang="en-US" dirty="0"/>
              <a:t>Successive generations, especially women, have benefited from strong employment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6B3255-FD3C-F6AD-BB49-BEE57F9F0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57542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887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BA63EE-EB94-5A26-06A7-67E25CDAE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A610-438B-79DD-6802-BBECB465A6CD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Proportion of employment in knowledge-intensive business services: Greater Manchester, and primary urban areas of Birmingham and London 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992CAC9-465B-4483-1CD7-19321695CA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9AF164-7FEE-DFD4-3E17-CA093B184558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179E6F-088D-69BC-C355-39A9007AAF3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Using primary urban areas for Birmingham and London for reasons of data availability.  </a:t>
            </a:r>
          </a:p>
          <a:p>
            <a:r>
              <a:rPr lang="en-US" dirty="0"/>
              <a:t>Sources: Analysis of ONS, Census of Employment, Annual Business Inquiry, Business Register of Employment Survey. </a:t>
            </a:r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E2DEEFA-F96C-4637-1323-11535EECD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2DE9E6A-5F9D-B6C6-7941-AD2E7E70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Greater Manchester has been relatively successful at transitioning to a high-value services economy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C0C3D0-AC79-8BB0-AA90-1A73CF062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82688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42A9A2-2485-16C5-3965-9B1C46329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C62E5-92D3-4CE8-8310-47050962411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63351" y="1276376"/>
            <a:ext cx="11442780" cy="310307"/>
          </a:xfrm>
        </p:spPr>
        <p:txBody>
          <a:bodyPr/>
          <a:lstStyle/>
          <a:p>
            <a:r>
              <a:rPr lang="en-GB" dirty="0"/>
              <a:t>Change in real gross disposable household income per person: Core Cities, London, and the UK, 2004 to 2023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651D285-B6A8-7166-00DB-A03993E484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D777FB-BF35-2273-1D9A-08C611F13B77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B0233F-9C47-43D5-0141-FA0ACC586369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Figure is in Jan-Mar 2026 prices, deflated by CPI. Imputed rental income has been removed. </a:t>
            </a:r>
          </a:p>
          <a:p>
            <a:r>
              <a:rPr lang="en-US" dirty="0"/>
              <a:t>Source: RF analysis of ONS, Regional gross disposable household income; ONS, Consumer price inflation.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40F0483-6591-5D40-5116-F213808D0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1E7E961-562A-A454-DF91-4531C050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25093" cy="895189"/>
          </a:xfrm>
        </p:spPr>
        <p:txBody>
          <a:bodyPr/>
          <a:lstStyle/>
          <a:p>
            <a:r>
              <a:rPr lang="en-GB" dirty="0"/>
              <a:t>London pulls far ahead in disposable household income despite Manchester’s catch up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F49B3C-E711-D5A1-2A89-68B412827B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94571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41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A66B255-7517-B55B-EBF2-EEAADF7C9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044498B-02B8-9B15-58C2-E1379C87CB34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Proportion of working-age population, by qualification level and connectivity areas: Birmingham urban area (left hand panel) and Greater Manchester (right hand panel), 2021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02B7C6-F815-0168-24B1-80F1A338EA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2426B5-DFCC-94D1-2E45-95817E18714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2C20102-B6B3-6451-2697-4517468CAFAE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Public transport catchment areas are measured using real-time bus data (</a:t>
            </a:r>
            <a:r>
              <a:rPr lang="en-US" dirty="0" err="1"/>
              <a:t>DfT</a:t>
            </a:r>
            <a:r>
              <a:rPr lang="en-US" dirty="0"/>
              <a:t>) and schedule rail data for light and heavy rail (</a:t>
            </a:r>
            <a:r>
              <a:rPr lang="en-US" dirty="0" err="1"/>
              <a:t>TfWM</a:t>
            </a:r>
            <a:r>
              <a:rPr lang="en-US" dirty="0"/>
              <a:t> and </a:t>
            </a:r>
            <a:r>
              <a:rPr lang="en-US" dirty="0" err="1"/>
              <a:t>DfT</a:t>
            </a:r>
            <a:r>
              <a:rPr lang="en-US" dirty="0"/>
              <a:t>, respectively). Estimates of the population are based on the public transport catchment areas and the numbers living in those Output Areas. </a:t>
            </a:r>
          </a:p>
          <a:p>
            <a:r>
              <a:rPr lang="en-US" dirty="0"/>
              <a:t>Source: Analysis of </a:t>
            </a:r>
            <a:r>
              <a:rPr lang="en-US" dirty="0" err="1"/>
              <a:t>DfT</a:t>
            </a:r>
            <a:r>
              <a:rPr lang="en-US" dirty="0"/>
              <a:t>, TfGM and ONS, Census 2021. </a:t>
            </a:r>
          </a:p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262CE-D8FE-045E-FCB5-841290E66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642F1DA-DD57-5CA8-3A9E-7BBDB45AE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91524"/>
            <a:ext cx="9170360" cy="895189"/>
          </a:xfrm>
        </p:spPr>
        <p:txBody>
          <a:bodyPr/>
          <a:lstStyle/>
          <a:p>
            <a:r>
              <a:rPr lang="en-US" dirty="0"/>
              <a:t>Around half of graduates in Birmingham are poorly connected, compared with a smaller share in GM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CC3C00-75CC-4BE2-7FE9-2B1F5B459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941282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859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CDEE24-50A8-AC16-C0E9-5F6AB3436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lot of public investment in major cities is required. We are still lagging behind second cities in Europe despite positive steps (mainly in Greater Manchester though).</a:t>
            </a:r>
          </a:p>
          <a:p>
            <a:r>
              <a:rPr lang="en-GB" dirty="0"/>
              <a:t>Market-led commercial development in the city centre.</a:t>
            </a:r>
          </a:p>
          <a:p>
            <a:r>
              <a:rPr lang="en-GB" dirty="0"/>
              <a:t>Expanding public transport to increase commuting size of productive (city) regions.</a:t>
            </a:r>
          </a:p>
          <a:p>
            <a:r>
              <a:rPr lang="en-GB" dirty="0"/>
              <a:t>House building in the most productive local labour markets.</a:t>
            </a:r>
          </a:p>
          <a:p>
            <a:r>
              <a:rPr lang="en-GB" dirty="0"/>
              <a:t>But these interventions will be most effective if accompanied by the arrival of higher-value corporate activity.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90EDE9-74A5-D838-3467-8A8820AB2B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DAEDDF-B3AE-1899-3E56-F3520BF2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Policy proposals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BE2884-FEA0-2F6D-AFA4-1791EF4B1E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E7C5CA-CC72-F41C-27B3-15A2284F7C8A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F0B649-4D6A-D115-99A8-19EC3981D8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162DB-5D10-3073-B58F-4870CD43F5EA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Proportion who are unemployed, by age, women (left panel) and men (right panel): UK, February 2000 to March 2026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8B09824-2B3E-DEF1-B999-9FED3044926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42A0A9-7C2B-5B75-E179-68798663D19E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52D6A-D59F-FEDD-9CDD-CC14EDDE55F3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Source: RF analysis of ONS, </a:t>
            </a:r>
            <a:r>
              <a:rPr lang="en-US" dirty="0" err="1"/>
              <a:t>Labour</a:t>
            </a:r>
            <a:r>
              <a:rPr lang="en-US" dirty="0"/>
              <a:t> Force Survey.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87F401F-323E-3668-D47A-53E8BE82F6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7B3C8B8-2CFE-11FE-D38B-C7B027164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376071" cy="895189"/>
          </a:xfrm>
        </p:spPr>
        <p:txBody>
          <a:bodyPr/>
          <a:lstStyle/>
          <a:p>
            <a:r>
              <a:rPr lang="en-GB" dirty="0"/>
              <a:t>Compared to other age groups, younger people face higher unemployment compared to pre–Financial Crisis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F49BFD-B23C-D23A-41A7-4D89F70EA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4"/>
            <a:ext cx="9423314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17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C969B5-73D4-6F2D-D3A7-C2D65446F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B9017-0825-7D84-9BD2-15E95FDBAF3A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Proportion who are economically inactive, by age, women (left panel) and men (right panel): UK, February 2000 to March 2026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91031C-770D-84FF-E8AB-A4C34D09FF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D41DF0-5F53-A5B4-A677-063B0D71BB1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4606DC-7D6D-8DC3-EC5A-5139BD8E145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Source: RF analysis of ONS, </a:t>
            </a:r>
            <a:r>
              <a:rPr lang="en-US" dirty="0" err="1"/>
              <a:t>Labour</a:t>
            </a:r>
            <a:r>
              <a:rPr lang="en-US" dirty="0"/>
              <a:t> Force Survey.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67F66F-85A9-59E8-4596-963409BAE9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A79F05A-CDE8-C5A6-E1C4-E0F62E916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224681" cy="895189"/>
          </a:xfrm>
        </p:spPr>
        <p:txBody>
          <a:bodyPr/>
          <a:lstStyle/>
          <a:p>
            <a:r>
              <a:rPr lang="en-GB" dirty="0"/>
              <a:t>Economic inactivity has risen for 18-24-year-olds, especially men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2D9659-F1FD-8672-8A0C-E85ADD967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76" y="1586684"/>
            <a:ext cx="939689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1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D55279-9B9C-BF25-B01A-71951998B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B5669-0603-799E-4AB4-EADF5168557B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GB" dirty="0"/>
              <a:t>Median real hourly employee pay, by cohort: UK, 1975 to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7DD2419-239D-BB65-CCDA-18FB322EEC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491EC2-294C-C0F6-4109-3F9EDACEEF4E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4B671E-5E6C-BF5D-6336-38EF1C8132E5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dirty="0"/>
              <a:t>Notes: Adjusted to 2026 prices using CPI.</a:t>
            </a:r>
          </a:p>
          <a:p>
            <a:r>
              <a:rPr lang="en-GB" dirty="0"/>
              <a:t>Source: RF analysis of ONS, New Earnings Survey (1975-97); ONS, Annual Survey of Hours and Earnings (1997-latest); ONS, CPI inflation series.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DE059B8-2A8B-4775-9493-749B68B7E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80340F6-2B68-F1DC-4B1F-FB4BD58C6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79413" cy="895189"/>
          </a:xfrm>
        </p:spPr>
        <p:txBody>
          <a:bodyPr/>
          <a:lstStyle/>
          <a:p>
            <a:r>
              <a:rPr lang="en-GB" dirty="0"/>
              <a:t>Earnings gains of successive cohorts are not what they once were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69382D-CA2A-8C87-CE36-810F45CDE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8272822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12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7B1DC-31DC-2EE0-5F3F-802D03A5D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CFC4AD-AEA8-33E4-7577-C25BCE64B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939D-1991-D8A4-9D10-E7D4A6376E21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GB" dirty="0"/>
              <a:t>Median real hourly employee pay, by cohort: UK, 1975 to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46DDB0D-DBD9-5FA4-92CA-040A07965D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569CDD-8F2B-EFCA-CFC3-DB0A724CBCC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862E2A-0634-30B5-B72C-12B91683D4FE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dirty="0"/>
              <a:t>Notes: Adjusted to 2026 prices using CPI.</a:t>
            </a:r>
          </a:p>
          <a:p>
            <a:r>
              <a:rPr lang="en-GB" dirty="0"/>
              <a:t>Source: RF analysis of ONS, New Earnings Survey (1975-97); ONS, Annual Survey of Hours and Earnings (1997-latest); ONS, CPI inflation series.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961BDBD-8F2C-3786-FB4A-CA804D5B3B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CA8A2862-4101-4D51-44D3-1472F798F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fast-rising minimum wage has benefited younger ages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015FADC-9DD5-81B5-37A6-015F0FEFA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3"/>
            <a:ext cx="826924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8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AC95F-E332-C91F-59AC-00B97EAA3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4589-DB20-0CA7-32B0-678D5582E1C2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Minimum wage youth rates as a proportion of the rate for over 25s: UK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187F70-C9A0-DC54-275D-9E53DE857B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459646-8F73-59D7-363A-1A4DF7D05F6D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752B93-E2A0-BFD0-B144-C10D088B77CD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GB" dirty="0"/>
              <a:t>S</a:t>
            </a:r>
            <a:r>
              <a:rPr lang="en-US" dirty="0" err="1"/>
              <a:t>ource</a:t>
            </a:r>
            <a:r>
              <a:rPr lang="en-US" dirty="0"/>
              <a:t>: RF analysis of Low Pay Commission, Uprating Report 2025; Low Pay Commission, Main Report 2026. 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8258111-738E-CE2A-F175-8185552C6F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1464E79-D3B2-696A-F425-B4223D8CA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91524"/>
            <a:ext cx="9161306" cy="895189"/>
          </a:xfrm>
        </p:spPr>
        <p:txBody>
          <a:bodyPr/>
          <a:lstStyle/>
          <a:p>
            <a:r>
              <a:rPr lang="en-US" dirty="0"/>
              <a:t>The value of the minimum wage youth rates relative to the adult rate has been increasing rapidly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D407CE-F772-A4DD-1653-6A4CB053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4"/>
            <a:ext cx="967747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85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904FFB-D6E2-8558-E899-DE90E00A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76AA18-0F2D-459B-B527-0D07FF7AAD4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53C-40EF-98C7-C5FB-5CB637197CF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263351" y="1276376"/>
            <a:ext cx="11442780" cy="310307"/>
          </a:xfrm>
        </p:spPr>
        <p:txBody>
          <a:bodyPr/>
          <a:lstStyle/>
          <a:p>
            <a:r>
              <a:rPr lang="en-US" dirty="0"/>
              <a:t>Real full-time annual earnings for someone on the minimum wage and different categories of graduates: UK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97DB57-A36C-2347-B5EC-AFF027B41E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1B91D9-BF52-62A8-5645-C34328CC3E27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CA707E-557B-7039-ADE8-934C19A9E8EB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79422" y="6265818"/>
            <a:ext cx="9987208" cy="365126"/>
          </a:xfrm>
        </p:spPr>
        <p:txBody>
          <a:bodyPr/>
          <a:lstStyle/>
          <a:p>
            <a:r>
              <a:rPr lang="en-US" dirty="0"/>
              <a:t>Notes: Adjusted for CPI inflation. Recent graduates defined as those with a qualification at Level 4 or above and who have left education in the last five years. Graduate jobs defined using four-digit occupation codes set out in: P Elias &amp; K Purcell, Classifying graduate occupations for the knowledge society, Institute for Employment Research Working Paper 5, February 2013. Full-time minimum wage equivalent assumes 40 hours a week.</a:t>
            </a:r>
          </a:p>
          <a:p>
            <a:r>
              <a:rPr lang="en-US" dirty="0"/>
              <a:t>Source: RF analysis of ONS, </a:t>
            </a:r>
            <a:r>
              <a:rPr lang="en-US" dirty="0" err="1"/>
              <a:t>Labour</a:t>
            </a:r>
            <a:r>
              <a:rPr lang="en-US" dirty="0"/>
              <a:t> Force Survey.</a:t>
            </a:r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026797F-CAC3-7B1B-F266-B93CCA9890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45CB002-2049-FC41-7B80-049658CE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88467" cy="895189"/>
          </a:xfrm>
        </p:spPr>
        <p:txBody>
          <a:bodyPr/>
          <a:lstStyle/>
          <a:p>
            <a:r>
              <a:rPr lang="en-GB" dirty="0"/>
              <a:t>The minimum wage is closing the pay gap with recent graduates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01C41C-21B7-0CF3-7D0F-01C0B5381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586684"/>
            <a:ext cx="936528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45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9A9487C-E31C-3DE4-F0DA-274C232DC7A6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r>
              <a:rPr lang="en-US" dirty="0"/>
              <a:t>Total real household disposable income (left panel) versus benefit unit disposable income (right panel) by age and birth cohort: UK, 1994-95 to 2023-24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0E8B1CC-99CF-E13D-2CA0-6076D62712A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3BD42E-9ACF-EC52-FB9C-4854F81CC09B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r>
              <a:rPr lang="en-GB" dirty="0"/>
              <a:t>A ‘benefit unit’ is defined as the young person, any co-resident partner, and dependent children.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8D32B34-11C2-CED7-7C7F-7C36A0F095FD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dirty="0"/>
              <a:t>Notes: Incomes here are net of direct taxes and benefits, ‘</a:t>
            </a:r>
            <a:r>
              <a:rPr lang="en-US" dirty="0" err="1"/>
              <a:t>equivalised</a:t>
            </a:r>
            <a:r>
              <a:rPr lang="en-US" dirty="0"/>
              <a:t>’ for household size, and measured before housing costs. Income values are on a three-year rolling average by age. For example, data shown at 25 years old in the chart averages data from 24-26.</a:t>
            </a:r>
          </a:p>
          <a:p>
            <a:r>
              <a:rPr lang="en-US" dirty="0"/>
              <a:t>Source: RF analysis of DWP, Households Below Average Income.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3C144C-F49B-FA76-4331-61DCBDFC08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@resfoundation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3A2FA11-B0CF-0BB9-89A8-4E6158589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1" y="291524"/>
            <a:ext cx="9188467" cy="895189"/>
          </a:xfrm>
        </p:spPr>
        <p:txBody>
          <a:bodyPr/>
          <a:lstStyle/>
          <a:p>
            <a:r>
              <a:rPr lang="en-GB" dirty="0"/>
              <a:t>The youngest cohort are set to be on a lower income trajectory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D415E0-6C2E-77B6-B92D-019923335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586683"/>
            <a:ext cx="9423963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82512"/>
      </p:ext>
    </p:extLst>
  </p:cSld>
  <p:clrMapOvr>
    <a:masterClrMapping/>
  </p:clrMapOvr>
</p:sld>
</file>

<file path=ppt/theme/theme1.xml><?xml version="1.0" encoding="utf-8"?>
<a:theme xmlns:a="http://schemas.openxmlformats.org/drawingml/2006/main" name="Colour Background">
  <a:themeElements>
    <a:clrScheme name="Resolution Foundation">
      <a:dk1>
        <a:srgbClr val="404040"/>
      </a:dk1>
      <a:lt1>
        <a:sysClr val="window" lastClr="FFFFFF"/>
      </a:lt1>
      <a:dk2>
        <a:srgbClr val="2C6B82"/>
      </a:dk2>
      <a:lt2>
        <a:srgbClr val="FFFFFF"/>
      </a:lt2>
      <a:accent1>
        <a:srgbClr val="F5D418"/>
      </a:accent1>
      <a:accent2>
        <a:srgbClr val="EE7062"/>
      </a:accent2>
      <a:accent3>
        <a:srgbClr val="C6C2D8"/>
      </a:accent3>
      <a:accent4>
        <a:srgbClr val="8CA7B8"/>
      </a:accent4>
      <a:accent5>
        <a:srgbClr val="FEECDB"/>
      </a:accent5>
      <a:accent6>
        <a:srgbClr val="999999"/>
      </a:accent6>
      <a:hlink>
        <a:srgbClr val="2C6B82"/>
      </a:hlink>
      <a:folHlink>
        <a:srgbClr val="999999"/>
      </a:folHlink>
    </a:clrScheme>
    <a:fontScheme name="Resolution Foundation">
      <a:majorFont>
        <a:latin typeface="Adelle PE Lt"/>
        <a:ea typeface=""/>
        <a:cs typeface=""/>
      </a:majorFont>
      <a:minorFont>
        <a:latin typeface="Adelle Sans L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341EB384-522B-47D4-88E5-107028745C9F}" vid="{53A4AA4D-B82B-432A-B0B6-9FF69513A2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RF Presentation Template 2023 IC</Template>
  <TotalTime>1817</TotalTime>
  <Words>1686</Words>
  <Application>Microsoft Office PowerPoint</Application>
  <PresentationFormat>Widescreen</PresentationFormat>
  <Paragraphs>135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Avenir LT Std 45 Book</vt:lpstr>
      <vt:lpstr>Trebuchet MS</vt:lpstr>
      <vt:lpstr>Adelle Sans Lt</vt:lpstr>
      <vt:lpstr>Calibri</vt:lpstr>
      <vt:lpstr>Corbel</vt:lpstr>
      <vt:lpstr>Avenir LT Std 55 Roman</vt:lpstr>
      <vt:lpstr>Adelle PE Sb</vt:lpstr>
      <vt:lpstr>Adelle PE Lt</vt:lpstr>
      <vt:lpstr>Arial</vt:lpstr>
      <vt:lpstr>Colour Background</vt:lpstr>
      <vt:lpstr>PowerPoint Presentation</vt:lpstr>
      <vt:lpstr>Successive generations, especially women, have benefited from strong employment </vt:lpstr>
      <vt:lpstr>Compared to other age groups, younger people face higher unemployment compared to pre–Financial Crisis</vt:lpstr>
      <vt:lpstr>Economic inactivity has risen for 18-24-year-olds, especially men</vt:lpstr>
      <vt:lpstr>Earnings gains of successive cohorts are not what they once were</vt:lpstr>
      <vt:lpstr>A fast-rising minimum wage has benefited younger ages</vt:lpstr>
      <vt:lpstr>The value of the minimum wage youth rates relative to the adult rate has been increasing rapidly</vt:lpstr>
      <vt:lpstr>The minimum wage is closing the pay gap with recent graduates</vt:lpstr>
      <vt:lpstr>The youngest cohort are set to be on a lower income trajectory</vt:lpstr>
      <vt:lpstr>The UK has a NEETs problem</vt:lpstr>
      <vt:lpstr>Education participation in the UK lags behind leading countries on NEETs</vt:lpstr>
      <vt:lpstr>Low NEET countries spend more on labour market policies</vt:lpstr>
      <vt:lpstr>Scaling up targeted interventions is more cost-effective than tax reform</vt:lpstr>
      <vt:lpstr>Younger apprenticeship numbers have fallen</vt:lpstr>
      <vt:lpstr>From 2026, the Government has withdrawn funding from the higher level apprenticeships</vt:lpstr>
      <vt:lpstr>Policy proposals</vt:lpstr>
      <vt:lpstr>Alternative uprating mechanisms could lead to more sustainable State Pension uprating </vt:lpstr>
      <vt:lpstr>Current decumulation policy allows for early labour market exit</vt:lpstr>
      <vt:lpstr>Policy proposals</vt:lpstr>
      <vt:lpstr>Greater Manchester has been relatively successful at transitioning to a high-value services economy</vt:lpstr>
      <vt:lpstr>London pulls far ahead in disposable household income despite Manchester’s catch up</vt:lpstr>
      <vt:lpstr>Around half of graduates in Birmingham are poorly connected, compared with a smaller share in GM</vt:lpstr>
      <vt:lpstr>Policy proposals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Parth Pandya</dc:creator>
  <cp:lastModifiedBy>Kathleen Relihan</cp:lastModifiedBy>
  <cp:revision>229</cp:revision>
  <cp:lastPrinted>2026-04-30T08:46:23Z</cp:lastPrinted>
  <dcterms:created xsi:type="dcterms:W3CDTF">2026-04-22T10:07:49Z</dcterms:created>
  <dcterms:modified xsi:type="dcterms:W3CDTF">2026-07-02T09:02:11Z</dcterms:modified>
</cp:coreProperties>
</file>