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91" r:id="rId2"/>
  </p:sldMasterIdLst>
  <p:notesMasterIdLst>
    <p:notesMasterId r:id="rId10"/>
  </p:notesMasterIdLst>
  <p:handoutMasterIdLst>
    <p:handoutMasterId r:id="rId11"/>
  </p:handoutMasterIdLst>
  <p:sldIdLst>
    <p:sldId id="329" r:id="rId3"/>
    <p:sldId id="312" r:id="rId4"/>
    <p:sldId id="334" r:id="rId5"/>
    <p:sldId id="315" r:id="rId6"/>
    <p:sldId id="335" r:id="rId7"/>
    <p:sldId id="336" r:id="rId8"/>
    <p:sldId id="337" r:id="rId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204"/>
    <a:srgbClr val="ED15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2994C4-477E-4ED9-80FF-734D8F7D3B0D}" v="4" dt="2026-09-21T09:19:30.3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89" autoAdjust="0"/>
    <p:restoredTop sz="77737" autoAdjust="0"/>
  </p:normalViewPr>
  <p:slideViewPr>
    <p:cSldViewPr>
      <p:cViewPr varScale="1">
        <p:scale>
          <a:sx n="64" d="100"/>
          <a:sy n="64" d="100"/>
        </p:scale>
        <p:origin x="1762"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0" d="100"/>
          <a:sy n="70" d="100"/>
        </p:scale>
        <p:origin x="-2556" y="87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openxmlformats.org/officeDocument/2006/relationships/customXml" Target="../customXml/item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Willmore" userId="c0ec173c-9abd-462a-9886-7040e3117ed8" providerId="ADAL" clId="{7A4D7488-2E6B-44CF-B13E-E9299DABBCA3}"/>
    <pc:docChg chg="delSld">
      <pc:chgData name="Mark Willmore" userId="c0ec173c-9abd-462a-9886-7040e3117ed8" providerId="ADAL" clId="{7A4D7488-2E6B-44CF-B13E-E9299DABBCA3}" dt="2026-09-09T12:07:31.722" v="4" actId="2696"/>
      <pc:docMkLst>
        <pc:docMk/>
      </pc:docMkLst>
    </pc:docChg>
  </pc:docChgLst>
  <pc:docChgLst>
    <pc:chgData name="Lisa Gardiner" userId="a56e2233-9c81-4aa4-a322-e5acc8babfb3" providerId="ADAL" clId="{2D0B3BA4-D9B7-4887-8818-F00E19466F5C}"/>
    <pc:docChg chg="undo custSel addSld delSld modSld sldOrd">
      <pc:chgData name="Lisa Gardiner" userId="a56e2233-9c81-4aa4-a322-e5acc8babfb3" providerId="ADAL" clId="{2D0B3BA4-D9B7-4887-8818-F00E19466F5C}" dt="2026-09-21T09:20:11.211" v="4094" actId="122"/>
      <pc:docMkLst>
        <pc:docMk/>
      </pc:docMkLst>
      <pc:sldChg chg="modSp mod">
        <pc:chgData name="Lisa Gardiner" userId="a56e2233-9c81-4aa4-a322-e5acc8babfb3" providerId="ADAL" clId="{2D0B3BA4-D9B7-4887-8818-F00E19466F5C}" dt="2026-09-21T08:01:18.618" v="396" actId="20577"/>
        <pc:sldMkLst>
          <pc:docMk/>
          <pc:sldMk cId="2776260022" sldId="312"/>
        </pc:sldMkLst>
        <pc:spChg chg="mod">
          <ac:chgData name="Lisa Gardiner" userId="a56e2233-9c81-4aa4-a322-e5acc8babfb3" providerId="ADAL" clId="{2D0B3BA4-D9B7-4887-8818-F00E19466F5C}" dt="2026-09-21T08:01:18.618" v="396" actId="20577"/>
          <ac:spMkLst>
            <pc:docMk/>
            <pc:sldMk cId="2776260022" sldId="312"/>
            <ac:spMk id="2" creationId="{00000000-0000-0000-0000-000000000000}"/>
          </ac:spMkLst>
        </pc:spChg>
      </pc:sldChg>
      <pc:sldChg chg="addSp delSp modSp mod ord">
        <pc:chgData name="Lisa Gardiner" userId="a56e2233-9c81-4aa4-a322-e5acc8babfb3" providerId="ADAL" clId="{2D0B3BA4-D9B7-4887-8818-F00E19466F5C}" dt="2026-09-21T08:14:34.300" v="1158"/>
        <pc:sldMkLst>
          <pc:docMk/>
          <pc:sldMk cId="1885079170" sldId="315"/>
        </pc:sldMkLst>
        <pc:spChg chg="del">
          <ac:chgData name="Lisa Gardiner" userId="a56e2233-9c81-4aa4-a322-e5acc8babfb3" providerId="ADAL" clId="{2D0B3BA4-D9B7-4887-8818-F00E19466F5C}" dt="2026-09-21T07:55:56.278" v="39" actId="478"/>
          <ac:spMkLst>
            <pc:docMk/>
            <pc:sldMk cId="1885079170" sldId="315"/>
            <ac:spMk id="3" creationId="{00000000-0000-0000-0000-000000000000}"/>
          </ac:spMkLst>
        </pc:spChg>
        <pc:spChg chg="mod">
          <ac:chgData name="Lisa Gardiner" userId="a56e2233-9c81-4aa4-a322-e5acc8babfb3" providerId="ADAL" clId="{2D0B3BA4-D9B7-4887-8818-F00E19466F5C}" dt="2026-09-21T07:56:40.549" v="47" actId="1076"/>
          <ac:spMkLst>
            <pc:docMk/>
            <pc:sldMk cId="1885079170" sldId="315"/>
            <ac:spMk id="4" creationId="{00000000-0000-0000-0000-000000000000}"/>
          </ac:spMkLst>
        </pc:spChg>
        <pc:spChg chg="mod">
          <ac:chgData name="Lisa Gardiner" userId="a56e2233-9c81-4aa4-a322-e5acc8babfb3" providerId="ADAL" clId="{2D0B3BA4-D9B7-4887-8818-F00E19466F5C}" dt="2026-09-21T08:01:02.088" v="390" actId="20577"/>
          <ac:spMkLst>
            <pc:docMk/>
            <pc:sldMk cId="1885079170" sldId="315"/>
            <ac:spMk id="5" creationId="{00000000-0000-0000-0000-000000000000}"/>
          </ac:spMkLst>
        </pc:spChg>
        <pc:spChg chg="add mod">
          <ac:chgData name="Lisa Gardiner" userId="a56e2233-9c81-4aa4-a322-e5acc8babfb3" providerId="ADAL" clId="{2D0B3BA4-D9B7-4887-8818-F00E19466F5C}" dt="2026-09-21T07:57:40.316" v="91" actId="1076"/>
          <ac:spMkLst>
            <pc:docMk/>
            <pc:sldMk cId="1885079170" sldId="315"/>
            <ac:spMk id="9" creationId="{F52E6F29-285C-E0B7-EE67-154D7994C914}"/>
          </ac:spMkLst>
        </pc:spChg>
        <pc:spChg chg="add mod">
          <ac:chgData name="Lisa Gardiner" userId="a56e2233-9c81-4aa4-a322-e5acc8babfb3" providerId="ADAL" clId="{2D0B3BA4-D9B7-4887-8818-F00E19466F5C}" dt="2026-09-21T07:56:43.156" v="48" actId="1076"/>
          <ac:spMkLst>
            <pc:docMk/>
            <pc:sldMk cId="1885079170" sldId="315"/>
            <ac:spMk id="11" creationId="{9F3A0203-0B0E-44FB-CD5F-2A2AB6E147C8}"/>
          </ac:spMkLst>
        </pc:spChg>
      </pc:sldChg>
      <pc:sldChg chg="del">
        <pc:chgData name="Lisa Gardiner" userId="a56e2233-9c81-4aa4-a322-e5acc8babfb3" providerId="ADAL" clId="{2D0B3BA4-D9B7-4887-8818-F00E19466F5C}" dt="2026-09-21T07:54:52.742" v="3" actId="47"/>
        <pc:sldMkLst>
          <pc:docMk/>
          <pc:sldMk cId="4153425593" sldId="316"/>
        </pc:sldMkLst>
      </pc:sldChg>
      <pc:sldChg chg="modNotesTx">
        <pc:chgData name="Lisa Gardiner" userId="a56e2233-9c81-4aa4-a322-e5acc8babfb3" providerId="ADAL" clId="{2D0B3BA4-D9B7-4887-8818-F00E19466F5C}" dt="2026-09-21T09:06:09.588" v="3973" actId="6549"/>
        <pc:sldMkLst>
          <pc:docMk/>
          <pc:sldMk cId="777536736" sldId="329"/>
        </pc:sldMkLst>
      </pc:sldChg>
      <pc:sldChg chg="del">
        <pc:chgData name="Lisa Gardiner" userId="a56e2233-9c81-4aa4-a322-e5acc8babfb3" providerId="ADAL" clId="{2D0B3BA4-D9B7-4887-8818-F00E19466F5C}" dt="2026-09-21T07:54:45.475" v="2" actId="47"/>
        <pc:sldMkLst>
          <pc:docMk/>
          <pc:sldMk cId="2353096198" sldId="331"/>
        </pc:sldMkLst>
      </pc:sldChg>
      <pc:sldChg chg="del">
        <pc:chgData name="Lisa Gardiner" userId="a56e2233-9c81-4aa4-a322-e5acc8babfb3" providerId="ADAL" clId="{2D0B3BA4-D9B7-4887-8818-F00E19466F5C}" dt="2026-09-21T07:54:44.141" v="1" actId="47"/>
        <pc:sldMkLst>
          <pc:docMk/>
          <pc:sldMk cId="2210626374" sldId="332"/>
        </pc:sldMkLst>
      </pc:sldChg>
      <pc:sldChg chg="del">
        <pc:chgData name="Lisa Gardiner" userId="a56e2233-9c81-4aa4-a322-e5acc8babfb3" providerId="ADAL" clId="{2D0B3BA4-D9B7-4887-8818-F00E19466F5C}" dt="2026-09-21T07:54:42.959" v="0" actId="47"/>
        <pc:sldMkLst>
          <pc:docMk/>
          <pc:sldMk cId="101724674" sldId="333"/>
        </pc:sldMkLst>
      </pc:sldChg>
      <pc:sldChg chg="delSp modSp mod modNotesTx">
        <pc:chgData name="Lisa Gardiner" userId="a56e2233-9c81-4aa4-a322-e5acc8babfb3" providerId="ADAL" clId="{2D0B3BA4-D9B7-4887-8818-F00E19466F5C}" dt="2026-09-21T09:06:20.167" v="3975" actId="6549"/>
        <pc:sldMkLst>
          <pc:docMk/>
          <pc:sldMk cId="3917345637" sldId="334"/>
        </pc:sldMkLst>
        <pc:spChg chg="mod">
          <ac:chgData name="Lisa Gardiner" userId="a56e2233-9c81-4aa4-a322-e5acc8babfb3" providerId="ADAL" clId="{2D0B3BA4-D9B7-4887-8818-F00E19466F5C}" dt="2026-09-21T09:02:32.352" v="3951" actId="207"/>
          <ac:spMkLst>
            <pc:docMk/>
            <pc:sldMk cId="3917345637" sldId="334"/>
            <ac:spMk id="2" creationId="{00000000-0000-0000-0000-000000000000}"/>
          </ac:spMkLst>
        </pc:spChg>
        <pc:picChg chg="del">
          <ac:chgData name="Lisa Gardiner" userId="a56e2233-9c81-4aa4-a322-e5acc8babfb3" providerId="ADAL" clId="{2D0B3BA4-D9B7-4887-8818-F00E19466F5C}" dt="2026-09-21T08:55:55.305" v="3358" actId="478"/>
          <ac:picMkLst>
            <pc:docMk/>
            <pc:sldMk cId="3917345637" sldId="334"/>
            <ac:picMk id="5122" creationId="{00000000-0000-0000-0000-000000000000}"/>
          </ac:picMkLst>
        </pc:picChg>
      </pc:sldChg>
      <pc:sldChg chg="new del">
        <pc:chgData name="Lisa Gardiner" userId="a56e2233-9c81-4aa4-a322-e5acc8babfb3" providerId="ADAL" clId="{2D0B3BA4-D9B7-4887-8818-F00E19466F5C}" dt="2026-09-21T08:02:20.665" v="398" actId="680"/>
        <pc:sldMkLst>
          <pc:docMk/>
          <pc:sldMk cId="3394267458" sldId="335"/>
        </pc:sldMkLst>
      </pc:sldChg>
      <pc:sldChg chg="addSp delSp modSp add mod ord modNotesTx">
        <pc:chgData name="Lisa Gardiner" userId="a56e2233-9c81-4aa4-a322-e5acc8babfb3" providerId="ADAL" clId="{2D0B3BA4-D9B7-4887-8818-F00E19466F5C}" dt="2026-09-21T09:19:37.378" v="4090" actId="113"/>
        <pc:sldMkLst>
          <pc:docMk/>
          <pc:sldMk cId="3508158109" sldId="335"/>
        </pc:sldMkLst>
        <pc:spChg chg="del">
          <ac:chgData name="Lisa Gardiner" userId="a56e2233-9c81-4aa4-a322-e5acc8babfb3" providerId="ADAL" clId="{2D0B3BA4-D9B7-4887-8818-F00E19466F5C}" dt="2026-09-21T08:02:33.253" v="400" actId="478"/>
          <ac:spMkLst>
            <pc:docMk/>
            <pc:sldMk cId="3508158109" sldId="335"/>
            <ac:spMk id="2" creationId="{843D6D98-DBF9-5891-330E-B95A5F9A6A22}"/>
          </ac:spMkLst>
        </pc:spChg>
        <pc:spChg chg="mod">
          <ac:chgData name="Lisa Gardiner" userId="a56e2233-9c81-4aa4-a322-e5acc8babfb3" providerId="ADAL" clId="{2D0B3BA4-D9B7-4887-8818-F00E19466F5C}" dt="2026-09-21T08:03:01.768" v="433" actId="20577"/>
          <ac:spMkLst>
            <pc:docMk/>
            <pc:sldMk cId="3508158109" sldId="335"/>
            <ac:spMk id="3" creationId="{A54995DA-8790-E237-0C14-32909D776918}"/>
          </ac:spMkLst>
        </pc:spChg>
        <pc:spChg chg="add mod">
          <ac:chgData name="Lisa Gardiner" userId="a56e2233-9c81-4aa4-a322-e5acc8babfb3" providerId="ADAL" clId="{2D0B3BA4-D9B7-4887-8818-F00E19466F5C}" dt="2026-09-21T09:19:37.378" v="4090" actId="113"/>
          <ac:spMkLst>
            <pc:docMk/>
            <pc:sldMk cId="3508158109" sldId="335"/>
            <ac:spMk id="5" creationId="{0D44D8B4-6EAF-1318-029B-96FCE48B7FB8}"/>
          </ac:spMkLst>
        </pc:spChg>
      </pc:sldChg>
      <pc:sldChg chg="modSp add mod modNotesTx">
        <pc:chgData name="Lisa Gardiner" userId="a56e2233-9c81-4aa4-a322-e5acc8babfb3" providerId="ADAL" clId="{2D0B3BA4-D9B7-4887-8818-F00E19466F5C}" dt="2026-09-21T09:03:40.711" v="3967" actId="20577"/>
        <pc:sldMkLst>
          <pc:docMk/>
          <pc:sldMk cId="1705888569" sldId="336"/>
        </pc:sldMkLst>
        <pc:spChg chg="mod">
          <ac:chgData name="Lisa Gardiner" userId="a56e2233-9c81-4aa4-a322-e5acc8babfb3" providerId="ADAL" clId="{2D0B3BA4-D9B7-4887-8818-F00E19466F5C}" dt="2026-09-21T08:17:31.493" v="1192" actId="20577"/>
          <ac:spMkLst>
            <pc:docMk/>
            <pc:sldMk cId="1705888569" sldId="336"/>
            <ac:spMk id="3" creationId="{AD91E773-F40F-5A21-4C8C-2980DC89E65C}"/>
          </ac:spMkLst>
        </pc:spChg>
        <pc:spChg chg="mod">
          <ac:chgData name="Lisa Gardiner" userId="a56e2233-9c81-4aa4-a322-e5acc8babfb3" providerId="ADAL" clId="{2D0B3BA4-D9B7-4887-8818-F00E19466F5C}" dt="2026-09-21T09:03:40.711" v="3967" actId="20577"/>
          <ac:spMkLst>
            <pc:docMk/>
            <pc:sldMk cId="1705888569" sldId="336"/>
            <ac:spMk id="5" creationId="{30798ED9-3088-CD9E-4F79-FD0819B720B0}"/>
          </ac:spMkLst>
        </pc:spChg>
      </pc:sldChg>
      <pc:sldChg chg="addSp modSp add mod">
        <pc:chgData name="Lisa Gardiner" userId="a56e2233-9c81-4aa4-a322-e5acc8babfb3" providerId="ADAL" clId="{2D0B3BA4-D9B7-4887-8818-F00E19466F5C}" dt="2026-09-21T09:20:11.211" v="4094" actId="122"/>
        <pc:sldMkLst>
          <pc:docMk/>
          <pc:sldMk cId="1692991949" sldId="337"/>
        </pc:sldMkLst>
        <pc:spChg chg="mod">
          <ac:chgData name="Lisa Gardiner" userId="a56e2233-9c81-4aa4-a322-e5acc8babfb3" providerId="ADAL" clId="{2D0B3BA4-D9B7-4887-8818-F00E19466F5C}" dt="2026-09-21T08:26:18.627" v="1973" actId="20577"/>
          <ac:spMkLst>
            <pc:docMk/>
            <pc:sldMk cId="1692991949" sldId="337"/>
            <ac:spMk id="3" creationId="{AEFC11A5-ECDF-1572-A21E-DE76EDB01920}"/>
          </ac:spMkLst>
        </pc:spChg>
        <pc:spChg chg="add mod">
          <ac:chgData name="Lisa Gardiner" userId="a56e2233-9c81-4aa4-a322-e5acc8babfb3" providerId="ADAL" clId="{2D0B3BA4-D9B7-4887-8818-F00E19466F5C}" dt="2026-09-21T09:20:11.211" v="4094" actId="122"/>
          <ac:spMkLst>
            <pc:docMk/>
            <pc:sldMk cId="1692991949" sldId="337"/>
            <ac:spMk id="4" creationId="{D3F20EF7-8B86-CF4B-94A7-1CCD59D449E4}"/>
          </ac:spMkLst>
        </pc:spChg>
        <pc:spChg chg="mod">
          <ac:chgData name="Lisa Gardiner" userId="a56e2233-9c81-4aa4-a322-e5acc8babfb3" providerId="ADAL" clId="{2D0B3BA4-D9B7-4887-8818-F00E19466F5C}" dt="2026-09-21T08:26:27.845" v="1977" actId="20577"/>
          <ac:spMkLst>
            <pc:docMk/>
            <pc:sldMk cId="1692991949" sldId="337"/>
            <ac:spMk id="5" creationId="{54519037-8BF4-7694-1A2C-C9C516C7722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980" cy="497848"/>
          </a:xfrm>
          <a:prstGeom prst="rect">
            <a:avLst/>
          </a:prstGeom>
        </p:spPr>
        <p:txBody>
          <a:bodyPr vert="horz" lIns="92016" tIns="46008" rIns="92016" bIns="46008" rtlCol="0"/>
          <a:lstStyle>
            <a:lvl1pPr algn="l">
              <a:defRPr sz="1200"/>
            </a:lvl1pPr>
          </a:lstStyle>
          <a:p>
            <a:endParaRPr lang="en-GB"/>
          </a:p>
        </p:txBody>
      </p:sp>
      <p:sp>
        <p:nvSpPr>
          <p:cNvPr id="3" name="Date Placeholder 2"/>
          <p:cNvSpPr>
            <a:spLocks noGrp="1"/>
          </p:cNvSpPr>
          <p:nvPr>
            <p:ph type="dt" sz="quarter" idx="1"/>
          </p:nvPr>
        </p:nvSpPr>
        <p:spPr>
          <a:xfrm>
            <a:off x="3850095" y="0"/>
            <a:ext cx="2945980" cy="497848"/>
          </a:xfrm>
          <a:prstGeom prst="rect">
            <a:avLst/>
          </a:prstGeom>
        </p:spPr>
        <p:txBody>
          <a:bodyPr vert="horz" lIns="92016" tIns="46008" rIns="92016" bIns="46008" rtlCol="0"/>
          <a:lstStyle>
            <a:lvl1pPr algn="r">
              <a:defRPr sz="1200"/>
            </a:lvl1pPr>
          </a:lstStyle>
          <a:p>
            <a:fld id="{9176F0E7-7BD7-4551-9EA5-5845CD7E6C08}" type="datetimeFigureOut">
              <a:rPr lang="en-GB" smtClean="0"/>
              <a:t>21/09/2026</a:t>
            </a:fld>
            <a:endParaRPr lang="en-GB"/>
          </a:p>
        </p:txBody>
      </p:sp>
      <p:sp>
        <p:nvSpPr>
          <p:cNvPr id="4" name="Footer Placeholder 3"/>
          <p:cNvSpPr>
            <a:spLocks noGrp="1"/>
          </p:cNvSpPr>
          <p:nvPr>
            <p:ph type="ftr" sz="quarter" idx="2"/>
          </p:nvPr>
        </p:nvSpPr>
        <p:spPr>
          <a:xfrm>
            <a:off x="0" y="9428790"/>
            <a:ext cx="2945980" cy="497848"/>
          </a:xfrm>
          <a:prstGeom prst="rect">
            <a:avLst/>
          </a:prstGeom>
        </p:spPr>
        <p:txBody>
          <a:bodyPr vert="horz" lIns="92016" tIns="46008" rIns="92016" bIns="46008" rtlCol="0" anchor="b"/>
          <a:lstStyle>
            <a:lvl1pPr algn="l">
              <a:defRPr sz="1200"/>
            </a:lvl1pPr>
          </a:lstStyle>
          <a:p>
            <a:endParaRPr lang="en-GB"/>
          </a:p>
        </p:txBody>
      </p:sp>
      <p:sp>
        <p:nvSpPr>
          <p:cNvPr id="5" name="Slide Number Placeholder 4"/>
          <p:cNvSpPr>
            <a:spLocks noGrp="1"/>
          </p:cNvSpPr>
          <p:nvPr>
            <p:ph type="sldNum" sz="quarter" idx="3"/>
          </p:nvPr>
        </p:nvSpPr>
        <p:spPr>
          <a:xfrm>
            <a:off x="3850095" y="9428790"/>
            <a:ext cx="2945980" cy="497848"/>
          </a:xfrm>
          <a:prstGeom prst="rect">
            <a:avLst/>
          </a:prstGeom>
        </p:spPr>
        <p:txBody>
          <a:bodyPr vert="horz" lIns="92016" tIns="46008" rIns="92016" bIns="46008" rtlCol="0" anchor="b"/>
          <a:lstStyle>
            <a:lvl1pPr algn="r">
              <a:defRPr sz="1200"/>
            </a:lvl1pPr>
          </a:lstStyle>
          <a:p>
            <a:fld id="{C6948718-BC76-4A17-9C5E-43D1DAA16316}" type="slidenum">
              <a:rPr lang="en-GB" smtClean="0"/>
              <a:t>‹#›</a:t>
            </a:fld>
            <a:endParaRPr lang="en-GB"/>
          </a:p>
        </p:txBody>
      </p:sp>
    </p:spTree>
    <p:extLst>
      <p:ext uri="{BB962C8B-B14F-4D97-AF65-F5344CB8AC3E}">
        <p14:creationId xmlns:p14="http://schemas.microsoft.com/office/powerpoint/2010/main" val="3606706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2016" tIns="46008" rIns="92016" bIns="46008" rtlCol="0"/>
          <a:lstStyle>
            <a:lvl1pPr algn="l">
              <a:defRPr sz="1200"/>
            </a:lvl1pPr>
          </a:lstStyle>
          <a:p>
            <a:endParaRPr lang="en-GB" dirty="0"/>
          </a:p>
        </p:txBody>
      </p:sp>
      <p:sp>
        <p:nvSpPr>
          <p:cNvPr id="3" name="Date Placeholder 2"/>
          <p:cNvSpPr>
            <a:spLocks noGrp="1"/>
          </p:cNvSpPr>
          <p:nvPr>
            <p:ph type="dt" idx="1"/>
          </p:nvPr>
        </p:nvSpPr>
        <p:spPr>
          <a:xfrm>
            <a:off x="3850442" y="0"/>
            <a:ext cx="2945659" cy="496332"/>
          </a:xfrm>
          <a:prstGeom prst="rect">
            <a:avLst/>
          </a:prstGeom>
        </p:spPr>
        <p:txBody>
          <a:bodyPr vert="horz" lIns="92016" tIns="46008" rIns="92016" bIns="46008" rtlCol="0"/>
          <a:lstStyle>
            <a:lvl1pPr algn="r">
              <a:defRPr sz="1200"/>
            </a:lvl1pPr>
          </a:lstStyle>
          <a:p>
            <a:fld id="{F4E5DCEA-90F9-4E52-AB70-DE45DE4959E8}" type="datetimeFigureOut">
              <a:rPr lang="en-US" smtClean="0"/>
              <a:pPr/>
              <a:t>9/21/2026</a:t>
            </a:fld>
            <a:endParaRPr lang="en-GB" dirty="0"/>
          </a:p>
        </p:txBody>
      </p:sp>
      <p:sp>
        <p:nvSpPr>
          <p:cNvPr id="4" name="Slide Image Placeholder 3"/>
          <p:cNvSpPr>
            <a:spLocks noGrp="1" noRot="1" noChangeAspect="1"/>
          </p:cNvSpPr>
          <p:nvPr>
            <p:ph type="sldImg" idx="2"/>
          </p:nvPr>
        </p:nvSpPr>
        <p:spPr>
          <a:xfrm>
            <a:off x="1714500" y="195263"/>
            <a:ext cx="2655888" cy="1992312"/>
          </a:xfrm>
          <a:prstGeom prst="rect">
            <a:avLst/>
          </a:prstGeom>
          <a:noFill/>
          <a:ln w="12700">
            <a:solidFill>
              <a:prstClr val="black"/>
            </a:solidFill>
          </a:ln>
        </p:spPr>
        <p:txBody>
          <a:bodyPr vert="horz" lIns="92016" tIns="46008" rIns="92016" bIns="46008" rtlCol="0" anchor="ctr"/>
          <a:lstStyle/>
          <a:p>
            <a:endParaRPr lang="en-GB" dirty="0"/>
          </a:p>
        </p:txBody>
      </p:sp>
      <p:sp>
        <p:nvSpPr>
          <p:cNvPr id="5" name="Notes Placeholder 4"/>
          <p:cNvSpPr>
            <a:spLocks noGrp="1"/>
          </p:cNvSpPr>
          <p:nvPr>
            <p:ph type="body" sz="quarter" idx="3"/>
          </p:nvPr>
        </p:nvSpPr>
        <p:spPr>
          <a:xfrm>
            <a:off x="679768" y="2461842"/>
            <a:ext cx="5438140" cy="7191749"/>
          </a:xfrm>
          <a:prstGeom prst="rect">
            <a:avLst/>
          </a:prstGeom>
        </p:spPr>
        <p:txBody>
          <a:bodyPr vert="horz" lIns="92016" tIns="46008" rIns="92016" bIns="4600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9428583"/>
            <a:ext cx="2945659" cy="496332"/>
          </a:xfrm>
          <a:prstGeom prst="rect">
            <a:avLst/>
          </a:prstGeom>
        </p:spPr>
        <p:txBody>
          <a:bodyPr vert="horz" lIns="92016" tIns="46008" rIns="92016" bIns="46008"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2" y="9428583"/>
            <a:ext cx="2945659" cy="496332"/>
          </a:xfrm>
          <a:prstGeom prst="rect">
            <a:avLst/>
          </a:prstGeom>
        </p:spPr>
        <p:txBody>
          <a:bodyPr vert="horz" lIns="92016" tIns="46008" rIns="92016" bIns="46008" rtlCol="0" anchor="b"/>
          <a:lstStyle>
            <a:lvl1pPr algn="r">
              <a:defRPr sz="1200"/>
            </a:lvl1pPr>
          </a:lstStyle>
          <a:p>
            <a:fld id="{69A3DC33-B95A-4F45-A08A-32098AC11E3C}" type="slidenum">
              <a:rPr lang="en-GB" smtClean="0"/>
              <a:pPr/>
              <a:t>‹#›</a:t>
            </a:fld>
            <a:endParaRPr lang="en-GB" dirty="0"/>
          </a:p>
        </p:txBody>
      </p:sp>
    </p:spTree>
    <p:extLst>
      <p:ext uri="{BB962C8B-B14F-4D97-AF65-F5344CB8AC3E}">
        <p14:creationId xmlns:p14="http://schemas.microsoft.com/office/powerpoint/2010/main" val="559443990"/>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A3DC33-B95A-4F45-A08A-32098AC11E3C}" type="slidenum">
              <a:rPr lang="en-GB" smtClean="0"/>
              <a:pPr/>
              <a:t>1</a:t>
            </a:fld>
            <a:endParaRPr lang="en-GB" dirty="0"/>
          </a:p>
        </p:txBody>
      </p:sp>
    </p:spTree>
    <p:extLst>
      <p:ext uri="{BB962C8B-B14F-4D97-AF65-F5344CB8AC3E}">
        <p14:creationId xmlns:p14="http://schemas.microsoft.com/office/powerpoint/2010/main" val="210402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Really focus on the fact we work with those furthest away from the </a:t>
            </a:r>
            <a:r>
              <a:rPr lang="en-US" dirty="0" err="1"/>
              <a:t>labour</a:t>
            </a:r>
            <a:r>
              <a:rPr lang="en-US" dirty="0"/>
              <a:t> market. </a:t>
            </a:r>
          </a:p>
          <a:p>
            <a:endParaRPr lang="en-US" dirty="0"/>
          </a:p>
          <a:p>
            <a:r>
              <a:rPr lang="en-US" dirty="0"/>
              <a:t>Really focus on the nurturing aspect of our Education Centre – give examples of numbers in </a:t>
            </a:r>
            <a:r>
              <a:rPr lang="en-US" dirty="0" err="1"/>
              <a:t>centre</a:t>
            </a:r>
            <a:r>
              <a:rPr lang="en-US" dirty="0"/>
              <a:t> and the layout of our </a:t>
            </a:r>
            <a:r>
              <a:rPr lang="en-US" dirty="0" err="1"/>
              <a:t>centres</a:t>
            </a:r>
            <a:r>
              <a:rPr lang="en-US" dirty="0"/>
              <a:t> – Kitchen, break out space, small teaching room.</a:t>
            </a:r>
          </a:p>
          <a:p>
            <a:endParaRPr lang="en-US" dirty="0"/>
          </a:p>
          <a:p>
            <a:r>
              <a:rPr lang="en-US" dirty="0"/>
              <a:t>Focus on the varied curriculum we offer – explaining we are the start of their journey, not the end of the journey. </a:t>
            </a:r>
          </a:p>
          <a:p>
            <a:endParaRPr lang="en-US" dirty="0"/>
          </a:p>
          <a:p>
            <a:r>
              <a:rPr lang="en-US" dirty="0"/>
              <a:t>Highlight at this stage, that the curriculum is classroom based but a significant part is outdoors through site visits, educational and wellbeing activities.</a:t>
            </a:r>
          </a:p>
          <a:p>
            <a:endParaRPr lang="en-US" b="1" dirty="0"/>
          </a:p>
          <a:p>
            <a:r>
              <a:rPr lang="en-US" b="1" dirty="0"/>
              <a:t>“We aim to prepare the people we support to be able to </a:t>
            </a:r>
            <a:r>
              <a:rPr lang="en-US" b="1" u="sng" dirty="0"/>
              <a:t>SUSTAIN</a:t>
            </a:r>
            <a:r>
              <a:rPr lang="en-US" b="1" dirty="0"/>
              <a:t> in their next steps”</a:t>
            </a:r>
          </a:p>
        </p:txBody>
      </p:sp>
      <p:sp>
        <p:nvSpPr>
          <p:cNvPr id="4" name="Slide Number Placeholder 3"/>
          <p:cNvSpPr>
            <a:spLocks noGrp="1"/>
          </p:cNvSpPr>
          <p:nvPr>
            <p:ph type="sldNum" sz="quarter" idx="10"/>
          </p:nvPr>
        </p:nvSpPr>
        <p:spPr/>
        <p:txBody>
          <a:bodyPr/>
          <a:lstStyle/>
          <a:p>
            <a:fld id="{69A3DC33-B95A-4F45-A08A-32098AC11E3C}" type="slidenum">
              <a:rPr lang="en-GB" smtClean="0"/>
              <a:pPr/>
              <a:t>2</a:t>
            </a:fld>
            <a:endParaRPr lang="en-GB" dirty="0"/>
          </a:p>
        </p:txBody>
      </p:sp>
    </p:spTree>
    <p:extLst>
      <p:ext uri="{BB962C8B-B14F-4D97-AF65-F5344CB8AC3E}">
        <p14:creationId xmlns:p14="http://schemas.microsoft.com/office/powerpoint/2010/main" val="917153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p:txBody>
      </p:sp>
      <p:sp>
        <p:nvSpPr>
          <p:cNvPr id="4" name="Slide Number Placeholder 3"/>
          <p:cNvSpPr>
            <a:spLocks noGrp="1"/>
          </p:cNvSpPr>
          <p:nvPr>
            <p:ph type="sldNum" sz="quarter" idx="10"/>
          </p:nvPr>
        </p:nvSpPr>
        <p:spPr/>
        <p:txBody>
          <a:bodyPr/>
          <a:lstStyle/>
          <a:p>
            <a:fld id="{69A3DC33-B95A-4F45-A08A-32098AC11E3C}" type="slidenum">
              <a:rPr lang="en-GB" smtClean="0"/>
              <a:pPr/>
              <a:t>3</a:t>
            </a:fld>
            <a:endParaRPr lang="en-GB" dirty="0"/>
          </a:p>
        </p:txBody>
      </p:sp>
    </p:spTree>
    <p:extLst>
      <p:ext uri="{BB962C8B-B14F-4D97-AF65-F5344CB8AC3E}">
        <p14:creationId xmlns:p14="http://schemas.microsoft.com/office/powerpoint/2010/main" val="1562105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A3DC33-B95A-4F45-A08A-32098AC11E3C}" type="slidenum">
              <a:rPr lang="en-GB" smtClean="0"/>
              <a:pPr/>
              <a:t>4</a:t>
            </a:fld>
            <a:endParaRPr lang="en-GB" dirty="0"/>
          </a:p>
        </p:txBody>
      </p:sp>
    </p:spTree>
    <p:extLst>
      <p:ext uri="{BB962C8B-B14F-4D97-AF65-F5344CB8AC3E}">
        <p14:creationId xmlns:p14="http://schemas.microsoft.com/office/powerpoint/2010/main" val="2610690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F450-DD65-1F6A-4285-1FBDC5B69C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6D936-314F-8F2F-9F49-8C5EC8DD4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B9B14-EF72-CFA8-8A20-DE50D9C4321E}"/>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C9ED51F3-142F-D958-6C6E-7CDAEFC9902C}"/>
              </a:ext>
            </a:extLst>
          </p:cNvPr>
          <p:cNvSpPr>
            <a:spLocks noGrp="1"/>
          </p:cNvSpPr>
          <p:nvPr>
            <p:ph type="sldNum" sz="quarter" idx="10"/>
          </p:nvPr>
        </p:nvSpPr>
        <p:spPr/>
        <p:txBody>
          <a:bodyPr/>
          <a:lstStyle/>
          <a:p>
            <a:fld id="{69A3DC33-B95A-4F45-A08A-32098AC11E3C}" type="slidenum">
              <a:rPr lang="en-GB" smtClean="0"/>
              <a:pPr/>
              <a:t>5</a:t>
            </a:fld>
            <a:endParaRPr lang="en-GB" dirty="0"/>
          </a:p>
        </p:txBody>
      </p:sp>
    </p:spTree>
    <p:extLst>
      <p:ext uri="{BB962C8B-B14F-4D97-AF65-F5344CB8AC3E}">
        <p14:creationId xmlns:p14="http://schemas.microsoft.com/office/powerpoint/2010/main" val="918399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3F24A-4A33-65A3-9C2A-2E25B6ABC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65157-769F-C8DB-3ADB-F7143C79E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AFA5E-1B81-D6D2-70E4-0F0C77E736E0}"/>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915200E6-27A6-A2FA-2C49-FD124ED63440}"/>
              </a:ext>
            </a:extLst>
          </p:cNvPr>
          <p:cNvSpPr>
            <a:spLocks noGrp="1"/>
          </p:cNvSpPr>
          <p:nvPr>
            <p:ph type="sldNum" sz="quarter" idx="10"/>
          </p:nvPr>
        </p:nvSpPr>
        <p:spPr/>
        <p:txBody>
          <a:bodyPr/>
          <a:lstStyle/>
          <a:p>
            <a:fld id="{69A3DC33-B95A-4F45-A08A-32098AC11E3C}" type="slidenum">
              <a:rPr lang="en-GB" smtClean="0"/>
              <a:pPr/>
              <a:t>6</a:t>
            </a:fld>
            <a:endParaRPr lang="en-GB" dirty="0"/>
          </a:p>
        </p:txBody>
      </p:sp>
    </p:spTree>
    <p:extLst>
      <p:ext uri="{BB962C8B-B14F-4D97-AF65-F5344CB8AC3E}">
        <p14:creationId xmlns:p14="http://schemas.microsoft.com/office/powerpoint/2010/main" val="902082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B38D9-72B0-C89B-7C50-8BDB1EA58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E2B3B-F96B-35D5-5BBB-BA3D796130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97E38D-9109-DC9D-981A-8ED7DBE381C7}"/>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B5987594-EEFF-85BD-A252-2E6030F156CF}"/>
              </a:ext>
            </a:extLst>
          </p:cNvPr>
          <p:cNvSpPr>
            <a:spLocks noGrp="1"/>
          </p:cNvSpPr>
          <p:nvPr>
            <p:ph type="sldNum" sz="quarter" idx="10"/>
          </p:nvPr>
        </p:nvSpPr>
        <p:spPr/>
        <p:txBody>
          <a:bodyPr/>
          <a:lstStyle/>
          <a:p>
            <a:fld id="{69A3DC33-B95A-4F45-A08A-32098AC11E3C}" type="slidenum">
              <a:rPr lang="en-GB" smtClean="0"/>
              <a:pPr/>
              <a:t>7</a:t>
            </a:fld>
            <a:endParaRPr lang="en-GB" dirty="0"/>
          </a:p>
        </p:txBody>
      </p:sp>
    </p:spTree>
    <p:extLst>
      <p:ext uri="{BB962C8B-B14F-4D97-AF65-F5344CB8AC3E}">
        <p14:creationId xmlns:p14="http://schemas.microsoft.com/office/powerpoint/2010/main" val="21780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F507EC-1DD4-4639-B168-59784A0B1D4C}" type="datetimeFigureOut">
              <a:rPr lang="en-GB" smtClean="0"/>
              <a:t>21/09/2026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C5A16A4-798B-4663-9ADC-5F30AAF76814}" type="slidenum">
              <a:rPr lang="en-GB" smtClean="0"/>
              <a:t>‹#›</a:t>
            </a:fld>
            <a:endParaRPr lang="en-GB" dirty="0"/>
          </a:p>
        </p:txBody>
      </p:sp>
    </p:spTree>
    <p:extLst>
      <p:ext uri="{BB962C8B-B14F-4D97-AF65-F5344CB8AC3E}">
        <p14:creationId xmlns:p14="http://schemas.microsoft.com/office/powerpoint/2010/main" val="1739686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547370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F507EC-1DD4-4639-B168-59784A0B1D4C}" type="datetimeFigureOut">
              <a:rPr lang="en-GB" smtClean="0"/>
              <a:t>21/09/2026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C5A16A4-798B-4663-9ADC-5F30AAF76814}" type="slidenum">
              <a:rPr lang="en-GB" smtClean="0"/>
              <a:t>‹#›</a:t>
            </a:fld>
            <a:endParaRPr lang="en-GB" dirty="0"/>
          </a:p>
        </p:txBody>
      </p:sp>
    </p:spTree>
    <p:extLst>
      <p:ext uri="{BB962C8B-B14F-4D97-AF65-F5344CB8AC3E}">
        <p14:creationId xmlns:p14="http://schemas.microsoft.com/office/powerpoint/2010/main" val="2900621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31350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B31392-43D9-4E45-B50E-16EBC80C2A8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4224073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B31392-43D9-4E45-B50E-16EBC80C2A8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2333625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B31392-43D9-4E45-B50E-16EBC80C2A8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1659955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B31392-43D9-4E45-B50E-16EBC80C2A8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2398084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AB31392-43D9-4E45-B50E-16EBC80C2A8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126876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AB31392-43D9-4E45-B50E-16EBC80C2A8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3194659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3005455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68562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1669600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6223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2182188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219704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B31392-43D9-4E45-B50E-16EBC80C2A8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514A07-F6F9-4500-937C-39A2A6AF87D0}" type="slidenum">
              <a:rPr lang="en-GB" smtClean="0"/>
              <a:t>‹#›</a:t>
            </a:fld>
            <a:endParaRPr lang="en-GB"/>
          </a:p>
        </p:txBody>
      </p:sp>
    </p:spTree>
    <p:extLst>
      <p:ext uri="{BB962C8B-B14F-4D97-AF65-F5344CB8AC3E}">
        <p14:creationId xmlns:p14="http://schemas.microsoft.com/office/powerpoint/2010/main" val="3644354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Vertical Title and Tex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1B3DD11-1EFD-724A-B572-4029D2C3A13F}"/>
              </a:ext>
            </a:extLst>
          </p:cNvPr>
          <p:cNvSpPr/>
          <p:nvPr userDrawn="1"/>
        </p:nvSpPr>
        <p:spPr>
          <a:xfrm>
            <a:off x="0" y="0"/>
            <a:ext cx="9144000" cy="6858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5A519C86-EFC5-EF48-AC56-146A1790E8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48066" y="336630"/>
            <a:ext cx="735138" cy="217015"/>
          </a:xfrm>
          <a:prstGeom prst="rect">
            <a:avLst/>
          </a:prstGeom>
        </p:spPr>
      </p:pic>
      <p:pic>
        <p:nvPicPr>
          <p:cNvPr id="3" name="Picture 2" descr="A close up of a logo&#10;&#10;Description automatically generated">
            <a:extLst>
              <a:ext uri="{FF2B5EF4-FFF2-40B4-BE49-F238E27FC236}">
                <a16:creationId xmlns:a16="http://schemas.microsoft.com/office/drawing/2014/main" id="{7059FA66-CD8D-5C4E-A1E5-7A26C5CA03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635" y="1269724"/>
            <a:ext cx="7543800" cy="5657850"/>
          </a:xfrm>
          <a:prstGeom prst="rect">
            <a:avLst/>
          </a:prstGeom>
        </p:spPr>
      </p:pic>
    </p:spTree>
    <p:extLst>
      <p:ext uri="{BB962C8B-B14F-4D97-AF65-F5344CB8AC3E}">
        <p14:creationId xmlns:p14="http://schemas.microsoft.com/office/powerpoint/2010/main" val="36928425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lamau Powerpoint Masthead.jpg"/>
          <p:cNvPicPr>
            <a:picLocks noChangeAspect="1"/>
          </p:cNvPicPr>
          <p:nvPr/>
        </p:nvPicPr>
        <p:blipFill>
          <a:blip r:embed="rId4" cstate="print"/>
          <a:stretch>
            <a:fillRect/>
          </a:stretch>
        </p:blipFill>
        <p:spPr>
          <a:xfrm>
            <a:off x="0" y="142852"/>
            <a:ext cx="8991600" cy="939800"/>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9/21/2026</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95329108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10"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we-do-education-employment-and-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20021"/>
            <a:ext cx="9154627" cy="41171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1196629">
            <a:off x="-11343" y="1656072"/>
            <a:ext cx="3589573" cy="830997"/>
          </a:xfrm>
          <a:prstGeom prst="rect">
            <a:avLst/>
          </a:prstGeom>
          <a:noFill/>
        </p:spPr>
        <p:txBody>
          <a:bodyPr wrap="square" rtlCol="0">
            <a:spAutoFit/>
          </a:bodyPr>
          <a:lstStyle/>
          <a:p>
            <a:pPr lvl="0" algn="ctr"/>
            <a:r>
              <a:rPr lang="en-US" sz="1600" b="1" dirty="0">
                <a:solidFill>
                  <a:srgbClr val="FC9204"/>
                </a:solidFill>
                <a:latin typeface="+mj-lt"/>
              </a:rPr>
              <a:t>“Perfect stepping-stone to college and work, a great welcoming environment.”</a:t>
            </a:r>
            <a:endParaRPr lang="en-GB" sz="1600" b="1" dirty="0">
              <a:solidFill>
                <a:srgbClr val="FC9204"/>
              </a:solidFill>
              <a:latin typeface="+mj-lt"/>
            </a:endParaRPr>
          </a:p>
        </p:txBody>
      </p:sp>
      <p:sp>
        <p:nvSpPr>
          <p:cNvPr id="5" name="TextBox 4"/>
          <p:cNvSpPr txBox="1"/>
          <p:nvPr/>
        </p:nvSpPr>
        <p:spPr>
          <a:xfrm rot="172930">
            <a:off x="5663897" y="1670351"/>
            <a:ext cx="3333240" cy="830997"/>
          </a:xfrm>
          <a:prstGeom prst="rect">
            <a:avLst/>
          </a:prstGeom>
          <a:noFill/>
        </p:spPr>
        <p:txBody>
          <a:bodyPr wrap="square" rtlCol="0">
            <a:spAutoFit/>
          </a:bodyPr>
          <a:lstStyle/>
          <a:p>
            <a:pPr lvl="0" algn="ctr"/>
            <a:r>
              <a:rPr lang="en-US" sz="1600" b="1" dirty="0">
                <a:solidFill>
                  <a:schemeClr val="accent3">
                    <a:lumMod val="75000"/>
                  </a:schemeClr>
                </a:solidFill>
                <a:latin typeface="+mj-lt"/>
              </a:rPr>
              <a:t>“So much support and such caring tutors, overall an amazing place to be.”</a:t>
            </a:r>
            <a:endParaRPr lang="en-GB" sz="1600" b="1" dirty="0">
              <a:solidFill>
                <a:schemeClr val="accent3">
                  <a:lumMod val="75000"/>
                </a:schemeClr>
              </a:solidFill>
              <a:latin typeface="+mj-lt"/>
            </a:endParaRPr>
          </a:p>
        </p:txBody>
      </p:sp>
      <p:sp>
        <p:nvSpPr>
          <p:cNvPr id="6" name="TextBox 5"/>
          <p:cNvSpPr txBox="1"/>
          <p:nvPr/>
        </p:nvSpPr>
        <p:spPr>
          <a:xfrm>
            <a:off x="3415110" y="1518230"/>
            <a:ext cx="2230004" cy="830997"/>
          </a:xfrm>
          <a:prstGeom prst="rect">
            <a:avLst/>
          </a:prstGeom>
          <a:noFill/>
        </p:spPr>
        <p:txBody>
          <a:bodyPr wrap="square" rtlCol="0">
            <a:spAutoFit/>
          </a:bodyPr>
          <a:lstStyle/>
          <a:p>
            <a:pPr lvl="0" algn="ctr"/>
            <a:r>
              <a:rPr lang="en-US" sz="1600" b="1" dirty="0">
                <a:solidFill>
                  <a:schemeClr val="tx1">
                    <a:lumMod val="75000"/>
                    <a:lumOff val="25000"/>
                  </a:schemeClr>
                </a:solidFill>
                <a:latin typeface="+mj-lt"/>
              </a:rPr>
              <a:t>“It is a great place for support and help to gain confidence.”</a:t>
            </a:r>
            <a:endParaRPr lang="en-GB" sz="1600" b="1" dirty="0">
              <a:solidFill>
                <a:schemeClr val="tx1">
                  <a:lumMod val="75000"/>
                  <a:lumOff val="25000"/>
                </a:schemeClr>
              </a:solidFill>
              <a:latin typeface="+mj-lt"/>
            </a:endParaRPr>
          </a:p>
        </p:txBody>
      </p:sp>
      <p:sp>
        <p:nvSpPr>
          <p:cNvPr id="11" name="Title 1"/>
          <p:cNvSpPr txBox="1">
            <a:spLocks/>
          </p:cNvSpPr>
          <p:nvPr/>
        </p:nvSpPr>
        <p:spPr>
          <a:xfrm>
            <a:off x="155436" y="339881"/>
            <a:ext cx="8749353" cy="1318358"/>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6000" b="1" dirty="0">
                <a:solidFill>
                  <a:schemeClr val="accent2">
                    <a:lumMod val="75000"/>
                  </a:schemeClr>
                </a:solidFill>
              </a:rPr>
              <a:t>Education at Llamau</a:t>
            </a:r>
          </a:p>
        </p:txBody>
      </p:sp>
    </p:spTree>
    <p:extLst>
      <p:ext uri="{BB962C8B-B14F-4D97-AF65-F5344CB8AC3E}">
        <p14:creationId xmlns:p14="http://schemas.microsoft.com/office/powerpoint/2010/main" val="77753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683" y="477103"/>
            <a:ext cx="8297755" cy="2739211"/>
          </a:xfrm>
          <a:prstGeom prst="rect">
            <a:avLst/>
          </a:prstGeom>
        </p:spPr>
        <p:txBody>
          <a:bodyPr wrap="square">
            <a:spAutoFit/>
          </a:bodyPr>
          <a:lstStyle/>
          <a:p>
            <a:r>
              <a:rPr lang="en-US" sz="3200" b="1" dirty="0">
                <a:solidFill>
                  <a:schemeClr val="accent2">
                    <a:lumMod val="75000"/>
                  </a:schemeClr>
                </a:solidFill>
                <a:latin typeface="+mj-lt"/>
              </a:rPr>
              <a:t>Who are Llamau?</a:t>
            </a:r>
          </a:p>
          <a:p>
            <a:pPr algn="ctr"/>
            <a:endParaRPr lang="en-US" sz="1100" dirty="0"/>
          </a:p>
          <a:p>
            <a:r>
              <a:rPr lang="en-US" dirty="0">
                <a:solidFill>
                  <a:schemeClr val="tx1">
                    <a:lumMod val="75000"/>
                    <a:lumOff val="25000"/>
                  </a:schemeClr>
                </a:solidFill>
              </a:rPr>
              <a:t>Over the last 40 years, Llamau has established a reputation for delivering a high quality, flexible and nurturing education programme aimed at young people aged 16-24.</a:t>
            </a:r>
          </a:p>
          <a:p>
            <a:endParaRPr lang="en-US" sz="1050" dirty="0">
              <a:solidFill>
                <a:schemeClr val="tx1">
                  <a:lumMod val="75000"/>
                  <a:lumOff val="25000"/>
                </a:schemeClr>
              </a:solidFill>
            </a:endParaRPr>
          </a:p>
          <a:p>
            <a:endParaRPr lang="en-US" sz="1050" dirty="0">
              <a:solidFill>
                <a:schemeClr val="tx1">
                  <a:lumMod val="75000"/>
                  <a:lumOff val="25000"/>
                </a:schemeClr>
              </a:solidFill>
            </a:endParaRPr>
          </a:p>
          <a:p>
            <a:r>
              <a:rPr lang="en-US" dirty="0">
                <a:solidFill>
                  <a:schemeClr val="tx1">
                    <a:lumMod val="75000"/>
                    <a:lumOff val="25000"/>
                  </a:schemeClr>
                </a:solidFill>
              </a:rPr>
              <a:t>We pride ourselves in working with those who are furthest away from the </a:t>
            </a:r>
            <a:r>
              <a:rPr lang="en-US" dirty="0" err="1">
                <a:solidFill>
                  <a:schemeClr val="tx1">
                    <a:lumMod val="75000"/>
                    <a:lumOff val="25000"/>
                  </a:schemeClr>
                </a:solidFill>
              </a:rPr>
              <a:t>labour</a:t>
            </a:r>
            <a:r>
              <a:rPr lang="en-US" dirty="0">
                <a:solidFill>
                  <a:schemeClr val="tx1">
                    <a:lumMod val="75000"/>
                    <a:lumOff val="25000"/>
                  </a:schemeClr>
                </a:solidFill>
              </a:rPr>
              <a:t> market who require additional support to </a:t>
            </a:r>
            <a:r>
              <a:rPr lang="en-US" dirty="0" err="1">
                <a:solidFill>
                  <a:schemeClr val="tx1">
                    <a:lumMod val="75000"/>
                    <a:lumOff val="25000"/>
                  </a:schemeClr>
                </a:solidFill>
              </a:rPr>
              <a:t>realise</a:t>
            </a:r>
            <a:r>
              <a:rPr lang="en-US" dirty="0">
                <a:solidFill>
                  <a:schemeClr val="tx1">
                    <a:lumMod val="75000"/>
                    <a:lumOff val="25000"/>
                  </a:schemeClr>
                </a:solidFill>
              </a:rPr>
              <a:t> their goals and aspirations</a:t>
            </a:r>
          </a:p>
        </p:txBody>
      </p:sp>
      <p:sp>
        <p:nvSpPr>
          <p:cNvPr id="3" name="Rectangle 2"/>
          <p:cNvSpPr/>
          <p:nvPr/>
        </p:nvSpPr>
        <p:spPr>
          <a:xfrm>
            <a:off x="441682" y="3356992"/>
            <a:ext cx="8297755" cy="2769989"/>
          </a:xfrm>
          <a:prstGeom prst="rect">
            <a:avLst/>
          </a:prstGeom>
        </p:spPr>
        <p:txBody>
          <a:bodyPr wrap="square">
            <a:spAutoFit/>
          </a:bodyPr>
          <a:lstStyle/>
          <a:p>
            <a:r>
              <a:rPr lang="en-GB" sz="2400" b="1" dirty="0">
                <a:solidFill>
                  <a:srgbClr val="FC9204"/>
                </a:solidFill>
                <a:latin typeface="+mj-lt"/>
              </a:rPr>
              <a:t>How does Education at Llamau help young people</a:t>
            </a:r>
            <a:r>
              <a:rPr lang="en-GB" sz="2800" b="1" dirty="0">
                <a:solidFill>
                  <a:srgbClr val="FC9204"/>
                </a:solidFill>
                <a:latin typeface="+mj-lt"/>
              </a:rPr>
              <a:t>?</a:t>
            </a:r>
          </a:p>
          <a:p>
            <a:endParaRPr lang="en-GB" sz="1200" b="1" dirty="0"/>
          </a:p>
          <a:p>
            <a:r>
              <a:rPr lang="en-US" dirty="0">
                <a:solidFill>
                  <a:schemeClr val="tx1">
                    <a:lumMod val="75000"/>
                    <a:lumOff val="25000"/>
                  </a:schemeClr>
                </a:solidFill>
              </a:rPr>
              <a:t>Through our Step into Wellbeing, Education and Employment courses, Education at Llamau supports learners to gain the skills and confidence they need to build an independent future for themselves.</a:t>
            </a:r>
          </a:p>
          <a:p>
            <a:endParaRPr lang="en-US" sz="2000" b="1" dirty="0">
              <a:solidFill>
                <a:schemeClr val="tx1">
                  <a:lumMod val="75000"/>
                  <a:lumOff val="25000"/>
                </a:schemeClr>
              </a:solidFill>
            </a:endParaRPr>
          </a:p>
          <a:p>
            <a:r>
              <a:rPr lang="en-US" dirty="0">
                <a:solidFill>
                  <a:schemeClr val="tx1">
                    <a:lumMod val="75000"/>
                    <a:lumOff val="25000"/>
                  </a:schemeClr>
                </a:solidFill>
              </a:rPr>
              <a:t>We open the eyes of the people we support to the world of work, reigniting a passion in learning and work. We do this through individual learning plans, goals, targets and a varied curriculum.</a:t>
            </a:r>
            <a:endParaRPr lang="en-GB" b="1" dirty="0">
              <a:solidFill>
                <a:schemeClr val="tx1">
                  <a:lumMod val="75000"/>
                  <a:lumOff val="25000"/>
                </a:schemeClr>
              </a:solidFill>
            </a:endParaRPr>
          </a:p>
        </p:txBody>
      </p:sp>
    </p:spTree>
    <p:extLst>
      <p:ext uri="{BB962C8B-B14F-4D97-AF65-F5344CB8AC3E}">
        <p14:creationId xmlns:p14="http://schemas.microsoft.com/office/powerpoint/2010/main" val="277626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19" y="1213333"/>
            <a:ext cx="8712968" cy="5539978"/>
          </a:xfrm>
          <a:prstGeom prst="rect">
            <a:avLst/>
          </a:prstGeom>
        </p:spPr>
        <p:txBody>
          <a:bodyPr wrap="square">
            <a:spAutoFit/>
          </a:bodyPr>
          <a:lstStyle/>
          <a:p>
            <a:pPr algn="ctr"/>
            <a:r>
              <a:rPr lang="en-US" b="1" dirty="0">
                <a:solidFill>
                  <a:srgbClr val="FC9204"/>
                </a:solidFill>
              </a:rPr>
              <a:t>All of our programmes are learner centered. Our curriculum is designed to recognise that no one individual learns in the same way and therefore it’s important that our approach is never generic. </a:t>
            </a:r>
          </a:p>
          <a:p>
            <a:endParaRPr lang="en-US" dirty="0">
              <a:solidFill>
                <a:srgbClr val="343434"/>
              </a:solidFill>
            </a:endParaRPr>
          </a:p>
          <a:p>
            <a:r>
              <a:rPr lang="en-US" dirty="0">
                <a:solidFill>
                  <a:srgbClr val="343434"/>
                </a:solidFill>
              </a:rPr>
              <a:t>Each programme focuses on the core areas of a learner’s life. We support them to progress through each step of our </a:t>
            </a:r>
            <a:r>
              <a:rPr lang="en-US" dirty="0" err="1">
                <a:solidFill>
                  <a:srgbClr val="343434"/>
                </a:solidFill>
              </a:rPr>
              <a:t>programme</a:t>
            </a:r>
            <a:r>
              <a:rPr lang="en-US" dirty="0">
                <a:solidFill>
                  <a:srgbClr val="343434"/>
                </a:solidFill>
              </a:rPr>
              <a:t>, developing and enhancing their skills and capabilities.</a:t>
            </a:r>
          </a:p>
          <a:p>
            <a:endParaRPr lang="en-US" dirty="0">
              <a:solidFill>
                <a:srgbClr val="343434"/>
              </a:solidFill>
            </a:endParaRPr>
          </a:p>
          <a:p>
            <a:r>
              <a:rPr lang="en-US" dirty="0">
                <a:solidFill>
                  <a:srgbClr val="FC9204"/>
                </a:solidFill>
              </a:rPr>
              <a:t>Step into Wellbeing</a:t>
            </a:r>
          </a:p>
          <a:p>
            <a:pPr marL="285750" indent="-285750">
              <a:buFont typeface="Arial" panose="020B0604020202020204" pitchFamily="34" charset="0"/>
              <a:buChar char="•"/>
            </a:pPr>
            <a:r>
              <a:rPr lang="en-US" dirty="0">
                <a:solidFill>
                  <a:srgbClr val="343434"/>
                </a:solidFill>
              </a:rPr>
              <a:t>Part time, focused on integration back into a learning environment.</a:t>
            </a:r>
          </a:p>
          <a:p>
            <a:pPr marL="285750" indent="-285750">
              <a:buFont typeface="Arial" panose="020B0604020202020204" pitchFamily="34" charset="0"/>
              <a:buChar char="•"/>
            </a:pPr>
            <a:r>
              <a:rPr lang="en-US" b="0" i="0" dirty="0">
                <a:solidFill>
                  <a:srgbClr val="343434"/>
                </a:solidFill>
                <a:effectLst/>
              </a:rPr>
              <a:t>Based on wellbeing and independent living skills</a:t>
            </a:r>
          </a:p>
          <a:p>
            <a:r>
              <a:rPr lang="en-US" dirty="0">
                <a:solidFill>
                  <a:srgbClr val="FC9204"/>
                </a:solidFill>
              </a:rPr>
              <a:t>Step into Education</a:t>
            </a:r>
          </a:p>
          <a:p>
            <a:pPr marL="285750" indent="-285750">
              <a:buFont typeface="Arial" panose="020B0604020202020204" pitchFamily="34" charset="0"/>
              <a:buChar char="•"/>
            </a:pPr>
            <a:r>
              <a:rPr lang="en-US" dirty="0">
                <a:solidFill>
                  <a:srgbClr val="343434"/>
                </a:solidFill>
              </a:rPr>
              <a:t>Full time provision with a routine closer to mainstream education provision</a:t>
            </a:r>
          </a:p>
          <a:p>
            <a:pPr marL="285750" indent="-285750">
              <a:buFont typeface="Arial" panose="020B0604020202020204" pitchFamily="34" charset="0"/>
              <a:buChar char="•"/>
            </a:pPr>
            <a:r>
              <a:rPr lang="en-US" dirty="0">
                <a:solidFill>
                  <a:srgbClr val="343434"/>
                </a:solidFill>
              </a:rPr>
              <a:t>Emphasis on ESW, employability skills as well as wellbeing</a:t>
            </a:r>
          </a:p>
          <a:p>
            <a:r>
              <a:rPr lang="en-US" dirty="0">
                <a:solidFill>
                  <a:srgbClr val="FC9204"/>
                </a:solidFill>
              </a:rPr>
              <a:t>Step into Employment</a:t>
            </a:r>
          </a:p>
          <a:p>
            <a:pPr marL="285750" indent="-285750">
              <a:buFont typeface="Arial" panose="020B0604020202020204" pitchFamily="34" charset="0"/>
              <a:buChar char="•"/>
            </a:pPr>
            <a:r>
              <a:rPr lang="en-US" dirty="0">
                <a:solidFill>
                  <a:srgbClr val="343434"/>
                </a:solidFill>
              </a:rPr>
              <a:t>For learners who want to progress straight into employment</a:t>
            </a:r>
          </a:p>
          <a:p>
            <a:pPr marL="285750" indent="-285750">
              <a:buFont typeface="Arial" panose="020B0604020202020204" pitchFamily="34" charset="0"/>
              <a:buChar char="•"/>
            </a:pPr>
            <a:r>
              <a:rPr lang="en-US" dirty="0">
                <a:solidFill>
                  <a:srgbClr val="343434"/>
                </a:solidFill>
              </a:rPr>
              <a:t>Based on our Future Employability Programme </a:t>
            </a:r>
          </a:p>
          <a:p>
            <a:pPr marL="285750" indent="-285750">
              <a:buFont typeface="Arial" panose="020B0604020202020204" pitchFamily="34" charset="0"/>
              <a:buChar char="•"/>
            </a:pPr>
            <a:endParaRPr lang="en-US" sz="1600" dirty="0">
              <a:solidFill>
                <a:srgbClr val="343434"/>
              </a:solidFill>
            </a:endParaRPr>
          </a:p>
          <a:p>
            <a:pPr marL="742950" lvl="1" indent="-285750">
              <a:buFont typeface="Arial" panose="020B0604020202020204" pitchFamily="34" charset="0"/>
              <a:buChar char="•"/>
            </a:pPr>
            <a:endParaRPr lang="en-US" sz="1600" b="0" i="0" dirty="0">
              <a:solidFill>
                <a:srgbClr val="343434"/>
              </a:solidFill>
              <a:effectLst/>
            </a:endParaRPr>
          </a:p>
          <a:p>
            <a:pPr marL="285750" indent="-285750">
              <a:buFont typeface="Arial" panose="020B0604020202020204" pitchFamily="34" charset="0"/>
              <a:buChar char="•"/>
            </a:pPr>
            <a:endParaRPr lang="en-US" sz="1600" b="0" i="0" dirty="0">
              <a:solidFill>
                <a:srgbClr val="343434"/>
              </a:solidFill>
              <a:effectLst/>
            </a:endParaRPr>
          </a:p>
        </p:txBody>
      </p:sp>
      <p:sp>
        <p:nvSpPr>
          <p:cNvPr id="3" name="Rectangle 2"/>
          <p:cNvSpPr/>
          <p:nvPr/>
        </p:nvSpPr>
        <p:spPr>
          <a:xfrm>
            <a:off x="251519" y="260648"/>
            <a:ext cx="4733988" cy="769441"/>
          </a:xfrm>
          <a:prstGeom prst="rect">
            <a:avLst/>
          </a:prstGeom>
        </p:spPr>
        <p:txBody>
          <a:bodyPr wrap="none">
            <a:spAutoFit/>
          </a:bodyPr>
          <a:lstStyle/>
          <a:p>
            <a:r>
              <a:rPr lang="en-US" sz="4400" b="1" dirty="0">
                <a:solidFill>
                  <a:schemeClr val="accent2">
                    <a:lumMod val="75000"/>
                  </a:schemeClr>
                </a:solidFill>
              </a:rPr>
              <a:t>Our Programmes</a:t>
            </a:r>
            <a:r>
              <a:rPr lang="en-US" sz="4400" b="1" dirty="0">
                <a:solidFill>
                  <a:srgbClr val="FC9204"/>
                </a:solidFill>
              </a:rPr>
              <a:t> </a:t>
            </a:r>
          </a:p>
        </p:txBody>
      </p:sp>
    </p:spTree>
    <p:extLst>
      <p:ext uri="{BB962C8B-B14F-4D97-AF65-F5344CB8AC3E}">
        <p14:creationId xmlns:p14="http://schemas.microsoft.com/office/powerpoint/2010/main" val="3917345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86274"/>
            <a:ext cx="8481994" cy="769441"/>
          </a:xfrm>
          <a:prstGeom prst="rect">
            <a:avLst/>
          </a:prstGeom>
        </p:spPr>
        <p:txBody>
          <a:bodyPr wrap="square">
            <a:spAutoFit/>
          </a:bodyPr>
          <a:lstStyle/>
          <a:p>
            <a:pPr algn="ctr"/>
            <a:r>
              <a:rPr lang="en-GB" sz="4000" b="1" dirty="0">
                <a:solidFill>
                  <a:schemeClr val="accent2">
                    <a:lumMod val="75000"/>
                  </a:schemeClr>
                </a:solidFill>
                <a:latin typeface="+mj-lt"/>
              </a:rPr>
              <a:t>Qualifications</a:t>
            </a:r>
            <a:r>
              <a:rPr lang="en-GB" sz="4400" b="1" dirty="0">
                <a:solidFill>
                  <a:schemeClr val="accent2">
                    <a:lumMod val="75000"/>
                  </a:schemeClr>
                </a:solidFill>
                <a:latin typeface="+mj-lt"/>
              </a:rPr>
              <a:t> &amp; Accreditations</a:t>
            </a:r>
          </a:p>
        </p:txBody>
      </p:sp>
      <p:sp>
        <p:nvSpPr>
          <p:cNvPr id="4" name="Rectangle 3"/>
          <p:cNvSpPr/>
          <p:nvPr/>
        </p:nvSpPr>
        <p:spPr>
          <a:xfrm>
            <a:off x="539552" y="1355715"/>
            <a:ext cx="4237696" cy="461665"/>
          </a:xfrm>
          <a:prstGeom prst="rect">
            <a:avLst/>
          </a:prstGeom>
        </p:spPr>
        <p:txBody>
          <a:bodyPr wrap="square">
            <a:spAutoFit/>
          </a:bodyPr>
          <a:lstStyle/>
          <a:p>
            <a:r>
              <a:rPr lang="en-GB" sz="2400" b="1" dirty="0">
                <a:solidFill>
                  <a:srgbClr val="FC9204"/>
                </a:solidFill>
              </a:rPr>
              <a:t>Essential Skills Wales</a:t>
            </a:r>
          </a:p>
        </p:txBody>
      </p:sp>
      <p:sp>
        <p:nvSpPr>
          <p:cNvPr id="5" name="Rectangle 4"/>
          <p:cNvSpPr/>
          <p:nvPr/>
        </p:nvSpPr>
        <p:spPr>
          <a:xfrm>
            <a:off x="251520" y="3738176"/>
            <a:ext cx="7910646" cy="1323439"/>
          </a:xfrm>
          <a:prstGeom prst="rect">
            <a:avLst/>
          </a:prstGeom>
        </p:spPr>
        <p:txBody>
          <a:bodyPr wrap="square">
            <a:spAutoFit/>
          </a:bodyPr>
          <a:lstStyle/>
          <a:p>
            <a:pPr marL="558800" indent="-285750">
              <a:buClr>
                <a:schemeClr val="accent2">
                  <a:lumMod val="75000"/>
                </a:schemeClr>
              </a:buClr>
              <a:buFont typeface="Wingdings" panose="05000000000000000000" pitchFamily="2" charset="2"/>
              <a:buChar char="§"/>
            </a:pPr>
            <a:r>
              <a:rPr lang="en-US" dirty="0">
                <a:solidFill>
                  <a:schemeClr val="tx1">
                    <a:lumMod val="75000"/>
                    <a:lumOff val="25000"/>
                  </a:schemeClr>
                </a:solidFill>
              </a:rPr>
              <a:t>Personal and Social Education, Work Related Education and Independent Living Skills</a:t>
            </a:r>
          </a:p>
          <a:p>
            <a:pPr marL="558800" indent="-285750">
              <a:buClr>
                <a:schemeClr val="accent2">
                  <a:lumMod val="75000"/>
                </a:schemeClr>
              </a:buClr>
              <a:buFont typeface="Wingdings" panose="05000000000000000000" pitchFamily="2" charset="2"/>
              <a:buChar char="§"/>
            </a:pPr>
            <a:r>
              <a:rPr lang="en-US" dirty="0">
                <a:solidFill>
                  <a:schemeClr val="tx1">
                    <a:lumMod val="75000"/>
                    <a:lumOff val="25000"/>
                  </a:schemeClr>
                </a:solidFill>
              </a:rPr>
              <a:t>Over 30 different units to enable learners to choose units that suit individual needs.</a:t>
            </a:r>
          </a:p>
          <a:p>
            <a:pPr marL="558800" indent="-285750">
              <a:buClr>
                <a:schemeClr val="accent2">
                  <a:lumMod val="75000"/>
                </a:schemeClr>
              </a:buClr>
              <a:buFont typeface="Wingdings" panose="05000000000000000000" pitchFamily="2" charset="2"/>
              <a:buChar char="§"/>
            </a:pPr>
            <a:endParaRPr lang="en-US" sz="800" dirty="0"/>
          </a:p>
        </p:txBody>
      </p:sp>
      <p:sp>
        <p:nvSpPr>
          <p:cNvPr id="6" name="Rectangle 5"/>
          <p:cNvSpPr/>
          <p:nvPr/>
        </p:nvSpPr>
        <p:spPr>
          <a:xfrm>
            <a:off x="5292080" y="5148894"/>
            <a:ext cx="3600400" cy="1409617"/>
          </a:xfrm>
          <a:prstGeom prst="rect">
            <a:avLst/>
          </a:prstGeom>
        </p:spPr>
        <p:txBody>
          <a:bodyPr wrap="square">
            <a:spAutoFit/>
          </a:bodyPr>
          <a:lstStyle/>
          <a:p>
            <a:pPr algn="ctr">
              <a:lnSpc>
                <a:spcPct val="107000"/>
              </a:lnSpc>
              <a:spcAft>
                <a:spcPts val="800"/>
              </a:spcAft>
            </a:pPr>
            <a:r>
              <a:rPr lang="en-US" sz="2000" b="1" dirty="0">
                <a:solidFill>
                  <a:schemeClr val="accent3">
                    <a:lumMod val="75000"/>
                  </a:schemeClr>
                </a:solidFill>
                <a:latin typeface="+mj-lt"/>
                <a:ea typeface="Calibri" panose="020F0502020204030204" pitchFamily="34" charset="0"/>
                <a:cs typeface="Times New Roman" panose="02020603050405020304" pitchFamily="18" charset="0"/>
              </a:rPr>
              <a:t>“I would recommend Llamau to anyone in need of qualifications or confidence.</a:t>
            </a:r>
            <a:r>
              <a:rPr lang="en-US" b="1" dirty="0">
                <a:solidFill>
                  <a:schemeClr val="accent3">
                    <a:lumMod val="75000"/>
                  </a:schemeClr>
                </a:solidFill>
                <a:latin typeface="+mj-lt"/>
                <a:ea typeface="Calibri" panose="020F0502020204030204" pitchFamily="34" charset="0"/>
                <a:cs typeface="Times New Roman" panose="02020603050405020304" pitchFamily="18" charset="0"/>
              </a:rPr>
              <a:t>”</a:t>
            </a:r>
            <a:endParaRPr lang="en-GB" b="1" dirty="0">
              <a:solidFill>
                <a:schemeClr val="accent3">
                  <a:lumMod val="75000"/>
                </a:schemeClr>
              </a:solidFill>
              <a:latin typeface="+mj-lt"/>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764956" y="5148894"/>
            <a:ext cx="3383108" cy="1494861"/>
          </a:xfrm>
          <a:prstGeom prst="rect">
            <a:avLst/>
          </a:prstGeom>
        </p:spPr>
      </p:pic>
      <p:sp>
        <p:nvSpPr>
          <p:cNvPr id="9" name="Rectangle 8">
            <a:extLst>
              <a:ext uri="{FF2B5EF4-FFF2-40B4-BE49-F238E27FC236}">
                <a16:creationId xmlns:a16="http://schemas.microsoft.com/office/drawing/2014/main" id="{F52E6F29-285C-E0B7-EE67-154D7994C914}"/>
              </a:ext>
            </a:extLst>
          </p:cNvPr>
          <p:cNvSpPr/>
          <p:nvPr/>
        </p:nvSpPr>
        <p:spPr>
          <a:xfrm>
            <a:off x="683568" y="3228098"/>
            <a:ext cx="4237696" cy="461665"/>
          </a:xfrm>
          <a:prstGeom prst="rect">
            <a:avLst/>
          </a:prstGeom>
        </p:spPr>
        <p:txBody>
          <a:bodyPr wrap="square">
            <a:spAutoFit/>
          </a:bodyPr>
          <a:lstStyle/>
          <a:p>
            <a:r>
              <a:rPr lang="en-GB" sz="2400" b="1" dirty="0">
                <a:solidFill>
                  <a:srgbClr val="FC9204"/>
                </a:solidFill>
              </a:rPr>
              <a:t>Agored Cymru Awards</a:t>
            </a:r>
          </a:p>
        </p:txBody>
      </p:sp>
      <p:sp>
        <p:nvSpPr>
          <p:cNvPr id="11" name="Rectangle 10">
            <a:extLst>
              <a:ext uri="{FF2B5EF4-FFF2-40B4-BE49-F238E27FC236}">
                <a16:creationId xmlns:a16="http://schemas.microsoft.com/office/drawing/2014/main" id="{9F3A0203-0B0E-44FB-CD5F-2A2AB6E147C8}"/>
              </a:ext>
            </a:extLst>
          </p:cNvPr>
          <p:cNvSpPr/>
          <p:nvPr/>
        </p:nvSpPr>
        <p:spPr>
          <a:xfrm>
            <a:off x="107504" y="1871085"/>
            <a:ext cx="7910646" cy="1446550"/>
          </a:xfrm>
          <a:prstGeom prst="rect">
            <a:avLst/>
          </a:prstGeom>
        </p:spPr>
        <p:txBody>
          <a:bodyPr wrap="square">
            <a:spAutoFit/>
          </a:bodyPr>
          <a:lstStyle/>
          <a:p>
            <a:pPr marL="558800" indent="-285750">
              <a:buClr>
                <a:schemeClr val="accent2">
                  <a:lumMod val="75000"/>
                </a:schemeClr>
              </a:buClr>
              <a:buFont typeface="Wingdings" panose="05000000000000000000" pitchFamily="2" charset="2"/>
              <a:buChar char="§"/>
            </a:pPr>
            <a:r>
              <a:rPr lang="en-US" dirty="0">
                <a:solidFill>
                  <a:schemeClr val="tx1">
                    <a:lumMod val="75000"/>
                    <a:lumOff val="25000"/>
                  </a:schemeClr>
                </a:solidFill>
              </a:rPr>
              <a:t>In Communication, Application of Number, Digital Literacy and Work &amp; Life from Entry Level 1 to Level 2</a:t>
            </a:r>
          </a:p>
          <a:p>
            <a:pPr marL="444500" indent="-171450">
              <a:buClr>
                <a:schemeClr val="accent2">
                  <a:lumMod val="75000"/>
                </a:schemeClr>
              </a:buClr>
              <a:buFont typeface="Wingdings" panose="05000000000000000000" pitchFamily="2" charset="2"/>
              <a:buChar char="§"/>
            </a:pPr>
            <a:endParaRPr lang="en-US" sz="800" dirty="0">
              <a:solidFill>
                <a:schemeClr val="tx1">
                  <a:lumMod val="75000"/>
                  <a:lumOff val="25000"/>
                </a:schemeClr>
              </a:solidFill>
            </a:endParaRPr>
          </a:p>
          <a:p>
            <a:pPr marL="558800" indent="-285750">
              <a:buClr>
                <a:schemeClr val="accent2">
                  <a:lumMod val="75000"/>
                </a:schemeClr>
              </a:buClr>
              <a:buFont typeface="Wingdings" panose="05000000000000000000" pitchFamily="2" charset="2"/>
              <a:buChar char="§"/>
            </a:pPr>
            <a:r>
              <a:rPr lang="en-US" dirty="0">
                <a:solidFill>
                  <a:schemeClr val="tx1">
                    <a:lumMod val="75000"/>
                    <a:lumOff val="25000"/>
                  </a:schemeClr>
                </a:solidFill>
              </a:rPr>
              <a:t>Taught in a context that is meaningful to the learner – Real life scenarios</a:t>
            </a:r>
          </a:p>
          <a:p>
            <a:pPr marL="273050"/>
            <a:endParaRPr lang="en-US" sz="800" dirty="0"/>
          </a:p>
        </p:txBody>
      </p:sp>
    </p:spTree>
    <p:extLst>
      <p:ext uri="{BB962C8B-B14F-4D97-AF65-F5344CB8AC3E}">
        <p14:creationId xmlns:p14="http://schemas.microsoft.com/office/powerpoint/2010/main" val="1885079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C53B0-34B7-C301-5DF2-DAA357D7CCB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4995DA-8790-E237-0C14-32909D776918}"/>
              </a:ext>
            </a:extLst>
          </p:cNvPr>
          <p:cNvSpPr/>
          <p:nvPr/>
        </p:nvSpPr>
        <p:spPr>
          <a:xfrm>
            <a:off x="539552" y="980728"/>
            <a:ext cx="8297755" cy="707886"/>
          </a:xfrm>
          <a:prstGeom prst="rect">
            <a:avLst/>
          </a:prstGeom>
        </p:spPr>
        <p:txBody>
          <a:bodyPr wrap="square">
            <a:spAutoFit/>
          </a:bodyPr>
          <a:lstStyle/>
          <a:p>
            <a:r>
              <a:rPr lang="en-GB" sz="2400" b="1" dirty="0">
                <a:solidFill>
                  <a:srgbClr val="FC9204"/>
                </a:solidFill>
                <a:latin typeface="+mj-lt"/>
              </a:rPr>
              <a:t>Why is Education at Llamau needed</a:t>
            </a:r>
            <a:r>
              <a:rPr lang="en-GB" sz="2800" b="1" dirty="0">
                <a:solidFill>
                  <a:srgbClr val="FC9204"/>
                </a:solidFill>
                <a:latin typeface="+mj-lt"/>
              </a:rPr>
              <a:t>?</a:t>
            </a:r>
          </a:p>
          <a:p>
            <a:endParaRPr lang="en-GB" sz="1200" b="1" dirty="0"/>
          </a:p>
        </p:txBody>
      </p:sp>
      <p:sp>
        <p:nvSpPr>
          <p:cNvPr id="5" name="Rectangle 4">
            <a:extLst>
              <a:ext uri="{FF2B5EF4-FFF2-40B4-BE49-F238E27FC236}">
                <a16:creationId xmlns:a16="http://schemas.microsoft.com/office/drawing/2014/main" id="{0D44D8B4-6EAF-1318-029B-96FCE48B7FB8}"/>
              </a:ext>
            </a:extLst>
          </p:cNvPr>
          <p:cNvSpPr/>
          <p:nvPr/>
        </p:nvSpPr>
        <p:spPr>
          <a:xfrm>
            <a:off x="683568" y="1484784"/>
            <a:ext cx="8037309" cy="5078313"/>
          </a:xfrm>
          <a:prstGeom prst="rect">
            <a:avLst/>
          </a:prstGeom>
        </p:spPr>
        <p:txBody>
          <a:bodyPr wrap="square">
            <a:spAutoFit/>
          </a:bodyPr>
          <a:lstStyle/>
          <a:p>
            <a:r>
              <a:rPr lang="en-GB" dirty="0">
                <a:solidFill>
                  <a:schemeClr val="tx1">
                    <a:lumMod val="75000"/>
                    <a:lumOff val="25000"/>
                  </a:schemeClr>
                </a:solidFill>
              </a:rPr>
              <a:t>A post 16 provision designed for those who are unable to access mainstream provisions such as WBL, FE and sixth form.</a:t>
            </a:r>
          </a:p>
          <a:p>
            <a:r>
              <a:rPr lang="en-GB" dirty="0">
                <a:solidFill>
                  <a:schemeClr val="tx1">
                    <a:lumMod val="75000"/>
                    <a:lumOff val="25000"/>
                  </a:schemeClr>
                </a:solidFill>
              </a:rPr>
              <a:t>Many have experienced:</a:t>
            </a:r>
          </a:p>
          <a:p>
            <a:pPr marL="285750" indent="-285750">
              <a:buFont typeface="Arial" panose="020B0604020202020204" pitchFamily="34" charset="0"/>
              <a:buChar char="•"/>
            </a:pPr>
            <a:r>
              <a:rPr lang="en-GB" dirty="0">
                <a:solidFill>
                  <a:schemeClr val="tx1">
                    <a:lumMod val="75000"/>
                    <a:lumOff val="25000"/>
                  </a:schemeClr>
                </a:solidFill>
              </a:rPr>
              <a:t>Disruption to learning</a:t>
            </a:r>
          </a:p>
          <a:p>
            <a:pPr marL="285750" indent="-285750">
              <a:buFont typeface="Arial" panose="020B0604020202020204" pitchFamily="34" charset="0"/>
              <a:buChar char="•"/>
            </a:pPr>
            <a:r>
              <a:rPr lang="en-GB" dirty="0">
                <a:solidFill>
                  <a:schemeClr val="tx1">
                    <a:lumMod val="75000"/>
                    <a:lumOff val="25000"/>
                  </a:schemeClr>
                </a:solidFill>
              </a:rPr>
              <a:t>Trauma </a:t>
            </a:r>
          </a:p>
          <a:p>
            <a:pPr marL="285750" indent="-285750">
              <a:buFont typeface="Arial" panose="020B0604020202020204" pitchFamily="34" charset="0"/>
              <a:buChar char="•"/>
            </a:pPr>
            <a:r>
              <a:rPr lang="en-GB" dirty="0">
                <a:solidFill>
                  <a:schemeClr val="tx1">
                    <a:lumMod val="75000"/>
                    <a:lumOff val="25000"/>
                  </a:schemeClr>
                </a:solidFill>
              </a:rPr>
              <a:t>Educational exclusion</a:t>
            </a:r>
          </a:p>
          <a:p>
            <a:pPr marL="285750" indent="-285750">
              <a:buFont typeface="Arial" panose="020B0604020202020204" pitchFamily="34" charset="0"/>
              <a:buChar char="•"/>
            </a:pPr>
            <a:r>
              <a:rPr lang="en-GB" dirty="0">
                <a:solidFill>
                  <a:schemeClr val="tx1">
                    <a:lumMod val="75000"/>
                    <a:lumOff val="25000"/>
                  </a:schemeClr>
                </a:solidFill>
              </a:rPr>
              <a:t>Poverty</a:t>
            </a:r>
          </a:p>
          <a:p>
            <a:pPr marL="285750" indent="-285750">
              <a:buFont typeface="Arial" panose="020B0604020202020204" pitchFamily="34" charset="0"/>
              <a:buChar char="•"/>
            </a:pPr>
            <a:r>
              <a:rPr lang="en-GB" dirty="0">
                <a:solidFill>
                  <a:schemeClr val="tx1">
                    <a:lumMod val="75000"/>
                    <a:lumOff val="25000"/>
                  </a:schemeClr>
                </a:solidFill>
              </a:rPr>
              <a:t>Digital exclusion</a:t>
            </a:r>
          </a:p>
          <a:p>
            <a:r>
              <a:rPr lang="en-GB" dirty="0">
                <a:solidFill>
                  <a:schemeClr val="tx1">
                    <a:lumMod val="75000"/>
                    <a:lumOff val="25000"/>
                  </a:schemeClr>
                </a:solidFill>
              </a:rPr>
              <a:t>This can lead to an association of education with fear, failure, shame, conflict.</a:t>
            </a:r>
          </a:p>
          <a:p>
            <a:endParaRPr lang="en-GB" dirty="0">
              <a:solidFill>
                <a:schemeClr val="tx1">
                  <a:lumMod val="75000"/>
                  <a:lumOff val="25000"/>
                </a:schemeClr>
              </a:solidFill>
            </a:endParaRPr>
          </a:p>
          <a:p>
            <a:r>
              <a:rPr lang="en-GB" dirty="0">
                <a:solidFill>
                  <a:schemeClr val="tx1">
                    <a:lumMod val="75000"/>
                    <a:lumOff val="25000"/>
                  </a:schemeClr>
                </a:solidFill>
              </a:rPr>
              <a:t>Priority – Safety, trust and positive relationships before expecting progress, confidence and achievement. Small groups and experienced teaching team who can support individual needs and work flexibly.</a:t>
            </a:r>
          </a:p>
          <a:p>
            <a:r>
              <a:rPr lang="en-GB" dirty="0">
                <a:solidFill>
                  <a:schemeClr val="tx1">
                    <a:lumMod val="75000"/>
                    <a:lumOff val="25000"/>
                  </a:schemeClr>
                </a:solidFill>
              </a:rPr>
              <a:t> </a:t>
            </a:r>
          </a:p>
          <a:p>
            <a:r>
              <a:rPr lang="en-GB" b="1" dirty="0">
                <a:solidFill>
                  <a:schemeClr val="tx1">
                    <a:lumMod val="75000"/>
                    <a:lumOff val="25000"/>
                  </a:schemeClr>
                </a:solidFill>
              </a:rPr>
              <a:t>Our provision is a ‘stepping stone’ provision, creating a different route back into learning. </a:t>
            </a:r>
          </a:p>
          <a:p>
            <a:endParaRPr lang="en-GB" dirty="0">
              <a:solidFill>
                <a:schemeClr val="tx1">
                  <a:lumMod val="75000"/>
                  <a:lumOff val="25000"/>
                </a:schemeClr>
              </a:solidFill>
            </a:endParaRPr>
          </a:p>
        </p:txBody>
      </p:sp>
    </p:spTree>
    <p:extLst>
      <p:ext uri="{BB962C8B-B14F-4D97-AF65-F5344CB8AC3E}">
        <p14:creationId xmlns:p14="http://schemas.microsoft.com/office/powerpoint/2010/main" val="3508158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E9AA-CCB4-D57C-1573-9D73D4A5A75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91E773-F40F-5A21-4C8C-2980DC89E65C}"/>
              </a:ext>
            </a:extLst>
          </p:cNvPr>
          <p:cNvSpPr/>
          <p:nvPr/>
        </p:nvSpPr>
        <p:spPr>
          <a:xfrm>
            <a:off x="539552" y="980728"/>
            <a:ext cx="8297755" cy="707886"/>
          </a:xfrm>
          <a:prstGeom prst="rect">
            <a:avLst/>
          </a:prstGeom>
        </p:spPr>
        <p:txBody>
          <a:bodyPr wrap="square">
            <a:spAutoFit/>
          </a:bodyPr>
          <a:lstStyle/>
          <a:p>
            <a:r>
              <a:rPr lang="en-GB" sz="2400" b="1" dirty="0">
                <a:solidFill>
                  <a:srgbClr val="FC9204"/>
                </a:solidFill>
                <a:latin typeface="+mj-lt"/>
              </a:rPr>
              <a:t>Our challenges</a:t>
            </a:r>
            <a:r>
              <a:rPr lang="en-GB" sz="2800" b="1" dirty="0">
                <a:solidFill>
                  <a:srgbClr val="FC9204"/>
                </a:solidFill>
                <a:latin typeface="+mj-lt"/>
              </a:rPr>
              <a:t>?</a:t>
            </a:r>
          </a:p>
          <a:p>
            <a:endParaRPr lang="en-GB" sz="1200" b="1" dirty="0"/>
          </a:p>
        </p:txBody>
      </p:sp>
      <p:sp>
        <p:nvSpPr>
          <p:cNvPr id="5" name="Rectangle 4">
            <a:extLst>
              <a:ext uri="{FF2B5EF4-FFF2-40B4-BE49-F238E27FC236}">
                <a16:creationId xmlns:a16="http://schemas.microsoft.com/office/drawing/2014/main" id="{30798ED9-3088-CD9E-4F79-FD0819B720B0}"/>
              </a:ext>
            </a:extLst>
          </p:cNvPr>
          <p:cNvSpPr/>
          <p:nvPr/>
        </p:nvSpPr>
        <p:spPr>
          <a:xfrm>
            <a:off x="683568" y="1484784"/>
            <a:ext cx="8037309" cy="4431983"/>
          </a:xfrm>
          <a:prstGeom prst="rect">
            <a:avLst/>
          </a:prstGeom>
        </p:spPr>
        <p:txBody>
          <a:bodyPr wrap="square">
            <a:spAutoFit/>
          </a:bodyPr>
          <a:lstStyle/>
          <a:p>
            <a:endParaRPr lang="en-GB" sz="1200" b="1" dirty="0"/>
          </a:p>
          <a:p>
            <a:r>
              <a:rPr lang="en-GB" dirty="0">
                <a:solidFill>
                  <a:schemeClr val="tx1">
                    <a:lumMod val="75000"/>
                    <a:lumOff val="25000"/>
                  </a:schemeClr>
                </a:solidFill>
              </a:rPr>
              <a:t>Our learners need time to build relationships and trust. </a:t>
            </a:r>
          </a:p>
          <a:p>
            <a:r>
              <a:rPr lang="en-GB" dirty="0">
                <a:solidFill>
                  <a:schemeClr val="tx1">
                    <a:lumMod val="75000"/>
                    <a:lumOff val="25000"/>
                  </a:schemeClr>
                </a:solidFill>
              </a:rPr>
              <a:t>Funding is often based on:</a:t>
            </a:r>
          </a:p>
          <a:p>
            <a:pPr marL="285750" indent="-285750">
              <a:buFont typeface="Arial" panose="020B0604020202020204" pitchFamily="34" charset="0"/>
              <a:buChar char="•"/>
            </a:pPr>
            <a:r>
              <a:rPr lang="en-GB" dirty="0">
                <a:solidFill>
                  <a:schemeClr val="tx1">
                    <a:lumMod val="75000"/>
                    <a:lumOff val="25000"/>
                  </a:schemeClr>
                </a:solidFill>
              </a:rPr>
              <a:t>Short one – off programmes</a:t>
            </a:r>
          </a:p>
          <a:p>
            <a:pPr marL="285750" indent="-285750">
              <a:buFont typeface="Arial" panose="020B0604020202020204" pitchFamily="34" charset="0"/>
              <a:buChar char="•"/>
            </a:pPr>
            <a:r>
              <a:rPr lang="en-GB" dirty="0">
                <a:solidFill>
                  <a:schemeClr val="tx1">
                    <a:lumMod val="75000"/>
                    <a:lumOff val="25000"/>
                  </a:schemeClr>
                </a:solidFill>
              </a:rPr>
              <a:t>Mentoring based models with weekly appointments rather than building routine, structure and resilience</a:t>
            </a:r>
          </a:p>
          <a:p>
            <a:pPr marL="285750" indent="-285750">
              <a:buFont typeface="Arial" panose="020B0604020202020204" pitchFamily="34" charset="0"/>
              <a:buChar char="•"/>
            </a:pPr>
            <a:r>
              <a:rPr lang="en-GB" dirty="0">
                <a:solidFill>
                  <a:schemeClr val="tx1">
                    <a:lumMod val="75000"/>
                    <a:lumOff val="25000"/>
                  </a:schemeClr>
                </a:solidFill>
              </a:rPr>
              <a:t>Expectation from funders to progress quickly into higher level learning or employment</a:t>
            </a:r>
          </a:p>
          <a:p>
            <a:pPr marL="285750" indent="-285750">
              <a:buFont typeface="Arial" panose="020B0604020202020204" pitchFamily="34" charset="0"/>
              <a:buChar char="•"/>
            </a:pPr>
            <a:endParaRPr lang="en-GB" dirty="0">
              <a:solidFill>
                <a:schemeClr val="tx1">
                  <a:lumMod val="75000"/>
                  <a:lumOff val="25000"/>
                </a:schemeClr>
              </a:solidFill>
            </a:endParaRPr>
          </a:p>
          <a:p>
            <a:pPr marL="285750" indent="-285750">
              <a:buFont typeface="Arial" panose="020B0604020202020204" pitchFamily="34" charset="0"/>
              <a:buChar char="•"/>
            </a:pPr>
            <a:r>
              <a:rPr lang="en-GB" dirty="0">
                <a:solidFill>
                  <a:schemeClr val="tx1">
                    <a:lumMod val="75000"/>
                    <a:lumOff val="25000"/>
                  </a:schemeClr>
                </a:solidFill>
              </a:rPr>
              <a:t>Our learners need:</a:t>
            </a:r>
          </a:p>
          <a:p>
            <a:pPr marL="285750" indent="-285750">
              <a:buFont typeface="Arial" panose="020B0604020202020204" pitchFamily="34" charset="0"/>
              <a:buChar char="•"/>
            </a:pPr>
            <a:r>
              <a:rPr lang="en-GB" dirty="0">
                <a:solidFill>
                  <a:schemeClr val="tx1">
                    <a:lumMod val="75000"/>
                    <a:lumOff val="25000"/>
                  </a:schemeClr>
                </a:solidFill>
              </a:rPr>
              <a:t>Time to develop routines </a:t>
            </a:r>
          </a:p>
          <a:p>
            <a:pPr marL="285750" indent="-285750">
              <a:buFont typeface="Arial" panose="020B0604020202020204" pitchFamily="34" charset="0"/>
              <a:buChar char="•"/>
            </a:pPr>
            <a:r>
              <a:rPr lang="en-GB" dirty="0">
                <a:solidFill>
                  <a:schemeClr val="tx1">
                    <a:lumMod val="75000"/>
                    <a:lumOff val="25000"/>
                  </a:schemeClr>
                </a:solidFill>
              </a:rPr>
              <a:t>The opportunity to experience success</a:t>
            </a:r>
          </a:p>
          <a:p>
            <a:pPr marL="285750" indent="-285750">
              <a:buFont typeface="Arial" panose="020B0604020202020204" pitchFamily="34" charset="0"/>
              <a:buChar char="•"/>
            </a:pPr>
            <a:r>
              <a:rPr lang="en-GB" dirty="0">
                <a:solidFill>
                  <a:schemeClr val="tx1">
                    <a:lumMod val="75000"/>
                    <a:lumOff val="25000"/>
                  </a:schemeClr>
                </a:solidFill>
              </a:rPr>
              <a:t>Space to build relationships </a:t>
            </a:r>
          </a:p>
          <a:p>
            <a:pPr marL="285750" indent="-285750">
              <a:buFont typeface="Arial" panose="020B0604020202020204" pitchFamily="34" charset="0"/>
              <a:buChar char="•"/>
            </a:pPr>
            <a:r>
              <a:rPr lang="en-GB" dirty="0">
                <a:solidFill>
                  <a:schemeClr val="tx1">
                    <a:lumMod val="75000"/>
                    <a:lumOff val="25000"/>
                  </a:schemeClr>
                </a:solidFill>
              </a:rPr>
              <a:t>Support to integrate back into day to day life experiences like using transport, sitting amongst peers, following a routine</a:t>
            </a:r>
          </a:p>
          <a:p>
            <a:pPr marL="285750" indent="-285750">
              <a:buFont typeface="Arial" panose="020B0604020202020204" pitchFamily="34" charset="0"/>
              <a:buChar char="•"/>
            </a:pPr>
            <a:r>
              <a:rPr lang="en-GB" dirty="0">
                <a:solidFill>
                  <a:schemeClr val="tx1">
                    <a:lumMod val="75000"/>
                    <a:lumOff val="25000"/>
                  </a:schemeClr>
                </a:solidFill>
              </a:rPr>
              <a:t>Support to build resilience and cope when things do not go as planned. </a:t>
            </a:r>
          </a:p>
        </p:txBody>
      </p:sp>
    </p:spTree>
    <p:extLst>
      <p:ext uri="{BB962C8B-B14F-4D97-AF65-F5344CB8AC3E}">
        <p14:creationId xmlns:p14="http://schemas.microsoft.com/office/powerpoint/2010/main" val="1705888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506B4-B694-AE7C-FA7F-E4C4B1924F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FC11A5-ECDF-1572-A21E-DE76EDB01920}"/>
              </a:ext>
            </a:extLst>
          </p:cNvPr>
          <p:cNvSpPr/>
          <p:nvPr/>
        </p:nvSpPr>
        <p:spPr>
          <a:xfrm>
            <a:off x="539552" y="980728"/>
            <a:ext cx="8297755" cy="707886"/>
          </a:xfrm>
          <a:prstGeom prst="rect">
            <a:avLst/>
          </a:prstGeom>
        </p:spPr>
        <p:txBody>
          <a:bodyPr wrap="square">
            <a:spAutoFit/>
          </a:bodyPr>
          <a:lstStyle/>
          <a:p>
            <a:r>
              <a:rPr lang="en-GB" sz="2800" b="1" dirty="0">
                <a:solidFill>
                  <a:srgbClr val="FC9204"/>
                </a:solidFill>
                <a:latin typeface="+mj-lt"/>
              </a:rPr>
              <a:t>Does this approach work?</a:t>
            </a:r>
          </a:p>
          <a:p>
            <a:endParaRPr lang="en-GB" sz="1200" b="1" dirty="0"/>
          </a:p>
        </p:txBody>
      </p:sp>
      <p:sp>
        <p:nvSpPr>
          <p:cNvPr id="5" name="Rectangle 4">
            <a:extLst>
              <a:ext uri="{FF2B5EF4-FFF2-40B4-BE49-F238E27FC236}">
                <a16:creationId xmlns:a16="http://schemas.microsoft.com/office/drawing/2014/main" id="{54519037-8BF4-7694-1A2C-C9C516C7722D}"/>
              </a:ext>
            </a:extLst>
          </p:cNvPr>
          <p:cNvSpPr/>
          <p:nvPr/>
        </p:nvSpPr>
        <p:spPr>
          <a:xfrm>
            <a:off x="683568" y="1484784"/>
            <a:ext cx="8037309" cy="553998"/>
          </a:xfrm>
          <a:prstGeom prst="rect">
            <a:avLst/>
          </a:prstGeom>
        </p:spPr>
        <p:txBody>
          <a:bodyPr wrap="square">
            <a:spAutoFit/>
          </a:bodyPr>
          <a:lstStyle/>
          <a:p>
            <a:endParaRPr lang="en-GB" sz="1200" b="1" dirty="0"/>
          </a:p>
          <a:p>
            <a:endParaRPr lang="en-GB" dirty="0">
              <a:solidFill>
                <a:schemeClr val="tx1">
                  <a:lumMod val="75000"/>
                  <a:lumOff val="25000"/>
                </a:schemeClr>
              </a:solidFill>
            </a:endParaRPr>
          </a:p>
        </p:txBody>
      </p:sp>
      <p:sp>
        <p:nvSpPr>
          <p:cNvPr id="4" name="Rectangle 3">
            <a:extLst>
              <a:ext uri="{FF2B5EF4-FFF2-40B4-BE49-F238E27FC236}">
                <a16:creationId xmlns:a16="http://schemas.microsoft.com/office/drawing/2014/main" id="{D3F20EF7-8B86-CF4B-94A7-1CCD59D449E4}"/>
              </a:ext>
            </a:extLst>
          </p:cNvPr>
          <p:cNvSpPr/>
          <p:nvPr/>
        </p:nvSpPr>
        <p:spPr>
          <a:xfrm>
            <a:off x="683568" y="1484784"/>
            <a:ext cx="8037309" cy="5632311"/>
          </a:xfrm>
          <a:prstGeom prst="rect">
            <a:avLst/>
          </a:prstGeom>
        </p:spPr>
        <p:txBody>
          <a:bodyPr wrap="square">
            <a:spAutoFit/>
          </a:bodyPr>
          <a:lstStyle/>
          <a:p>
            <a:r>
              <a:rPr lang="en-GB" dirty="0">
                <a:solidFill>
                  <a:schemeClr val="tx1">
                    <a:lumMod val="75000"/>
                    <a:lumOff val="25000"/>
                  </a:schemeClr>
                </a:solidFill>
              </a:rPr>
              <a:t>From April 2025 to March 2026:</a:t>
            </a:r>
          </a:p>
          <a:p>
            <a:pPr marL="285750" indent="-285750">
              <a:buFont typeface="Arial" panose="020B0604020202020204" pitchFamily="34" charset="0"/>
              <a:buChar char="•"/>
            </a:pPr>
            <a:r>
              <a:rPr lang="en-GB" dirty="0">
                <a:solidFill>
                  <a:schemeClr val="tx1">
                    <a:lumMod val="75000"/>
                    <a:lumOff val="25000"/>
                  </a:schemeClr>
                </a:solidFill>
              </a:rPr>
              <a:t>213 young people accessed the provision</a:t>
            </a:r>
          </a:p>
          <a:p>
            <a:pPr marL="285750" indent="-285750">
              <a:buFont typeface="Arial" panose="020B0604020202020204" pitchFamily="34" charset="0"/>
              <a:buChar char="•"/>
            </a:pPr>
            <a:r>
              <a:rPr lang="en-GB" dirty="0">
                <a:solidFill>
                  <a:schemeClr val="tx1">
                    <a:lumMod val="75000"/>
                    <a:lumOff val="25000"/>
                  </a:schemeClr>
                </a:solidFill>
              </a:rPr>
              <a:t>707 accreditations were achieved</a:t>
            </a:r>
          </a:p>
          <a:p>
            <a:pPr marL="285750" indent="-285750">
              <a:buFont typeface="Arial" panose="020B0604020202020204" pitchFamily="34" charset="0"/>
              <a:buChar char="•"/>
            </a:pPr>
            <a:r>
              <a:rPr lang="en-GB" dirty="0">
                <a:solidFill>
                  <a:schemeClr val="tx1">
                    <a:lumMod val="75000"/>
                    <a:lumOff val="25000"/>
                  </a:schemeClr>
                </a:solidFill>
              </a:rPr>
              <a:t>163 entered mainstream further learning</a:t>
            </a:r>
          </a:p>
          <a:p>
            <a:pPr marL="285750" indent="-285750">
              <a:buFont typeface="Arial" panose="020B0604020202020204" pitchFamily="34" charset="0"/>
              <a:buChar char="•"/>
            </a:pPr>
            <a:r>
              <a:rPr lang="en-GB" dirty="0">
                <a:solidFill>
                  <a:schemeClr val="tx1">
                    <a:lumMod val="75000"/>
                    <a:lumOff val="25000"/>
                  </a:schemeClr>
                </a:solidFill>
              </a:rPr>
              <a:t>6 gained employment</a:t>
            </a:r>
          </a:p>
          <a:p>
            <a:pPr marL="285750" indent="-285750">
              <a:buFont typeface="Arial" panose="020B0604020202020204" pitchFamily="34" charset="0"/>
              <a:buChar char="•"/>
            </a:pPr>
            <a:r>
              <a:rPr lang="en-GB" dirty="0">
                <a:solidFill>
                  <a:schemeClr val="tx1">
                    <a:lumMod val="75000"/>
                    <a:lumOff val="25000"/>
                  </a:schemeClr>
                </a:solidFill>
              </a:rPr>
              <a:t>Only 25 left with no immediate planned progression (within 8 weeks of leaving programme)</a:t>
            </a:r>
          </a:p>
          <a:p>
            <a:endParaRPr lang="en-GB" dirty="0">
              <a:solidFill>
                <a:schemeClr val="tx1">
                  <a:lumMod val="75000"/>
                  <a:lumOff val="25000"/>
                </a:schemeClr>
              </a:solidFill>
            </a:endParaRPr>
          </a:p>
          <a:p>
            <a:r>
              <a:rPr lang="en-GB" dirty="0">
                <a:solidFill>
                  <a:schemeClr val="tx1">
                    <a:lumMod val="75000"/>
                    <a:lumOff val="25000"/>
                  </a:schemeClr>
                </a:solidFill>
              </a:rPr>
              <a:t>We already have waiting lists in most of our Education centres.</a:t>
            </a:r>
          </a:p>
          <a:p>
            <a:r>
              <a:rPr lang="en-GB" dirty="0">
                <a:solidFill>
                  <a:schemeClr val="tx1">
                    <a:lumMod val="75000"/>
                    <a:lumOff val="25000"/>
                  </a:schemeClr>
                </a:solidFill>
              </a:rPr>
              <a:t>Without further funding across all post 16 provisions, we cannot move our current learners into their next steps. This means we cannot take on new learners.</a:t>
            </a:r>
          </a:p>
          <a:p>
            <a:r>
              <a:rPr lang="en-GB" dirty="0">
                <a:solidFill>
                  <a:schemeClr val="tx1">
                    <a:lumMod val="75000"/>
                    <a:lumOff val="25000"/>
                  </a:schemeClr>
                </a:solidFill>
              </a:rPr>
              <a:t>Adult learning networks do a huge amount of work to meet individuals needs but without consistent funding, we cannot give the longer term, trauma informed education needed.</a:t>
            </a:r>
          </a:p>
          <a:p>
            <a:endParaRPr lang="en-US" b="1" dirty="0"/>
          </a:p>
          <a:p>
            <a:pPr algn="ctr"/>
            <a:r>
              <a:rPr lang="en-US" b="1" dirty="0"/>
              <a:t>“We aim to prepare the people we support to be able to </a:t>
            </a:r>
            <a:r>
              <a:rPr lang="en-US" b="1" u="sng" dirty="0"/>
              <a:t>SUSTAIN</a:t>
            </a:r>
            <a:r>
              <a:rPr lang="en-US" b="1" dirty="0"/>
              <a:t>  their next steps.”</a:t>
            </a:r>
          </a:p>
          <a:p>
            <a:endParaRPr lang="en-GB"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1692991949"/>
      </p:ext>
    </p:extLst>
  </p:cSld>
  <p:clrMapOvr>
    <a:masterClrMapping/>
  </p:clrMapOvr>
</p:sld>
</file>

<file path=ppt/theme/theme1.xml><?xml version="1.0" encoding="utf-8"?>
<a:theme xmlns:a="http://schemas.openxmlformats.org/drawingml/2006/main" name="presentation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21" ma:contentTypeDescription="Create a new document." ma:contentTypeScope="" ma:versionID="fb5b4f6f064342428c762c0d5b62a486">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908f45b03655fab7d9028250412644ce"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4127354-1402-4f1d-ba7f-e03d5a775dfb" xsi:nil="true"/>
    <lcf76f155ced4ddcb4097134ff3c332f xmlns="4d17e478-008a-4402-85c5-ebf269caa205">
      <Terms xmlns="http://schemas.microsoft.com/office/infopath/2007/PartnerControls"/>
    </lcf76f155ced4ddcb4097134ff3c332f>
    <n64937230ee64525b7a5f9fa9f9166d9 xmlns="4d17e478-008a-4402-85c5-ebf269caa205">
      <Terms xmlns="http://schemas.microsoft.com/office/infopath/2007/PartnerControls"/>
    </n64937230ee64525b7a5f9fa9f9166d9>
  </documentManagement>
</p:properties>
</file>

<file path=customXml/itemProps1.xml><?xml version="1.0" encoding="utf-8"?>
<ds:datastoreItem xmlns:ds="http://schemas.openxmlformats.org/officeDocument/2006/customXml" ds:itemID="{833B72B6-6812-46E0-8E62-E60E82DCF2D5}"/>
</file>

<file path=customXml/itemProps2.xml><?xml version="1.0" encoding="utf-8"?>
<ds:datastoreItem xmlns:ds="http://schemas.openxmlformats.org/officeDocument/2006/customXml" ds:itemID="{7FA4A26A-D9A5-4076-9AB3-B11C2D82A69D}"/>
</file>

<file path=customXml/itemProps3.xml><?xml version="1.0" encoding="utf-8"?>
<ds:datastoreItem xmlns:ds="http://schemas.openxmlformats.org/officeDocument/2006/customXml" ds:itemID="{385A8001-8216-4889-A713-6A24CBF1FCF6}"/>
</file>

<file path=docProps/app.xml><?xml version="1.0" encoding="utf-8"?>
<Properties xmlns="http://schemas.openxmlformats.org/officeDocument/2006/extended-properties" xmlns:vt="http://schemas.openxmlformats.org/officeDocument/2006/docPropsVTypes">
  <Template/>
  <TotalTime>0</TotalTime>
  <Words>873</Words>
  <Application>Microsoft Office PowerPoint</Application>
  <PresentationFormat>On-screen Show (4:3)</PresentationFormat>
  <Paragraphs>95</Paragraphs>
  <Slides>7</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Calibri</vt:lpstr>
      <vt:lpstr>Trebuchet MS</vt:lpstr>
      <vt:lpstr>Wingdings</vt:lpstr>
      <vt:lpstr>Wingdings 3</vt:lpstr>
      <vt:lpstr>presentation_template</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 Heading Arial bold p54</dc:title>
  <dc:creator>samaustin</dc:creator>
  <cp:lastModifiedBy>Lisa Gardiner</cp:lastModifiedBy>
  <cp:revision>377</cp:revision>
  <cp:lastPrinted>2019-11-22T14:43:22Z</cp:lastPrinted>
  <dcterms:created xsi:type="dcterms:W3CDTF">2012-08-10T13:03:09Z</dcterms:created>
  <dcterms:modified xsi:type="dcterms:W3CDTF">2026-09-21T09:20:12Z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0x010100513FC3E63E4D8F4385B81D516F46FF7B</vt:lpwstr>
  </property>
</Properties>
</file>