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D_4ECC9852.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5"/>
  </p:notesMasterIdLst>
  <p:sldIdLst>
    <p:sldId id="285" r:id="rId5"/>
    <p:sldId id="582" r:id="rId6"/>
    <p:sldId id="584" r:id="rId7"/>
    <p:sldId id="288" r:id="rId8"/>
    <p:sldId id="289" r:id="rId9"/>
    <p:sldId id="290" r:id="rId10"/>
    <p:sldId id="292" r:id="rId11"/>
    <p:sldId id="581" r:id="rId12"/>
    <p:sldId id="585" r:id="rId13"/>
    <p:sldId id="279" r:id="rId14"/>
  </p:sldIdLst>
  <p:sldSz cx="12192000" cy="6858000"/>
  <p:notesSz cx="6800850" cy="9932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20C27F-4934-5F83-1B7F-A09A3525CC2B}" name="Emily Jones" initials="EJ" userId="S::emily.jones@learningandwork.org.uk::4e762f63-dfce-416a-8140-53cc5e453fb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A02410"/>
    <a:srgbClr val="7E3F8F"/>
    <a:srgbClr val="65B48C"/>
    <a:srgbClr val="4789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D88C6E-5D7B-14AC-3068-E86A74B2DF39}" v="9" dt="2026-09-21T09:19:56.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Matheron" userId="S::michelle.matheron@learningandwork.org.uk::952f32e9-358a-4cb9-b0c9-8d71c3c1c375" providerId="AD" clId="Web-{620B78EF-0D74-DE22-36D2-E6ECA578EE3B}"/>
    <pc:docChg chg="modSld">
      <pc:chgData name="Michelle Matheron" userId="S::michelle.matheron@learningandwork.org.uk::952f32e9-358a-4cb9-b0c9-8d71c3c1c375" providerId="AD" clId="Web-{620B78EF-0D74-DE22-36D2-E6ECA578EE3B}" dt="2026-09-18T15:04:04.696" v="15" actId="20577"/>
      <pc:docMkLst>
        <pc:docMk/>
      </pc:docMkLst>
      <pc:sldChg chg="modSp">
        <pc:chgData name="Michelle Matheron" userId="S::michelle.matheron@learningandwork.org.uk::952f32e9-358a-4cb9-b0c9-8d71c3c1c375" providerId="AD" clId="Web-{620B78EF-0D74-DE22-36D2-E6ECA578EE3B}" dt="2026-09-18T15:01:19.797" v="12" actId="20577"/>
        <pc:sldMkLst>
          <pc:docMk/>
          <pc:sldMk cId="4022650785" sldId="582"/>
        </pc:sldMkLst>
        <pc:spChg chg="mod">
          <ac:chgData name="Michelle Matheron" userId="S::michelle.matheron@learningandwork.org.uk::952f32e9-358a-4cb9-b0c9-8d71c3c1c375" providerId="AD" clId="Web-{620B78EF-0D74-DE22-36D2-E6ECA578EE3B}" dt="2026-09-18T15:01:19.797" v="12" actId="20577"/>
          <ac:spMkLst>
            <pc:docMk/>
            <pc:sldMk cId="4022650785" sldId="582"/>
            <ac:spMk id="3" creationId="{66A00662-F998-D4A5-7911-DB1851B56EBD}"/>
          </ac:spMkLst>
        </pc:spChg>
      </pc:sldChg>
      <pc:sldChg chg="modSp">
        <pc:chgData name="Michelle Matheron" userId="S::michelle.matheron@learningandwork.org.uk::952f32e9-358a-4cb9-b0c9-8d71c3c1c375" providerId="AD" clId="Web-{620B78EF-0D74-DE22-36D2-E6ECA578EE3B}" dt="2026-09-18T15:04:04.696" v="15" actId="20577"/>
        <pc:sldMkLst>
          <pc:docMk/>
          <pc:sldMk cId="4246342476" sldId="585"/>
        </pc:sldMkLst>
        <pc:spChg chg="mod">
          <ac:chgData name="Michelle Matheron" userId="S::michelle.matheron@learningandwork.org.uk::952f32e9-358a-4cb9-b0c9-8d71c3c1c375" providerId="AD" clId="Web-{620B78EF-0D74-DE22-36D2-E6ECA578EE3B}" dt="2026-09-18T15:04:04.696" v="15" actId="20577"/>
          <ac:spMkLst>
            <pc:docMk/>
            <pc:sldMk cId="4246342476" sldId="585"/>
            <ac:spMk id="3" creationId="{B95878E6-4C29-20E7-7D1F-B76A18C0E01E}"/>
          </ac:spMkLst>
        </pc:spChg>
      </pc:sldChg>
    </pc:docChg>
  </pc:docChgLst>
  <pc:docChgLst>
    <pc:chgData name="Michelle Matheron" userId="S::michelle.matheron@learningandwork.org.uk::952f32e9-358a-4cb9-b0c9-8d71c3c1c375" providerId="AD" clId="Web-{54D88C6E-5D7B-14AC-3068-E86A74B2DF39}"/>
    <pc:docChg chg="modSld">
      <pc:chgData name="Michelle Matheron" userId="S::michelle.matheron@learningandwork.org.uk::952f32e9-358a-4cb9-b0c9-8d71c3c1c375" providerId="AD" clId="Web-{54D88C6E-5D7B-14AC-3068-E86A74B2DF39}" dt="2026-09-21T09:27:05" v="380"/>
      <pc:docMkLst>
        <pc:docMk/>
      </pc:docMkLst>
      <pc:sldChg chg="modNotes">
        <pc:chgData name="Michelle Matheron" userId="S::michelle.matheron@learningandwork.org.uk::952f32e9-358a-4cb9-b0c9-8d71c3c1c375" providerId="AD" clId="Web-{54D88C6E-5D7B-14AC-3068-E86A74B2DF39}" dt="2026-09-21T09:21:44.832" v="117"/>
        <pc:sldMkLst>
          <pc:docMk/>
          <pc:sldMk cId="3111872590" sldId="279"/>
        </pc:sldMkLst>
      </pc:sldChg>
      <pc:sldChg chg="modNotes">
        <pc:chgData name="Michelle Matheron" userId="S::michelle.matheron@learningandwork.org.uk::952f32e9-358a-4cb9-b0c9-8d71c3c1c375" providerId="AD" clId="Web-{54D88C6E-5D7B-14AC-3068-E86A74B2DF39}" dt="2026-09-21T09:20:12.172" v="19"/>
        <pc:sldMkLst>
          <pc:docMk/>
          <pc:sldMk cId="1322031186" sldId="285"/>
        </pc:sldMkLst>
      </pc:sldChg>
      <pc:sldChg chg="modSp modNotes">
        <pc:chgData name="Michelle Matheron" userId="S::michelle.matheron@learningandwork.org.uk::952f32e9-358a-4cb9-b0c9-8d71c3c1c375" providerId="AD" clId="Web-{54D88C6E-5D7B-14AC-3068-E86A74B2DF39}" dt="2026-09-21T09:27:05" v="380"/>
        <pc:sldMkLst>
          <pc:docMk/>
          <pc:sldMk cId="4022650785" sldId="582"/>
        </pc:sldMkLst>
        <pc:spChg chg="mod">
          <ac:chgData name="Michelle Matheron" userId="S::michelle.matheron@learningandwork.org.uk::952f32e9-358a-4cb9-b0c9-8d71c3c1c375" providerId="AD" clId="Web-{54D88C6E-5D7B-14AC-3068-E86A74B2DF39}" dt="2026-09-21T09:19:54.015" v="11" actId="20577"/>
          <ac:spMkLst>
            <pc:docMk/>
            <pc:sldMk cId="4022650785" sldId="582"/>
            <ac:spMk id="3" creationId="{66A00662-F998-D4A5-7911-DB1851B56EBD}"/>
          </ac:spMkLst>
        </pc:spChg>
      </pc:sldChg>
    </pc:docChg>
  </pc:docChgLst>
  <pc:docChgLst>
    <pc:chgData name="Michelle Matheron" userId="952f32e9-358a-4cb9-b0c9-8d71c3c1c375" providerId="ADAL" clId="{317FE849-7C81-43DF-BA7B-72D40ED2A26D}"/>
    <pc:docChg chg="undo custSel addSld delSld modSld sldOrd">
      <pc:chgData name="Michelle Matheron" userId="952f32e9-358a-4cb9-b0c9-8d71c3c1c375" providerId="ADAL" clId="{317FE849-7C81-43DF-BA7B-72D40ED2A26D}" dt="2026-09-17T10:51:38.916" v="326" actId="20577"/>
      <pc:docMkLst>
        <pc:docMk/>
      </pc:docMkLst>
      <pc:sldChg chg="modSp add del mod setBg">
        <pc:chgData name="Michelle Matheron" userId="952f32e9-358a-4cb9-b0c9-8d71c3c1c375" providerId="ADAL" clId="{317FE849-7C81-43DF-BA7B-72D40ED2A26D}" dt="2026-09-17T10:50:21.964" v="166" actId="20577"/>
        <pc:sldMkLst>
          <pc:docMk/>
          <pc:sldMk cId="1322031186" sldId="285"/>
        </pc:sldMkLst>
        <pc:spChg chg="mod">
          <ac:chgData name="Michelle Matheron" userId="952f32e9-358a-4cb9-b0c9-8d71c3c1c375" providerId="ADAL" clId="{317FE849-7C81-43DF-BA7B-72D40ED2A26D}" dt="2026-09-17T10:50:21.964" v="166" actId="20577"/>
          <ac:spMkLst>
            <pc:docMk/>
            <pc:sldMk cId="1322031186" sldId="285"/>
            <ac:spMk id="4" creationId="{81917BA7-080D-CF0C-A3EA-20BB4FB70F0B}"/>
          </ac:spMkLst>
        </pc:spChg>
      </pc:sldChg>
      <pc:sldChg chg="delSp modSp add mod">
        <pc:chgData name="Michelle Matheron" userId="952f32e9-358a-4cb9-b0c9-8d71c3c1c375" providerId="ADAL" clId="{317FE849-7C81-43DF-BA7B-72D40ED2A26D}" dt="2026-09-17T10:46:47.298" v="44" actId="20577"/>
        <pc:sldMkLst>
          <pc:docMk/>
          <pc:sldMk cId="1844915726" sldId="581"/>
        </pc:sldMkLst>
        <pc:spChg chg="mod">
          <ac:chgData name="Michelle Matheron" userId="952f32e9-358a-4cb9-b0c9-8d71c3c1c375" providerId="ADAL" clId="{317FE849-7C81-43DF-BA7B-72D40ED2A26D}" dt="2026-09-17T10:46:47.298" v="44" actId="20577"/>
          <ac:spMkLst>
            <pc:docMk/>
            <pc:sldMk cId="1844915726" sldId="581"/>
            <ac:spMk id="2" creationId="{6B3A0EB6-59BC-85A5-2E53-AD0486C1E316}"/>
          </ac:spMkLst>
        </pc:spChg>
        <pc:spChg chg="mod">
          <ac:chgData name="Michelle Matheron" userId="952f32e9-358a-4cb9-b0c9-8d71c3c1c375" providerId="ADAL" clId="{317FE849-7C81-43DF-BA7B-72D40ED2A26D}" dt="2026-09-17T10:42:03.239" v="13"/>
          <ac:spMkLst>
            <pc:docMk/>
            <pc:sldMk cId="1844915726" sldId="581"/>
            <ac:spMk id="3" creationId="{9BCA472F-3D2C-5053-32E6-496773F3519F}"/>
          </ac:spMkLst>
        </pc:spChg>
      </pc:sldChg>
      <pc:sldChg chg="modSp add mod ord modNotesTx">
        <pc:chgData name="Michelle Matheron" userId="952f32e9-358a-4cb9-b0c9-8d71c3c1c375" providerId="ADAL" clId="{317FE849-7C81-43DF-BA7B-72D40ED2A26D}" dt="2026-09-17T10:51:38.916" v="326" actId="20577"/>
        <pc:sldMkLst>
          <pc:docMk/>
          <pc:sldMk cId="4022650785" sldId="582"/>
        </pc:sldMkLst>
        <pc:spChg chg="mod">
          <ac:chgData name="Michelle Matheron" userId="952f32e9-358a-4cb9-b0c9-8d71c3c1c375" providerId="ADAL" clId="{317FE849-7C81-43DF-BA7B-72D40ED2A26D}" dt="2026-09-17T10:51:07.822" v="204" actId="113"/>
          <ac:spMkLst>
            <pc:docMk/>
            <pc:sldMk cId="4022650785" sldId="582"/>
            <ac:spMk id="2" creationId="{28C1FC15-D92A-3BF6-0DD7-A8C7BC468F59}"/>
          </ac:spMkLst>
        </pc:spChg>
        <pc:spChg chg="mod">
          <ac:chgData name="Michelle Matheron" userId="952f32e9-358a-4cb9-b0c9-8d71c3c1c375" providerId="ADAL" clId="{317FE849-7C81-43DF-BA7B-72D40ED2A26D}" dt="2026-09-17T10:51:38.916" v="326" actId="20577"/>
          <ac:spMkLst>
            <pc:docMk/>
            <pc:sldMk cId="4022650785" sldId="582"/>
            <ac:spMk id="3" creationId="{66A00662-F998-D4A5-7911-DB1851B56EBD}"/>
          </ac:spMkLst>
        </pc:spChg>
      </pc:sldChg>
    </pc:docChg>
  </pc:docChgLst>
  <pc:docChgLst>
    <pc:chgData name="Michelle Matheron" userId="S::michelle.matheron@learningandwork.org.uk::952f32e9-358a-4cb9-b0c9-8d71c3c1c375" providerId="AD" clId="Web-{20392820-D4FD-E384-8BB1-B9D97BE07AEC}"/>
    <pc:docChg chg="addSld delSld modSld">
      <pc:chgData name="Michelle Matheron" userId="S::michelle.matheron@learningandwork.org.uk::952f32e9-358a-4cb9-b0c9-8d71c3c1c375" providerId="AD" clId="Web-{20392820-D4FD-E384-8BB1-B9D97BE07AEC}" dt="2026-09-18T13:52:46.096" v="1723" actId="20577"/>
      <pc:docMkLst>
        <pc:docMk/>
      </pc:docMkLst>
      <pc:sldChg chg="modSp">
        <pc:chgData name="Michelle Matheron" userId="S::michelle.matheron@learningandwork.org.uk::952f32e9-358a-4cb9-b0c9-8d71c3c1c375" providerId="AD" clId="Web-{20392820-D4FD-E384-8BB1-B9D97BE07AEC}" dt="2026-09-18T13:48:36.338" v="1715"/>
        <pc:sldMkLst>
          <pc:docMk/>
          <pc:sldMk cId="2231993469" sldId="289"/>
        </pc:sldMkLst>
        <pc:picChg chg="mod">
          <ac:chgData name="Michelle Matheron" userId="S::michelle.matheron@learningandwork.org.uk::952f32e9-358a-4cb9-b0c9-8d71c3c1c375" providerId="AD" clId="Web-{20392820-D4FD-E384-8BB1-B9D97BE07AEC}" dt="2026-09-18T13:48:36.338" v="1715"/>
          <ac:picMkLst>
            <pc:docMk/>
            <pc:sldMk cId="2231993469" sldId="289"/>
            <ac:picMk id="9" creationId="{038B3E01-C5D7-19DE-6512-ED2CA3B5B21E}"/>
          </ac:picMkLst>
        </pc:picChg>
      </pc:sldChg>
      <pc:sldChg chg="modSp">
        <pc:chgData name="Michelle Matheron" userId="S::michelle.matheron@learningandwork.org.uk::952f32e9-358a-4cb9-b0c9-8d71c3c1c375" providerId="AD" clId="Web-{20392820-D4FD-E384-8BB1-B9D97BE07AEC}" dt="2026-09-18T13:50:12.357" v="1719" actId="20577"/>
        <pc:sldMkLst>
          <pc:docMk/>
          <pc:sldMk cId="1331854343" sldId="290"/>
        </pc:sldMkLst>
        <pc:spChg chg="mod">
          <ac:chgData name="Michelle Matheron" userId="S::michelle.matheron@learningandwork.org.uk::952f32e9-358a-4cb9-b0c9-8d71c3c1c375" providerId="AD" clId="Web-{20392820-D4FD-E384-8BB1-B9D97BE07AEC}" dt="2026-09-18T13:50:12.357" v="1719" actId="20577"/>
          <ac:spMkLst>
            <pc:docMk/>
            <pc:sldMk cId="1331854343" sldId="290"/>
            <ac:spMk id="3" creationId="{65F06A0E-64A1-3A2A-0974-CD0D40281D82}"/>
          </ac:spMkLst>
        </pc:spChg>
      </pc:sldChg>
      <pc:sldChg chg="modSp">
        <pc:chgData name="Michelle Matheron" userId="S::michelle.matheron@learningandwork.org.uk::952f32e9-358a-4cb9-b0c9-8d71c3c1c375" providerId="AD" clId="Web-{20392820-D4FD-E384-8BB1-B9D97BE07AEC}" dt="2026-09-18T13:52:46.096" v="1723" actId="20577"/>
        <pc:sldMkLst>
          <pc:docMk/>
          <pc:sldMk cId="2642786141" sldId="292"/>
        </pc:sldMkLst>
        <pc:spChg chg="mod">
          <ac:chgData name="Michelle Matheron" userId="S::michelle.matheron@learningandwork.org.uk::952f32e9-358a-4cb9-b0c9-8d71c3c1c375" providerId="AD" clId="Web-{20392820-D4FD-E384-8BB1-B9D97BE07AEC}" dt="2026-09-18T13:52:46.096" v="1723" actId="20577"/>
          <ac:spMkLst>
            <pc:docMk/>
            <pc:sldMk cId="2642786141" sldId="292"/>
            <ac:spMk id="3" creationId="{02CE3D49-07CC-E228-835A-8D9995201D1C}"/>
          </ac:spMkLst>
        </pc:spChg>
        <pc:spChg chg="mod">
          <ac:chgData name="Michelle Matheron" userId="S::michelle.matheron@learningandwork.org.uk::952f32e9-358a-4cb9-b0c9-8d71c3c1c375" providerId="AD" clId="Web-{20392820-D4FD-E384-8BB1-B9D97BE07AEC}" dt="2026-09-18T13:52:37.377" v="1722"/>
          <ac:spMkLst>
            <pc:docMk/>
            <pc:sldMk cId="2642786141" sldId="292"/>
            <ac:spMk id="4" creationId="{A63EA2F1-EC8B-06BC-EE8D-BB621C995C1F}"/>
          </ac:spMkLst>
        </pc:spChg>
      </pc:sldChg>
      <pc:sldChg chg="modSp">
        <pc:chgData name="Michelle Matheron" userId="S::michelle.matheron@learningandwork.org.uk::952f32e9-358a-4cb9-b0c9-8d71c3c1c375" providerId="AD" clId="Web-{20392820-D4FD-E384-8BB1-B9D97BE07AEC}" dt="2026-09-18T13:49:52.106" v="1718" actId="20577"/>
        <pc:sldMkLst>
          <pc:docMk/>
          <pc:sldMk cId="1844915726" sldId="581"/>
        </pc:sldMkLst>
        <pc:spChg chg="mod">
          <ac:chgData name="Michelle Matheron" userId="S::michelle.matheron@learningandwork.org.uk::952f32e9-358a-4cb9-b0c9-8d71c3c1c375" providerId="AD" clId="Web-{20392820-D4FD-E384-8BB1-B9D97BE07AEC}" dt="2026-09-18T13:49:52.106" v="1718" actId="20577"/>
          <ac:spMkLst>
            <pc:docMk/>
            <pc:sldMk cId="1844915726" sldId="581"/>
            <ac:spMk id="3" creationId="{9BCA472F-3D2C-5053-32E6-496773F3519F}"/>
          </ac:spMkLst>
        </pc:spChg>
      </pc:sldChg>
      <pc:sldChg chg="modSp modNotes">
        <pc:chgData name="Michelle Matheron" userId="S::michelle.matheron@learningandwork.org.uk::952f32e9-358a-4cb9-b0c9-8d71c3c1c375" providerId="AD" clId="Web-{20392820-D4FD-E384-8BB1-B9D97BE07AEC}" dt="2026-09-18T11:51:14.905" v="1121"/>
        <pc:sldMkLst>
          <pc:docMk/>
          <pc:sldMk cId="4022650785" sldId="582"/>
        </pc:sldMkLst>
        <pc:spChg chg="mod">
          <ac:chgData name="Michelle Matheron" userId="S::michelle.matheron@learningandwork.org.uk::952f32e9-358a-4cb9-b0c9-8d71c3c1c375" providerId="AD" clId="Web-{20392820-D4FD-E384-8BB1-B9D97BE07AEC}" dt="2026-09-18T11:21:08.216" v="25" actId="20577"/>
          <ac:spMkLst>
            <pc:docMk/>
            <pc:sldMk cId="4022650785" sldId="582"/>
            <ac:spMk id="3" creationId="{66A00662-F998-D4A5-7911-DB1851B56EBD}"/>
          </ac:spMkLst>
        </pc:spChg>
      </pc:sldChg>
      <pc:sldChg chg="addSp delSp modSp add replId modNotes">
        <pc:chgData name="Michelle Matheron" userId="S::michelle.matheron@learningandwork.org.uk::952f32e9-358a-4cb9-b0c9-8d71c3c1c375" providerId="AD" clId="Web-{20392820-D4FD-E384-8BB1-B9D97BE07AEC}" dt="2026-09-18T13:47:15.616" v="1714"/>
        <pc:sldMkLst>
          <pc:docMk/>
          <pc:sldMk cId="2906938964" sldId="584"/>
        </pc:sldMkLst>
        <pc:spChg chg="mod">
          <ac:chgData name="Michelle Matheron" userId="S::michelle.matheron@learningandwork.org.uk::952f32e9-358a-4cb9-b0c9-8d71c3c1c375" providerId="AD" clId="Web-{20392820-D4FD-E384-8BB1-B9D97BE07AEC}" dt="2026-09-18T11:42:18.832" v="174"/>
          <ac:spMkLst>
            <pc:docMk/>
            <pc:sldMk cId="2906938964" sldId="584"/>
            <ac:spMk id="2" creationId="{066E86E6-B367-5B9E-3DEA-1C52C693BC29}"/>
          </ac:spMkLst>
        </pc:spChg>
        <pc:spChg chg="add mod">
          <ac:chgData name="Michelle Matheron" userId="S::michelle.matheron@learningandwork.org.uk::952f32e9-358a-4cb9-b0c9-8d71c3c1c375" providerId="AD" clId="Web-{20392820-D4FD-E384-8BB1-B9D97BE07AEC}" dt="2026-09-18T12:02:55.029" v="1359" actId="14100"/>
          <ac:spMkLst>
            <pc:docMk/>
            <pc:sldMk cId="2906938964" sldId="584"/>
            <ac:spMk id="8" creationId="{57636CC2-B4A1-F99A-6317-0BB2492B3480}"/>
          </ac:spMkLst>
        </pc:spChg>
        <pc:picChg chg="add mod ord">
          <ac:chgData name="Michelle Matheron" userId="S::michelle.matheron@learningandwork.org.uk::952f32e9-358a-4cb9-b0c9-8d71c3c1c375" providerId="AD" clId="Web-{20392820-D4FD-E384-8BB1-B9D97BE07AEC}" dt="2026-09-18T12:01:57.684" v="1337"/>
          <ac:picMkLst>
            <pc:docMk/>
            <pc:sldMk cId="2906938964" sldId="584"/>
            <ac:picMk id="7" creationId="{E94EC2AA-0717-92D8-B368-B1F714D1D880}"/>
          </ac:picMkLst>
        </pc:picChg>
      </pc:sldChg>
      <pc:sldChg chg="modSp add replId modNotes">
        <pc:chgData name="Michelle Matheron" userId="S::michelle.matheron@learningandwork.org.uk::952f32e9-358a-4cb9-b0c9-8d71c3c1c375" providerId="AD" clId="Web-{20392820-D4FD-E384-8BB1-B9D97BE07AEC}" dt="2026-09-18T13:49:41.059" v="1717" actId="20577"/>
        <pc:sldMkLst>
          <pc:docMk/>
          <pc:sldMk cId="4246342476" sldId="585"/>
        </pc:sldMkLst>
        <pc:spChg chg="mod">
          <ac:chgData name="Michelle Matheron" userId="S::michelle.matheron@learningandwork.org.uk::952f32e9-358a-4cb9-b0c9-8d71c3c1c375" providerId="AD" clId="Web-{20392820-D4FD-E384-8BB1-B9D97BE07AEC}" dt="2026-09-18T12:09:32.241" v="1397" actId="20577"/>
          <ac:spMkLst>
            <pc:docMk/>
            <pc:sldMk cId="4246342476" sldId="585"/>
            <ac:spMk id="2" creationId="{2233BEB6-10FD-CDD6-2A8D-6DED09BA977F}"/>
          </ac:spMkLst>
        </pc:spChg>
        <pc:spChg chg="mod">
          <ac:chgData name="Michelle Matheron" userId="S::michelle.matheron@learningandwork.org.uk::952f32e9-358a-4cb9-b0c9-8d71c3c1c375" providerId="AD" clId="Web-{20392820-D4FD-E384-8BB1-B9D97BE07AEC}" dt="2026-09-18T13:49:41.059" v="1717" actId="20577"/>
          <ac:spMkLst>
            <pc:docMk/>
            <pc:sldMk cId="4246342476" sldId="585"/>
            <ac:spMk id="3" creationId="{B95878E6-4C29-20E7-7D1F-B76A18C0E01E}"/>
          </ac:spMkLst>
        </pc:spChg>
      </pc:sldChg>
    </pc:docChg>
  </pc:docChgLst>
</pc:chgInfo>
</file>

<file path=ppt/comments/modernComment_11D_4ECC9852.xml><?xml version="1.0" encoding="utf-8"?>
<p188:cmLst xmlns:a="http://schemas.openxmlformats.org/drawingml/2006/main" xmlns:r="http://schemas.openxmlformats.org/officeDocument/2006/relationships" xmlns:p188="http://schemas.microsoft.com/office/powerpoint/2018/8/main">
  <p188:cm id="{F25DF19C-2F7F-4EA8-971E-D766CF23A150}" authorId="{8C20C27F-4934-5F83-1B7F-A09A3525CC2B}" created="2024-08-22T06:35:49.232">
    <pc:sldMkLst xmlns:pc="http://schemas.microsoft.com/office/powerpoint/2013/main/command">
      <pc:docMk/>
      <pc:sldMk cId="1322031186" sldId="285"/>
    </pc:sldMkLst>
    <p188:txBody>
      <a:bodyPr/>
      <a:lstStyle/>
      <a:p>
        <a:r>
          <a:rPr lang="en-GB"/>
          <a:t>You can use this background for splitting sections, if you would prefer to use a colour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837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2241" y="0"/>
            <a:ext cx="2947035" cy="498374"/>
          </a:xfrm>
          <a:prstGeom prst="rect">
            <a:avLst/>
          </a:prstGeom>
        </p:spPr>
        <p:txBody>
          <a:bodyPr vert="horz" lIns="91440" tIns="45720" rIns="91440" bIns="45720" rtlCol="0"/>
          <a:lstStyle>
            <a:lvl1pPr algn="r">
              <a:defRPr sz="1200"/>
            </a:lvl1pPr>
          </a:lstStyle>
          <a:p>
            <a:fld id="{6E3A1A57-F24D-42EA-A8CE-12AD8FDAF5C4}" type="datetimeFigureOut">
              <a:rPr lang="en-GB" smtClean="0"/>
              <a:t>21/09/2026</a:t>
            </a:fld>
            <a:endParaRPr lang="en-GB"/>
          </a:p>
        </p:txBody>
      </p:sp>
      <p:sp>
        <p:nvSpPr>
          <p:cNvPr id="4" name="Slide Image Placeholder 3"/>
          <p:cNvSpPr>
            <a:spLocks noGrp="1" noRot="1" noChangeAspect="1"/>
          </p:cNvSpPr>
          <p:nvPr>
            <p:ph type="sldImg" idx="2"/>
          </p:nvPr>
        </p:nvSpPr>
        <p:spPr>
          <a:xfrm>
            <a:off x="420688" y="1241425"/>
            <a:ext cx="5959475" cy="33528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085" y="4780250"/>
            <a:ext cx="5440680" cy="39111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34615"/>
            <a:ext cx="2947035" cy="49837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2241" y="9434615"/>
            <a:ext cx="2947035" cy="498373"/>
          </a:xfrm>
          <a:prstGeom prst="rect">
            <a:avLst/>
          </a:prstGeom>
        </p:spPr>
        <p:txBody>
          <a:bodyPr vert="horz" lIns="91440" tIns="45720" rIns="91440" bIns="45720" rtlCol="0" anchor="b"/>
          <a:lstStyle>
            <a:lvl1pPr algn="r">
              <a:defRPr sz="1200"/>
            </a:lvl1pPr>
          </a:lstStyle>
          <a:p>
            <a:fld id="{F774CE07-AA67-4624-8930-7D21281F4C82}" type="slidenum">
              <a:rPr lang="en-GB" smtClean="0"/>
              <a:t>‹#›</a:t>
            </a:fld>
            <a:endParaRPr lang="en-GB"/>
          </a:p>
        </p:txBody>
      </p:sp>
    </p:spTree>
    <p:extLst>
      <p:ext uri="{BB962C8B-B14F-4D97-AF65-F5344CB8AC3E}">
        <p14:creationId xmlns:p14="http://schemas.microsoft.com/office/powerpoint/2010/main" val="3424237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ea typeface="Calibri"/>
                <a:cs typeface="Calibri"/>
              </a:rPr>
              <a:t>Welcome and intro: </a:t>
            </a:r>
          </a:p>
          <a:p>
            <a:endParaRPr lang="en-US" dirty="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0462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879B8-BE02-0F23-3FF2-033E1BBD2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52035-86ED-B262-10A0-58D9A0B87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2A981-CF48-A509-E200-B906E4FF8DB4}"/>
              </a:ext>
            </a:extLst>
          </p:cNvPr>
          <p:cNvSpPr>
            <a:spLocks noGrp="1"/>
          </p:cNvSpPr>
          <p:nvPr>
            <p:ph type="body" idx="1"/>
          </p:nvPr>
        </p:nvSpPr>
        <p:spPr/>
        <p:txBody>
          <a:bodyPr/>
          <a:lstStyle/>
          <a:p>
            <a:r>
              <a:rPr lang="en-GB" dirty="0">
                <a:ea typeface="Calibri"/>
                <a:cs typeface="Calibri"/>
              </a:rPr>
              <a:t>Adult learning in its broadest sense takes place in various settings and through various providers across the tertiary sector. For the purposes of much of this I'm talking about adults aged 19+ but some providers such as FE colleges and others offer education across the post-16 spectrum. </a:t>
            </a:r>
          </a:p>
          <a:p>
            <a:r>
              <a:rPr lang="en-GB" dirty="0">
                <a:ea typeface="Calibri"/>
                <a:cs typeface="Calibri"/>
              </a:rPr>
              <a:t>There are 13 ALP in Wales that deliver adult community learning alongside Adult Learning Wales. Focus on essential skills, employability skills and ESOL but there is much more than this and the wider provision where it can be offered has huge potential to support health and well being and offer people a step into learning.</a:t>
            </a:r>
          </a:p>
          <a:p>
            <a:r>
              <a:rPr lang="en-GB" dirty="0">
                <a:ea typeface="Calibri"/>
                <a:cs typeface="Calibri"/>
              </a:rPr>
              <a:t>FE colleges deliver a significant amount of learning to adults through a range of provision from informal learning through to accredited provision, much of this is delivered through their Part time offer but adults may also be in full time FE too. Wayne – specific aspect of what CAVC do in the adult learning space.</a:t>
            </a:r>
          </a:p>
          <a:p>
            <a:r>
              <a:rPr lang="en-GB" dirty="0">
                <a:ea typeface="Calibri"/>
                <a:cs typeface="Calibri"/>
              </a:rPr>
              <a:t>Universities also have adult learning provision and the OU offers a flexible route into HE that Vicky will explain more about.</a:t>
            </a:r>
          </a:p>
          <a:p>
            <a:r>
              <a:rPr lang="en-GB" dirty="0">
                <a:ea typeface="Calibri"/>
                <a:cs typeface="Calibri"/>
              </a:rPr>
              <a:t>Community partners also have a key role to play as providers of learning who have access to and are trusted by people who may have had difficulties in traditional provision. </a:t>
            </a:r>
            <a:r>
              <a:rPr lang="en-GB" dirty="0" err="1">
                <a:ea typeface="Calibri"/>
                <a:cs typeface="Calibri"/>
              </a:rPr>
              <a:t>Llamau</a:t>
            </a:r>
            <a:r>
              <a:rPr lang="en-GB" dirty="0">
                <a:ea typeface="Calibri"/>
                <a:cs typeface="Calibri"/>
              </a:rPr>
              <a:t>.</a:t>
            </a:r>
          </a:p>
          <a:p>
            <a:r>
              <a:rPr lang="en-GB" dirty="0">
                <a:ea typeface="Calibri"/>
                <a:cs typeface="Calibri"/>
              </a:rPr>
              <a:t>Independent training providers deliver education and employment support programmes – some aimed at YP but many with a focus on adult learners. ACT.</a:t>
            </a:r>
          </a:p>
          <a:p>
            <a:r>
              <a:rPr lang="en-GB" dirty="0">
                <a:ea typeface="Calibri"/>
                <a:cs typeface="Calibri"/>
              </a:rPr>
              <a:t>And they don't work in isolation, the Partnerships have collaboration at their heart and many of these providers work together on pathways for learners to support their progression.</a:t>
            </a:r>
          </a:p>
          <a:p>
            <a:r>
              <a:rPr lang="en-GB" dirty="0">
                <a:ea typeface="Calibri"/>
                <a:cs typeface="Calibri"/>
              </a:rPr>
              <a:t>There is also of course adult learning delivered through Welsh for adults courses and this is certainly not a comprehensive list there is more including work based and employer learning and programmes delivered in partnership with </a:t>
            </a:r>
            <a:r>
              <a:rPr lang="en-GB" dirty="0" err="1">
                <a:ea typeface="Calibri"/>
                <a:cs typeface="Calibri"/>
              </a:rPr>
              <a:t>Tradeons</a:t>
            </a:r>
            <a:r>
              <a:rPr lang="en-GB" dirty="0">
                <a:ea typeface="Calibri"/>
                <a:cs typeface="Calibri"/>
              </a:rPr>
              <a:t> via WULF which is an important way of upskilling people in the workforce and accessing learners who may not otherwise consider adult education.</a:t>
            </a:r>
          </a:p>
        </p:txBody>
      </p:sp>
      <p:sp>
        <p:nvSpPr>
          <p:cNvPr id="4" name="Slide Number Placeholder 3">
            <a:extLst>
              <a:ext uri="{FF2B5EF4-FFF2-40B4-BE49-F238E27FC236}">
                <a16:creationId xmlns:a16="http://schemas.microsoft.com/office/drawing/2014/main" id="{D07D154A-6821-8BC7-3BD2-9AF004C96736}"/>
              </a:ext>
            </a:extLst>
          </p:cNvPr>
          <p:cNvSpPr>
            <a:spLocks noGrp="1"/>
          </p:cNvSpPr>
          <p:nvPr>
            <p:ph type="sldNum" sz="quarter" idx="5"/>
          </p:nvPr>
        </p:nvSpPr>
        <p:spPr/>
        <p:txBody>
          <a:bodyPr/>
          <a:lstStyle/>
          <a:p>
            <a:fld id="{F774CE07-AA67-4624-8930-7D21281F4C82}" type="slidenum">
              <a:rPr lang="en-GB" smtClean="0"/>
              <a:t>2</a:t>
            </a:fld>
            <a:endParaRPr lang="en-GB"/>
          </a:p>
        </p:txBody>
      </p:sp>
    </p:spTree>
    <p:extLst>
      <p:ext uri="{BB962C8B-B14F-4D97-AF65-F5344CB8AC3E}">
        <p14:creationId xmlns:p14="http://schemas.microsoft.com/office/powerpoint/2010/main" val="3817780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FBD35-AB34-D859-22BB-9E44781C84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538680-8A52-4EE7-5E0A-1E5490464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F8BD3-A1D4-2916-35B5-DBDFAB5A6D33}"/>
              </a:ext>
            </a:extLst>
          </p:cNvPr>
          <p:cNvSpPr>
            <a:spLocks noGrp="1"/>
          </p:cNvSpPr>
          <p:nvPr>
            <p:ph type="body" idx="1"/>
          </p:nvPr>
        </p:nvSpPr>
        <p:spPr/>
        <p:txBody>
          <a:bodyPr/>
          <a:lstStyle/>
          <a:p>
            <a:r>
              <a:rPr lang="en-US" b="1" dirty="0">
                <a:highlight>
                  <a:srgbClr val="FFFFFF"/>
                </a:highlight>
              </a:rPr>
              <a:t>There were approximately 113,035 learners aged 19 and over participating in further education, apprenticeships or community learning in Wales in 2024/25.</a:t>
            </a:r>
            <a:endParaRPr lang="en-GB" dirty="0">
              <a:highlight>
                <a:srgbClr val="C6C6C6"/>
              </a:highlight>
            </a:endParaRPr>
          </a:p>
          <a:p>
            <a:r>
              <a:rPr lang="en-US" dirty="0">
                <a:highlight>
                  <a:srgbClr val="FFFFFF"/>
                </a:highlight>
              </a:rPr>
              <a:t>That compares with </a:t>
            </a:r>
            <a:r>
              <a:rPr lang="en-US" b="1" dirty="0">
                <a:highlight>
                  <a:srgbClr val="FFFFFF"/>
                </a:highlight>
              </a:rPr>
              <a:t>121,080 in 2016/17</a:t>
            </a:r>
            <a:r>
              <a:rPr lang="en-US" dirty="0">
                <a:highlight>
                  <a:srgbClr val="FFFFFF"/>
                </a:highlight>
              </a:rPr>
              <a:t>, meaning the number was </a:t>
            </a:r>
            <a:r>
              <a:rPr lang="en-US" b="1" dirty="0">
                <a:highlight>
                  <a:srgbClr val="FFFFFF"/>
                </a:highlight>
              </a:rPr>
              <a:t>8,045 lower, or 6.6% lower</a:t>
            </a:r>
            <a:r>
              <a:rPr lang="en-US" dirty="0">
                <a:highlight>
                  <a:srgbClr val="FFFFFF"/>
                </a:highlight>
              </a:rPr>
              <a:t>, across the period.</a:t>
            </a:r>
            <a:endParaRPr lang="en-GB" dirty="0"/>
          </a:p>
          <a:p>
            <a:endParaRPr lang="en-GB" dirty="0">
              <a:ea typeface="Calibri"/>
              <a:cs typeface="Calibri"/>
            </a:endParaRPr>
          </a:p>
          <a:p>
            <a:r>
              <a:rPr lang="en-US" b="1" dirty="0"/>
              <a:t>Around seven in ten learners participating in FE, apprenticeships and community learning in Wales are aged 19 or over. Adult learning is a core part of the post-16 system. </a:t>
            </a:r>
            <a:endParaRPr lang="en-US" b="1" dirty="0">
              <a:ea typeface="Calibri"/>
              <a:cs typeface="Calibri"/>
            </a:endParaRPr>
          </a:p>
          <a:p>
            <a:endParaRPr lang="en-US" b="1" dirty="0"/>
          </a:p>
          <a:p>
            <a:r>
              <a:rPr lang="en-US" dirty="0">
                <a:highlight>
                  <a:srgbClr val="FFFFFF"/>
                </a:highlight>
              </a:rPr>
              <a:t>Between </a:t>
            </a:r>
            <a:r>
              <a:rPr lang="en-US" b="1" dirty="0">
                <a:highlight>
                  <a:srgbClr val="FFFFFF"/>
                </a:highlight>
              </a:rPr>
              <a:t>2023/24 and 2024/25</a:t>
            </a:r>
            <a:r>
              <a:rPr lang="en-US" dirty="0">
                <a:highlight>
                  <a:srgbClr val="FFFFFF"/>
                </a:highlight>
              </a:rPr>
              <a:t>, the 19+ population fell: </a:t>
            </a:r>
            <a:r>
              <a:rPr lang="en-US" b="1" dirty="0">
                <a:highlight>
                  <a:srgbClr val="FFFFFF"/>
                </a:highlight>
              </a:rPr>
              <a:t>118,870 → 113,035 </a:t>
            </a:r>
            <a:r>
              <a:rPr lang="en-US" dirty="0">
                <a:highlight>
                  <a:srgbClr val="FFFFFF"/>
                </a:highlight>
              </a:rPr>
              <a:t>That's a reduction of </a:t>
            </a:r>
            <a:r>
              <a:rPr lang="en-US" b="1" dirty="0">
                <a:highlight>
                  <a:srgbClr val="FFFFFF"/>
                </a:highlight>
              </a:rPr>
              <a:t>5,835 learners, or 4.9% in a single year</a:t>
            </a:r>
            <a:r>
              <a:rPr lang="en-US" dirty="0">
                <a:highlight>
                  <a:srgbClr val="FFFFFF"/>
                </a:highlight>
              </a:rPr>
              <a:t>.</a:t>
            </a:r>
            <a:endParaRPr lang="en-US" dirty="0">
              <a:highlight>
                <a:srgbClr val="C6C6C6"/>
              </a:highlight>
            </a:endParaRPr>
          </a:p>
          <a:p>
            <a:endParaRPr lang="en-US" dirty="0">
              <a:highlight>
                <a:srgbClr val="FFFFFF"/>
              </a:highlight>
              <a:ea typeface="Calibri"/>
              <a:cs typeface="Calibri"/>
            </a:endParaRPr>
          </a:p>
          <a:p>
            <a:r>
              <a:rPr lang="en-US" dirty="0">
                <a:highlight>
                  <a:srgbClr val="FFFFFF"/>
                </a:highlight>
                <a:ea typeface="Calibri"/>
                <a:cs typeface="Calibri"/>
              </a:rPr>
              <a:t>Decline seems due to small decline in apprenticeships, decline in learners in PT FE and decline in numbers in ACL.</a:t>
            </a:r>
          </a:p>
          <a:p>
            <a:endParaRPr lang="en-US" b="1" dirty="0">
              <a:ea typeface="Calibri"/>
              <a:cs typeface="Calibri"/>
            </a:endParaRPr>
          </a:p>
          <a:p>
            <a:r>
              <a:rPr lang="en-US" b="1" dirty="0">
                <a:ea typeface="Calibri"/>
                <a:cs typeface="Calibri"/>
              </a:rPr>
              <a:t>Why is this important – demographic change, workforce and skills need, importance of upskilling and reskilling, health impacts and number of adults who are </a:t>
            </a:r>
            <a:r>
              <a:rPr lang="en-US" b="1" dirty="0" err="1">
                <a:ea typeface="Calibri"/>
                <a:cs typeface="Calibri"/>
              </a:rPr>
              <a:t>econominically</a:t>
            </a:r>
            <a:r>
              <a:rPr lang="en-US" b="1" dirty="0">
                <a:ea typeface="Calibri"/>
                <a:cs typeface="Calibri"/>
              </a:rPr>
              <a:t> inactive as well as many of the alarming figures of YP not in education, employment or training, these are people who need to be able to come back into the education system.  </a:t>
            </a:r>
          </a:p>
        </p:txBody>
      </p:sp>
      <p:sp>
        <p:nvSpPr>
          <p:cNvPr id="4" name="Slide Number Placeholder 3">
            <a:extLst>
              <a:ext uri="{FF2B5EF4-FFF2-40B4-BE49-F238E27FC236}">
                <a16:creationId xmlns:a16="http://schemas.microsoft.com/office/drawing/2014/main" id="{CDCB9181-82E8-4677-D389-D4F104F7884E}"/>
              </a:ext>
            </a:extLst>
          </p:cNvPr>
          <p:cNvSpPr>
            <a:spLocks noGrp="1"/>
          </p:cNvSpPr>
          <p:nvPr>
            <p:ph type="sldNum" sz="quarter" idx="5"/>
          </p:nvPr>
        </p:nvSpPr>
        <p:spPr/>
        <p:txBody>
          <a:bodyPr/>
          <a:lstStyle/>
          <a:p>
            <a:fld id="{F774CE07-AA67-4624-8930-7D21281F4C82}" type="slidenum">
              <a:rPr lang="en-GB" smtClean="0"/>
              <a:t>3</a:t>
            </a:fld>
            <a:endParaRPr lang="en-GB"/>
          </a:p>
        </p:txBody>
      </p:sp>
    </p:spTree>
    <p:extLst>
      <p:ext uri="{BB962C8B-B14F-4D97-AF65-F5344CB8AC3E}">
        <p14:creationId xmlns:p14="http://schemas.microsoft.com/office/powerpoint/2010/main" val="1891807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survey that L&amp;W runs each year, last year a boosted sample for Wales funded by </a:t>
            </a:r>
            <a:r>
              <a:rPr lang="en-GB" dirty="0" err="1"/>
              <a:t>Medr</a:t>
            </a:r>
            <a:r>
              <a:rPr lang="en-GB" dirty="0"/>
              <a:t> – 800 adults. </a:t>
            </a:r>
          </a:p>
          <a:p>
            <a:r>
              <a:rPr lang="en-GB" dirty="0"/>
              <a:t>Purposefully broad definition of learning – formal and informal and self directed learning as well.</a:t>
            </a:r>
          </a:p>
          <a:p>
            <a:r>
              <a:rPr lang="en-GB" dirty="0"/>
              <a:t>I will run through some of the findings for Wales, be interested to see if this reflects any of your experiences of working with learners but also where WULF provision may be addressing some of the barriers to learning that the survey highlights.</a:t>
            </a:r>
          </a:p>
          <a:p>
            <a:endParaRPr lang="en-GB" dirty="0"/>
          </a:p>
        </p:txBody>
      </p:sp>
      <p:sp>
        <p:nvSpPr>
          <p:cNvPr id="4" name="Slide Number Placeholder 3"/>
          <p:cNvSpPr>
            <a:spLocks noGrp="1"/>
          </p:cNvSpPr>
          <p:nvPr>
            <p:ph type="sldNum" sz="quarter" idx="5"/>
          </p:nvPr>
        </p:nvSpPr>
        <p:spPr/>
        <p:txBody>
          <a:bodyPr/>
          <a:lstStyle/>
          <a:p>
            <a:fld id="{F774CE07-AA67-4624-8930-7D21281F4C82}" type="slidenum">
              <a:rPr lang="en-GB" smtClean="0"/>
              <a:t>4</a:t>
            </a:fld>
            <a:endParaRPr lang="en-GB"/>
          </a:p>
        </p:txBody>
      </p:sp>
    </p:spTree>
    <p:extLst>
      <p:ext uri="{BB962C8B-B14F-4D97-AF65-F5344CB8AC3E}">
        <p14:creationId xmlns:p14="http://schemas.microsoft.com/office/powerpoint/2010/main" val="3479998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47% of people in Wales are currently learning or have learnt in the last 3 years cf. 42% for UK as a whole. But still 1/5 of people have not learned since leaving full time education and this is with a wide definition of learning being asked for.</a:t>
            </a:r>
          </a:p>
          <a:p>
            <a:r>
              <a:rPr lang="en-GB" dirty="0"/>
              <a:t>But figure is higher than last time survey was boosted for Wales so overall movement in the right direction.</a:t>
            </a:r>
          </a:p>
        </p:txBody>
      </p:sp>
      <p:sp>
        <p:nvSpPr>
          <p:cNvPr id="4" name="Slide Number Placeholder 3"/>
          <p:cNvSpPr>
            <a:spLocks noGrp="1"/>
          </p:cNvSpPr>
          <p:nvPr>
            <p:ph type="sldNum" sz="quarter" idx="5"/>
          </p:nvPr>
        </p:nvSpPr>
        <p:spPr/>
        <p:txBody>
          <a:bodyPr/>
          <a:lstStyle/>
          <a:p>
            <a:fld id="{F774CE07-AA67-4624-8930-7D21281F4C82}" type="slidenum">
              <a:rPr lang="en-GB" smtClean="0"/>
              <a:t>5</a:t>
            </a:fld>
            <a:endParaRPr lang="en-GB"/>
          </a:p>
        </p:txBody>
      </p:sp>
    </p:spTree>
    <p:extLst>
      <p:ext uri="{BB962C8B-B14F-4D97-AF65-F5344CB8AC3E}">
        <p14:creationId xmlns:p14="http://schemas.microsoft.com/office/powerpoint/2010/main" val="2293584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a:t>
            </a:r>
          </a:p>
          <a:p>
            <a:r>
              <a:rPr lang="en-GB" dirty="0"/>
              <a:t>Drilling into the demographics of the respondents a picture emerges from the survey that suggests that those who are potentially the most likely to benefit from learning and least likely to access it. Inequalities by social grade and working status appear higher in Wales.</a:t>
            </a:r>
          </a:p>
          <a:p>
            <a:r>
              <a:rPr lang="en-GB" dirty="0"/>
              <a:t>So…</a:t>
            </a:r>
          </a:p>
          <a:p>
            <a:pPr marL="171450" indent="-171450">
              <a:buFont typeface="Arial" panose="020B0604020202020204" pitchFamily="34" charset="0"/>
              <a:buChar char="•"/>
            </a:pPr>
            <a:r>
              <a:rPr lang="en-GB" dirty="0"/>
              <a:t>55% of people in highest social grade have taken part in learning cf. 36% in lowest social grade</a:t>
            </a:r>
          </a:p>
          <a:p>
            <a:pPr marL="171450" indent="-171450">
              <a:buFont typeface="Arial" panose="020B0604020202020204" pitchFamily="34" charset="0"/>
              <a:buChar char="•"/>
            </a:pPr>
            <a:r>
              <a:rPr lang="en-GB" dirty="0"/>
              <a:t>53% of people who left education aged 21 or over have reported learning cf. 34% who left aged 16 or under, but our figures for those who left at 16.17 or 18 are a lot higher than rest of UK</a:t>
            </a:r>
          </a:p>
          <a:p>
            <a:pPr marL="171450" indent="-171450">
              <a:buFont typeface="Arial" panose="020B0604020202020204" pitchFamily="34" charset="0"/>
              <a:buChar char="•"/>
            </a:pPr>
            <a:r>
              <a:rPr lang="en-GB" dirty="0"/>
              <a:t>59% full time employees report learning cf. 28% economically inactive people</a:t>
            </a:r>
          </a:p>
          <a:p>
            <a:pPr marL="171450" indent="-171450">
              <a:buFont typeface="Arial" panose="020B0604020202020204" pitchFamily="34" charset="0"/>
              <a:buChar char="•"/>
            </a:pPr>
            <a:r>
              <a:rPr lang="en-GB" dirty="0"/>
              <a:t>43% of learners report they did so at work</a:t>
            </a:r>
          </a:p>
          <a:p>
            <a:pPr marL="171450" indent="-171450">
              <a:buFont typeface="Arial" panose="020B0604020202020204" pitchFamily="34" charset="0"/>
              <a:buChar char="•"/>
            </a:pPr>
            <a:r>
              <a:rPr lang="en-GB" dirty="0"/>
              <a:t>People aged 50-74 are half as likely to have taken part in learning as those aged 25-49</a:t>
            </a:r>
          </a:p>
          <a:p>
            <a:pPr marL="171450" indent="-171450">
              <a:buFont typeface="Arial" panose="020B0604020202020204" pitchFamily="34" charset="0"/>
              <a:buChar char="•"/>
            </a:pPr>
            <a:r>
              <a:rPr lang="en-GB" dirty="0"/>
              <a:t>Only 14% learners who left FTE aged 16 expect to take part in learning in the future</a:t>
            </a:r>
          </a:p>
          <a:p>
            <a:endParaRPr lang="en-GB" dirty="0"/>
          </a:p>
        </p:txBody>
      </p:sp>
      <p:sp>
        <p:nvSpPr>
          <p:cNvPr id="4" name="Slide Number Placeholder 3"/>
          <p:cNvSpPr>
            <a:spLocks noGrp="1"/>
          </p:cNvSpPr>
          <p:nvPr>
            <p:ph type="sldNum" sz="quarter" idx="5"/>
          </p:nvPr>
        </p:nvSpPr>
        <p:spPr/>
        <p:txBody>
          <a:bodyPr/>
          <a:lstStyle/>
          <a:p>
            <a:fld id="{F774CE07-AA67-4624-8930-7D21281F4C82}" type="slidenum">
              <a:rPr lang="en-GB" smtClean="0"/>
              <a:t>6</a:t>
            </a:fld>
            <a:endParaRPr lang="en-GB"/>
          </a:p>
        </p:txBody>
      </p:sp>
    </p:spTree>
    <p:extLst>
      <p:ext uri="{BB962C8B-B14F-4D97-AF65-F5344CB8AC3E}">
        <p14:creationId xmlns:p14="http://schemas.microsoft.com/office/powerpoint/2010/main" val="388530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774CE07-AA67-4624-8930-7D21281F4C82}" type="slidenum">
              <a:rPr lang="en-GB" smtClean="0"/>
              <a:t>7</a:t>
            </a:fld>
            <a:endParaRPr lang="en-GB"/>
          </a:p>
        </p:txBody>
      </p:sp>
    </p:spTree>
    <p:extLst>
      <p:ext uri="{BB962C8B-B14F-4D97-AF65-F5344CB8AC3E}">
        <p14:creationId xmlns:p14="http://schemas.microsoft.com/office/powerpoint/2010/main" val="298031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D9AE1-DBF0-9890-57D9-22F1D1F32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68C6E-E3F2-7333-9AF8-56D37521E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B0AEBB-BACE-EEF4-3754-934E626A871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DF9B343-054E-EA54-2F6C-5F231FB5CB25}"/>
              </a:ext>
            </a:extLst>
          </p:cNvPr>
          <p:cNvSpPr>
            <a:spLocks noGrp="1"/>
          </p:cNvSpPr>
          <p:nvPr>
            <p:ph type="sldNum" sz="quarter" idx="5"/>
          </p:nvPr>
        </p:nvSpPr>
        <p:spPr/>
        <p:txBody>
          <a:bodyPr/>
          <a:lstStyle/>
          <a:p>
            <a:fld id="{F774CE07-AA67-4624-8930-7D21281F4C82}" type="slidenum">
              <a:rPr lang="en-GB" smtClean="0"/>
              <a:t>8</a:t>
            </a:fld>
            <a:endParaRPr lang="en-GB"/>
          </a:p>
        </p:txBody>
      </p:sp>
    </p:spTree>
    <p:extLst>
      <p:ext uri="{BB962C8B-B14F-4D97-AF65-F5344CB8AC3E}">
        <p14:creationId xmlns:p14="http://schemas.microsoft.com/office/powerpoint/2010/main" val="330519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89E5B-7C52-78ED-CE74-04577CA07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329877-42BD-80C7-732B-917F96BDE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53F630-C40E-DF14-D89E-C42228569ADD}"/>
              </a:ext>
            </a:extLst>
          </p:cNvPr>
          <p:cNvSpPr>
            <a:spLocks noGrp="1"/>
          </p:cNvSpPr>
          <p:nvPr>
            <p:ph type="body" idx="1"/>
          </p:nvPr>
        </p:nvSpPr>
        <p:spPr/>
        <p:txBody>
          <a:bodyPr/>
          <a:lstStyle/>
          <a:p>
            <a:r>
              <a:rPr lang="en-GB" dirty="0">
                <a:ea typeface="Calibri"/>
                <a:cs typeface="Calibri"/>
              </a:rPr>
              <a:t>Number of barriers – some real and some perceived. Importance of flexible provision and engagement activities that feel safe for people to try. But also importance of things like Adult Learners Week and the Inspire awards which show people what is out there offer inspiration and motivation.</a:t>
            </a:r>
            <a:endParaRPr lang="en-GB" dirty="0"/>
          </a:p>
        </p:txBody>
      </p:sp>
      <p:sp>
        <p:nvSpPr>
          <p:cNvPr id="4" name="Slide Number Placeholder 3">
            <a:extLst>
              <a:ext uri="{FF2B5EF4-FFF2-40B4-BE49-F238E27FC236}">
                <a16:creationId xmlns:a16="http://schemas.microsoft.com/office/drawing/2014/main" id="{86D12ED6-9DC2-9C05-C8EF-133AD7099875}"/>
              </a:ext>
            </a:extLst>
          </p:cNvPr>
          <p:cNvSpPr>
            <a:spLocks noGrp="1"/>
          </p:cNvSpPr>
          <p:nvPr>
            <p:ph type="sldNum" sz="quarter" idx="5"/>
          </p:nvPr>
        </p:nvSpPr>
        <p:spPr/>
        <p:txBody>
          <a:bodyPr/>
          <a:lstStyle/>
          <a:p>
            <a:fld id="{F774CE07-AA67-4624-8930-7D21281F4C82}" type="slidenum">
              <a:rPr lang="en-GB" smtClean="0"/>
              <a:t>9</a:t>
            </a:fld>
            <a:endParaRPr lang="en-GB"/>
          </a:p>
        </p:txBody>
      </p:sp>
    </p:spTree>
    <p:extLst>
      <p:ext uri="{BB962C8B-B14F-4D97-AF65-F5344CB8AC3E}">
        <p14:creationId xmlns:p14="http://schemas.microsoft.com/office/powerpoint/2010/main" val="749541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9475" cy="3352800"/>
          </a:xfrm>
        </p:spPr>
      </p:sp>
      <p:sp>
        <p:nvSpPr>
          <p:cNvPr id="3" name="Notes Placeholder 2"/>
          <p:cNvSpPr>
            <a:spLocks noGrp="1"/>
          </p:cNvSpPr>
          <p:nvPr>
            <p:ph type="body" idx="1"/>
          </p:nvPr>
        </p:nvSpPr>
        <p:spPr/>
        <p:txBody>
          <a:bodyPr/>
          <a:lstStyle/>
          <a:p>
            <a:r>
              <a:rPr lang="en-GB" dirty="0">
                <a:ea typeface="Calibri"/>
                <a:cs typeface="Calibri"/>
              </a:rPr>
              <a:t>Now going to move on to hear from adult learning providers. I've asked each of them to speak for 5 mins and then we'll have a discussion at the end and there may be time for some audience questions.</a:t>
            </a:r>
          </a:p>
          <a:p>
            <a:endParaRPr lang="en-GB" dirty="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AF7CC-C339-47C4-9F75-9A8DECD6DC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3071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142241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3378314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3918811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2504269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618486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672736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2082304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3312468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182503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2745164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467B901-6FE6-4E09-AFCE-2728F241589F}" type="datetimeFigureOut">
              <a:rPr lang="en-GB" smtClean="0"/>
              <a:pPr/>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365023-0443-4C71-B939-23B03F546162}" type="slidenum">
              <a:rPr lang="en-GB" smtClean="0"/>
              <a:pPr/>
              <a:t>‹#›</a:t>
            </a:fld>
            <a:endParaRPr lang="en-GB"/>
          </a:p>
        </p:txBody>
      </p:sp>
    </p:spTree>
    <p:extLst>
      <p:ext uri="{BB962C8B-B14F-4D97-AF65-F5344CB8AC3E}">
        <p14:creationId xmlns:p14="http://schemas.microsoft.com/office/powerpoint/2010/main" val="222003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594">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67B901-6FE6-4E09-AFCE-2728F241589F}" type="datetimeFigureOut">
              <a:rPr lang="en-GB" smtClean="0"/>
              <a:pPr/>
              <a:t>21/09/2026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365023-0443-4C71-B939-23B03F546162}" type="slidenum">
              <a:rPr lang="en-GB" smtClean="0"/>
              <a:pPr/>
              <a:t>‹#›</a:t>
            </a:fld>
            <a:endParaRPr lang="en-GB"/>
          </a:p>
        </p:txBody>
      </p:sp>
    </p:spTree>
    <p:extLst>
      <p:ext uri="{BB962C8B-B14F-4D97-AF65-F5344CB8AC3E}">
        <p14:creationId xmlns:p14="http://schemas.microsoft.com/office/powerpoint/2010/main" val="40948868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1D_4ECC9852.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4C59"/>
        </a:solidFill>
        <a:effectLst/>
      </p:bgPr>
    </p:bg>
    <p:spTree>
      <p:nvGrpSpPr>
        <p:cNvPr id="1" name=""/>
        <p:cNvGrpSpPr/>
        <p:nvPr/>
      </p:nvGrpSpPr>
      <p:grpSpPr>
        <a:xfrm>
          <a:off x="0" y="0"/>
          <a:ext cx="0" cy="0"/>
          <a:chOff x="0" y="0"/>
          <a:chExt cx="0" cy="0"/>
        </a:xfrm>
      </p:grpSpPr>
      <p:cxnSp>
        <p:nvCxnSpPr>
          <p:cNvPr id="7" name="Straight Connector 6"/>
          <p:cNvCxnSpPr>
            <a:cxnSpLocks/>
          </p:cNvCxnSpPr>
          <p:nvPr/>
        </p:nvCxnSpPr>
        <p:spPr>
          <a:xfrm>
            <a:off x="0" y="98072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0" y="558924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1917BA7-080D-CF0C-A3EA-20BB4FB70F0B}"/>
              </a:ext>
            </a:extLst>
          </p:cNvPr>
          <p:cNvSpPr>
            <a:spLocks noGrp="1"/>
          </p:cNvSpPr>
          <p:nvPr>
            <p:ph type="ctrTitle"/>
          </p:nvPr>
        </p:nvSpPr>
        <p:spPr>
          <a:xfrm>
            <a:off x="914400" y="980728"/>
            <a:ext cx="10363200" cy="4608509"/>
          </a:xfrm>
        </p:spPr>
        <p:txBody>
          <a:bodyPr>
            <a:normAutofit/>
          </a:bodyPr>
          <a:lstStyle/>
          <a:p>
            <a:pPr algn="l"/>
            <a:br>
              <a:rPr lang="en-GB" b="1" dirty="0">
                <a:solidFill>
                  <a:schemeClr val="bg1"/>
                </a:solidFill>
                <a:latin typeface="Raleway" pitchFamily="2" charset="0"/>
                <a:cs typeface="Arial" panose="020B0604020202020204" pitchFamily="34" charset="0"/>
              </a:rPr>
            </a:br>
            <a:r>
              <a:rPr lang="en-GB" b="1" dirty="0">
                <a:solidFill>
                  <a:schemeClr val="bg1"/>
                </a:solidFill>
                <a:latin typeface="Raleway" pitchFamily="2" charset="0"/>
                <a:cs typeface="Arial" panose="020B0604020202020204" pitchFamily="34" charset="0"/>
              </a:rPr>
              <a:t>Adult Learning in Wales</a:t>
            </a:r>
            <a:br>
              <a:rPr lang="en-GB" b="1" dirty="0">
                <a:solidFill>
                  <a:schemeClr val="bg1"/>
                </a:solidFill>
                <a:latin typeface="Raleway" pitchFamily="2" charset="0"/>
                <a:cs typeface="Arial" panose="020B0604020202020204" pitchFamily="34" charset="0"/>
              </a:rPr>
            </a:br>
            <a:br>
              <a:rPr lang="en-GB" b="1" dirty="0">
                <a:solidFill>
                  <a:schemeClr val="bg1"/>
                </a:solidFill>
                <a:latin typeface="Raleway" pitchFamily="2" charset="0"/>
                <a:cs typeface="Arial" panose="020B0604020202020204" pitchFamily="34" charset="0"/>
              </a:rPr>
            </a:br>
            <a:endParaRPr lang="en-GB" b="1" dirty="0">
              <a:solidFill>
                <a:schemeClr val="bg1"/>
              </a:solidFill>
              <a:latin typeface="Raleway" pitchFamily="2" charset="0"/>
              <a:cs typeface="Arial" panose="020B0604020202020204" pitchFamily="34" charset="0"/>
            </a:endParaRPr>
          </a:p>
        </p:txBody>
      </p:sp>
      <p:pic>
        <p:nvPicPr>
          <p:cNvPr id="2" name="Picture 1">
            <a:extLst>
              <a:ext uri="{FF2B5EF4-FFF2-40B4-BE49-F238E27FC236}">
                <a16:creationId xmlns:a16="http://schemas.microsoft.com/office/drawing/2014/main" id="{5E58146A-B80B-B1A3-E83B-3E8BEBCA9F77}"/>
              </a:ext>
            </a:extLst>
          </p:cNvPr>
          <p:cNvPicPr>
            <a:picLocks noChangeAspect="1"/>
          </p:cNvPicPr>
          <p:nvPr/>
        </p:nvPicPr>
        <p:blipFill>
          <a:blip r:embed="rId4"/>
          <a:stretch>
            <a:fillRect/>
          </a:stretch>
        </p:blipFill>
        <p:spPr>
          <a:xfrm>
            <a:off x="8184492" y="5684487"/>
            <a:ext cx="4083708" cy="887763"/>
          </a:xfrm>
          <a:prstGeom prst="rect">
            <a:avLst/>
          </a:prstGeom>
        </p:spPr>
      </p:pic>
    </p:spTree>
    <p:extLst>
      <p:ext uri="{BB962C8B-B14F-4D97-AF65-F5344CB8AC3E}">
        <p14:creationId xmlns:p14="http://schemas.microsoft.com/office/powerpoint/2010/main" val="1322031186"/>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D84C-5416-0546-88C7-8BD85CD30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1FC15-D92A-3BF6-0DD7-A8C7BC468F59}"/>
              </a:ext>
            </a:extLst>
          </p:cNvPr>
          <p:cNvSpPr>
            <a:spLocks noGrp="1"/>
          </p:cNvSpPr>
          <p:nvPr>
            <p:ph type="title"/>
          </p:nvPr>
        </p:nvSpPr>
        <p:spPr/>
        <p:txBody>
          <a:bodyPr>
            <a:normAutofit/>
          </a:bodyPr>
          <a:lstStyle/>
          <a:p>
            <a:r>
              <a:rPr lang="en-GB" b="1" dirty="0"/>
              <a:t>Who delivers adult learning?</a:t>
            </a:r>
          </a:p>
        </p:txBody>
      </p:sp>
      <p:sp>
        <p:nvSpPr>
          <p:cNvPr id="3" name="Content Placeholder 2">
            <a:extLst>
              <a:ext uri="{FF2B5EF4-FFF2-40B4-BE49-F238E27FC236}">
                <a16:creationId xmlns:a16="http://schemas.microsoft.com/office/drawing/2014/main" id="{66A00662-F998-D4A5-7911-DB1851B56EBD}"/>
              </a:ext>
            </a:extLst>
          </p:cNvPr>
          <p:cNvSpPr>
            <a:spLocks noGrp="1"/>
          </p:cNvSpPr>
          <p:nvPr>
            <p:ph idx="1"/>
          </p:nvPr>
        </p:nvSpPr>
        <p:spPr/>
        <p:txBody>
          <a:bodyPr vert="horz" lIns="91440" tIns="45720" rIns="91440" bIns="45720" rtlCol="0" anchor="t">
            <a:normAutofit fontScale="85000" lnSpcReduction="20000"/>
          </a:bodyPr>
          <a:lstStyle/>
          <a:p>
            <a:pPr>
              <a:spcAft>
                <a:spcPts val="1200"/>
              </a:spcAft>
            </a:pPr>
            <a:r>
              <a:rPr lang="en-GB" dirty="0"/>
              <a:t>Adult Community Learning Partnerships</a:t>
            </a:r>
            <a:endParaRPr lang="en-US" dirty="0"/>
          </a:p>
          <a:p>
            <a:pPr>
              <a:spcAft>
                <a:spcPts val="1200"/>
              </a:spcAft>
            </a:pPr>
            <a:r>
              <a:rPr lang="en-GB" dirty="0"/>
              <a:t>Local Authorities</a:t>
            </a:r>
          </a:p>
          <a:p>
            <a:pPr>
              <a:spcAft>
                <a:spcPts val="1200"/>
              </a:spcAft>
            </a:pPr>
            <a:r>
              <a:rPr lang="en-GB" dirty="0"/>
              <a:t>FE colleges</a:t>
            </a:r>
          </a:p>
          <a:p>
            <a:pPr>
              <a:spcAft>
                <a:spcPts val="1200"/>
              </a:spcAft>
            </a:pPr>
            <a:r>
              <a:rPr lang="en-GB" dirty="0"/>
              <a:t>Universities</a:t>
            </a:r>
          </a:p>
          <a:p>
            <a:pPr>
              <a:spcAft>
                <a:spcPts val="1200"/>
              </a:spcAft>
            </a:pPr>
            <a:r>
              <a:rPr lang="en-GB" dirty="0"/>
              <a:t>Independent training providers</a:t>
            </a:r>
          </a:p>
          <a:p>
            <a:pPr>
              <a:spcAft>
                <a:spcPts val="1200"/>
              </a:spcAft>
            </a:pPr>
            <a:r>
              <a:rPr lang="en-GB" dirty="0"/>
              <a:t>Community organisations</a:t>
            </a:r>
          </a:p>
          <a:p>
            <a:pPr>
              <a:spcAft>
                <a:spcPts val="1200"/>
              </a:spcAft>
            </a:pPr>
            <a:r>
              <a:rPr lang="en-GB" dirty="0"/>
              <a:t>Welsh for adults</a:t>
            </a:r>
          </a:p>
          <a:p>
            <a:pPr>
              <a:spcAft>
                <a:spcPts val="1200"/>
              </a:spcAft>
            </a:pPr>
            <a:r>
              <a:rPr lang="en-GB" dirty="0"/>
              <a:t>…..and more!</a:t>
            </a:r>
          </a:p>
        </p:txBody>
      </p:sp>
    </p:spTree>
    <p:extLst>
      <p:ext uri="{BB962C8B-B14F-4D97-AF65-F5344CB8AC3E}">
        <p14:creationId xmlns:p14="http://schemas.microsoft.com/office/powerpoint/2010/main" val="4022650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077A-1735-F847-4977-6A284D453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6E86E6-B367-5B9E-3DEA-1C52C693BC29}"/>
              </a:ext>
            </a:extLst>
          </p:cNvPr>
          <p:cNvSpPr>
            <a:spLocks noGrp="1"/>
          </p:cNvSpPr>
          <p:nvPr>
            <p:ph type="title"/>
          </p:nvPr>
        </p:nvSpPr>
        <p:spPr>
          <a:xfrm>
            <a:off x="609600" y="274638"/>
            <a:ext cx="10972800" cy="1143000"/>
          </a:xfrm>
        </p:spPr>
        <p:txBody>
          <a:bodyPr anchor="ctr">
            <a:normAutofit/>
          </a:bodyPr>
          <a:lstStyle/>
          <a:p>
            <a:r>
              <a:rPr lang="en-GB" b="1" dirty="0"/>
              <a:t>Number of learners</a:t>
            </a:r>
          </a:p>
        </p:txBody>
      </p:sp>
      <p:pic>
        <p:nvPicPr>
          <p:cNvPr id="7" name="Content Placeholder 6">
            <a:extLst>
              <a:ext uri="{FF2B5EF4-FFF2-40B4-BE49-F238E27FC236}">
                <a16:creationId xmlns:a16="http://schemas.microsoft.com/office/drawing/2014/main" id="{E94EC2AA-0717-92D8-B368-B1F714D1D880}"/>
              </a:ext>
            </a:extLst>
          </p:cNvPr>
          <p:cNvPicPr>
            <a:picLocks noGrp="1" noChangeAspect="1"/>
          </p:cNvPicPr>
          <p:nvPr>
            <p:ph idx="1"/>
          </p:nvPr>
        </p:nvPicPr>
        <p:blipFill>
          <a:blip r:embed="rId3"/>
          <a:stretch>
            <a:fillRect/>
          </a:stretch>
        </p:blipFill>
        <p:spPr>
          <a:xfrm>
            <a:off x="914867" y="1318848"/>
            <a:ext cx="9928510" cy="4983162"/>
          </a:xfrm>
          <a:prstGeom prst="rect">
            <a:avLst/>
          </a:prstGeom>
        </p:spPr>
      </p:pic>
      <p:sp>
        <p:nvSpPr>
          <p:cNvPr id="8" name="TextBox 7">
            <a:extLst>
              <a:ext uri="{FF2B5EF4-FFF2-40B4-BE49-F238E27FC236}">
                <a16:creationId xmlns:a16="http://schemas.microsoft.com/office/drawing/2014/main" id="{57636CC2-B4A1-F99A-6317-0BB2492B3480}"/>
              </a:ext>
            </a:extLst>
          </p:cNvPr>
          <p:cNvSpPr txBox="1"/>
          <p:nvPr/>
        </p:nvSpPr>
        <p:spPr>
          <a:xfrm>
            <a:off x="445476" y="6389076"/>
            <a:ext cx="1097279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t>Stats Wales: Learners in further education, apprenticeships and community learning by provider, provision type and demographic information</a:t>
            </a:r>
          </a:p>
          <a:p>
            <a:endParaRPr lang="en-GB" dirty="0"/>
          </a:p>
        </p:txBody>
      </p:sp>
    </p:spTree>
    <p:extLst>
      <p:ext uri="{BB962C8B-B14F-4D97-AF65-F5344CB8AC3E}">
        <p14:creationId xmlns:p14="http://schemas.microsoft.com/office/powerpoint/2010/main" val="290693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AEBD-F413-9B50-E95F-7DE62FFB64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0B2C1-9A9D-793F-E3A0-A1197C1C917C}"/>
              </a:ext>
            </a:extLst>
          </p:cNvPr>
          <p:cNvSpPr>
            <a:spLocks noGrp="1"/>
          </p:cNvSpPr>
          <p:nvPr>
            <p:ph type="title"/>
          </p:nvPr>
        </p:nvSpPr>
        <p:spPr/>
        <p:txBody>
          <a:bodyPr>
            <a:normAutofit fontScale="90000"/>
          </a:bodyPr>
          <a:lstStyle/>
          <a:p>
            <a:r>
              <a:rPr lang="en-GB" b="1" dirty="0">
                <a:solidFill>
                  <a:srgbClr val="4D4D4D"/>
                </a:solidFill>
                <a:latin typeface="Raleway" pitchFamily="2" charset="0"/>
                <a:ea typeface="Arial Unicode MS" pitchFamily="34" charset="-128"/>
                <a:cs typeface="Arial" pitchFamily="34" charset="0"/>
              </a:rPr>
              <a:t>Adult Participation in Learning Survey 2025</a:t>
            </a:r>
            <a:endParaRPr lang="en-GB" dirty="0"/>
          </a:p>
        </p:txBody>
      </p:sp>
      <p:sp>
        <p:nvSpPr>
          <p:cNvPr id="3" name="Content Placeholder 2">
            <a:extLst>
              <a:ext uri="{FF2B5EF4-FFF2-40B4-BE49-F238E27FC236}">
                <a16:creationId xmlns:a16="http://schemas.microsoft.com/office/drawing/2014/main" id="{44FBCD1F-D06B-159C-CE53-B567CBA0CDD1}"/>
              </a:ext>
            </a:extLst>
          </p:cNvPr>
          <p:cNvSpPr>
            <a:spLocks noGrp="1"/>
          </p:cNvSpPr>
          <p:nvPr>
            <p:ph idx="1"/>
          </p:nvPr>
        </p:nvSpPr>
        <p:spPr/>
        <p:txBody>
          <a:bodyPr>
            <a:normAutofit lnSpcReduction="10000"/>
          </a:bodyPr>
          <a:lstStyle/>
          <a:p>
            <a:pPr marL="457200" indent="-457200">
              <a:spcAft>
                <a:spcPts val="1200"/>
              </a:spcAft>
              <a:buFont typeface="Wingdings" panose="05000000000000000000" pitchFamily="2" charset="2"/>
              <a:buChar char="§"/>
            </a:pPr>
            <a:r>
              <a:rPr lang="en-GB" dirty="0">
                <a:solidFill>
                  <a:srgbClr val="4D4D4D"/>
                </a:solidFill>
                <a:ea typeface="Arial Unicode MS"/>
                <a:cs typeface="Arial"/>
              </a:rPr>
              <a:t>Annual survey of 5,000 people across the UK, boosted sample for Wales in 2025</a:t>
            </a:r>
          </a:p>
          <a:p>
            <a:pPr marL="457200" indent="-457200">
              <a:spcAft>
                <a:spcPts val="1200"/>
              </a:spcAft>
              <a:buFont typeface="Wingdings" panose="05000000000000000000" pitchFamily="2" charset="2"/>
              <a:buChar char="§"/>
            </a:pPr>
            <a:r>
              <a:rPr lang="en-GB" dirty="0">
                <a:solidFill>
                  <a:srgbClr val="4D4D4D"/>
                </a:solidFill>
                <a:ea typeface="Arial Unicode MS"/>
                <a:cs typeface="Arial"/>
              </a:rPr>
              <a:t>Broad definition of learning – beyond government and employer funded education</a:t>
            </a:r>
          </a:p>
          <a:p>
            <a:pPr marL="457200" indent="-457200">
              <a:spcAft>
                <a:spcPts val="1200"/>
              </a:spcAft>
              <a:buFont typeface="Wingdings" panose="05000000000000000000" pitchFamily="2" charset="2"/>
              <a:buChar char="§"/>
            </a:pPr>
            <a:r>
              <a:rPr lang="en-GB" dirty="0">
                <a:solidFill>
                  <a:srgbClr val="4D4D4D"/>
                </a:solidFill>
                <a:ea typeface="Arial Unicode MS"/>
                <a:cs typeface="Arial"/>
              </a:rPr>
              <a:t>The good news: More adults are participating in learning in Wales than in the UK as a whole</a:t>
            </a:r>
          </a:p>
          <a:p>
            <a:pPr marL="457200" indent="-457200">
              <a:spcAft>
                <a:spcPts val="1200"/>
              </a:spcAft>
              <a:buFont typeface="Wingdings" panose="05000000000000000000" pitchFamily="2" charset="2"/>
              <a:buChar char="§"/>
            </a:pPr>
            <a:r>
              <a:rPr lang="en-GB" dirty="0">
                <a:solidFill>
                  <a:srgbClr val="4D4D4D"/>
                </a:solidFill>
                <a:ea typeface="Arial Unicode MS"/>
                <a:cs typeface="Arial"/>
              </a:rPr>
              <a:t>The challenge: Significant socio-demographic inequalities</a:t>
            </a:r>
            <a:endParaRPr lang="en-GB" dirty="0"/>
          </a:p>
        </p:txBody>
      </p:sp>
    </p:spTree>
    <p:extLst>
      <p:ext uri="{BB962C8B-B14F-4D97-AF65-F5344CB8AC3E}">
        <p14:creationId xmlns:p14="http://schemas.microsoft.com/office/powerpoint/2010/main" val="193940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635E3-E08F-0BDF-D7E9-6FABA939B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193BF-0F2E-8F4F-9838-98BB36F3585F}"/>
              </a:ext>
            </a:extLst>
          </p:cNvPr>
          <p:cNvSpPr>
            <a:spLocks noGrp="1"/>
          </p:cNvSpPr>
          <p:nvPr>
            <p:ph type="title"/>
          </p:nvPr>
        </p:nvSpPr>
        <p:spPr>
          <a:xfrm>
            <a:off x="609600" y="274638"/>
            <a:ext cx="10972800" cy="1143000"/>
          </a:xfrm>
        </p:spPr>
        <p:txBody>
          <a:bodyPr anchor="ctr">
            <a:normAutofit/>
          </a:bodyPr>
          <a:lstStyle/>
          <a:p>
            <a:r>
              <a:rPr lang="en-GB" sz="4100" b="1" dirty="0"/>
              <a:t>Learning participation is increasing</a:t>
            </a:r>
            <a:endParaRPr lang="en-GB" sz="4100" dirty="0"/>
          </a:p>
        </p:txBody>
      </p:sp>
      <p:pic>
        <p:nvPicPr>
          <p:cNvPr id="9" name="Picture 8">
            <a:extLst>
              <a:ext uri="{FF2B5EF4-FFF2-40B4-BE49-F238E27FC236}">
                <a16:creationId xmlns:a16="http://schemas.microsoft.com/office/drawing/2014/main" id="{038B3E01-C5D7-19DE-6512-ED2CA3B5B21E}"/>
              </a:ext>
            </a:extLst>
          </p:cNvPr>
          <p:cNvPicPr>
            <a:picLocks noChangeAspect="1"/>
          </p:cNvPicPr>
          <p:nvPr/>
        </p:nvPicPr>
        <p:blipFill>
          <a:blip r:embed="rId3"/>
          <a:stretch>
            <a:fillRect/>
          </a:stretch>
        </p:blipFill>
        <p:spPr>
          <a:xfrm>
            <a:off x="1701861" y="1417638"/>
            <a:ext cx="9088059" cy="4343399"/>
          </a:xfrm>
          <a:prstGeom prst="rect">
            <a:avLst/>
          </a:prstGeom>
          <a:noFill/>
        </p:spPr>
      </p:pic>
      <p:sp>
        <p:nvSpPr>
          <p:cNvPr id="10" name="TextBox 9">
            <a:extLst>
              <a:ext uri="{FF2B5EF4-FFF2-40B4-BE49-F238E27FC236}">
                <a16:creationId xmlns:a16="http://schemas.microsoft.com/office/drawing/2014/main" id="{E15671FF-310C-5D21-2DAE-A50A12B55D9E}"/>
              </a:ext>
            </a:extLst>
          </p:cNvPr>
          <p:cNvSpPr txBox="1"/>
          <p:nvPr/>
        </p:nvSpPr>
        <p:spPr>
          <a:xfrm>
            <a:off x="694944" y="5998147"/>
            <a:ext cx="10094976" cy="369332"/>
          </a:xfrm>
          <a:prstGeom prst="rect">
            <a:avLst/>
          </a:prstGeom>
          <a:noFill/>
        </p:spPr>
        <p:txBody>
          <a:bodyPr wrap="square" rtlCol="0">
            <a:spAutoFit/>
          </a:bodyPr>
          <a:lstStyle/>
          <a:p>
            <a:r>
              <a:rPr lang="en-GB" dirty="0"/>
              <a:t>The figure for 2023 (when Wales sample was last boosted) was 41%</a:t>
            </a:r>
          </a:p>
        </p:txBody>
      </p:sp>
    </p:spTree>
    <p:extLst>
      <p:ext uri="{BB962C8B-B14F-4D97-AF65-F5344CB8AC3E}">
        <p14:creationId xmlns:p14="http://schemas.microsoft.com/office/powerpoint/2010/main" val="2231993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010C9-775C-137C-183C-658516E0F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416FBF-A9AF-A034-69F4-32DD509BB0BE}"/>
              </a:ext>
            </a:extLst>
          </p:cNvPr>
          <p:cNvSpPr>
            <a:spLocks noGrp="1"/>
          </p:cNvSpPr>
          <p:nvPr>
            <p:ph type="title"/>
          </p:nvPr>
        </p:nvSpPr>
        <p:spPr>
          <a:xfrm>
            <a:off x="609600" y="274638"/>
            <a:ext cx="10972800" cy="1143000"/>
          </a:xfrm>
        </p:spPr>
        <p:txBody>
          <a:bodyPr anchor="ctr">
            <a:normAutofit/>
          </a:bodyPr>
          <a:lstStyle/>
          <a:p>
            <a:r>
              <a:rPr lang="en-GB" sz="3200" b="1" dirty="0"/>
              <a:t>But is learning reaching those who need it the most?</a:t>
            </a:r>
          </a:p>
        </p:txBody>
      </p:sp>
      <p:sp>
        <p:nvSpPr>
          <p:cNvPr id="3" name="TextBox 2">
            <a:extLst>
              <a:ext uri="{FF2B5EF4-FFF2-40B4-BE49-F238E27FC236}">
                <a16:creationId xmlns:a16="http://schemas.microsoft.com/office/drawing/2014/main" id="{65F06A0E-64A1-3A2A-0974-CD0D40281D82}"/>
              </a:ext>
            </a:extLst>
          </p:cNvPr>
          <p:cNvSpPr txBox="1"/>
          <p:nvPr/>
        </p:nvSpPr>
        <p:spPr>
          <a:xfrm>
            <a:off x="996696" y="1636776"/>
            <a:ext cx="10799064" cy="480131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dirty="0">
                <a:solidFill>
                  <a:schemeClr val="tx1">
                    <a:lumMod val="49000"/>
                  </a:schemeClr>
                </a:solidFill>
              </a:rPr>
              <a:t>Social grade is a key predictor of participation in learning</a:t>
            </a:r>
          </a:p>
          <a:p>
            <a:endParaRPr lang="en-GB" sz="2400" dirty="0">
              <a:solidFill>
                <a:schemeClr val="tx1">
                  <a:lumMod val="49000"/>
                </a:schemeClr>
              </a:solidFill>
            </a:endParaRPr>
          </a:p>
          <a:p>
            <a:pPr marL="285750" indent="-285750">
              <a:buFont typeface="Arial" panose="020B0604020202020204" pitchFamily="34" charset="0"/>
              <a:buChar char="•"/>
            </a:pPr>
            <a:r>
              <a:rPr lang="en-GB" sz="2400" dirty="0">
                <a:solidFill>
                  <a:schemeClr val="tx1">
                    <a:lumMod val="49000"/>
                  </a:schemeClr>
                </a:solidFill>
              </a:rPr>
              <a:t>The longer people stay in full-time education, the more likely they are to learn as an adult</a:t>
            </a:r>
          </a:p>
          <a:p>
            <a:endParaRPr lang="en-GB" sz="2400" dirty="0">
              <a:solidFill>
                <a:schemeClr val="tx1">
                  <a:lumMod val="49000"/>
                </a:schemeClr>
              </a:solidFill>
            </a:endParaRPr>
          </a:p>
          <a:p>
            <a:pPr marL="285750" indent="-285750">
              <a:buFont typeface="Arial" panose="020B0604020202020204" pitchFamily="34" charset="0"/>
              <a:buChar char="•"/>
            </a:pPr>
            <a:r>
              <a:rPr lang="en-GB" sz="2400" dirty="0">
                <a:solidFill>
                  <a:schemeClr val="tx1">
                    <a:lumMod val="49000"/>
                  </a:schemeClr>
                </a:solidFill>
              </a:rPr>
              <a:t>People in work are more likely to participate in learning</a:t>
            </a:r>
          </a:p>
          <a:p>
            <a:endParaRPr lang="en-GB" sz="2400" dirty="0">
              <a:solidFill>
                <a:schemeClr val="tx1">
                  <a:lumMod val="49000"/>
                </a:schemeClr>
              </a:solidFill>
            </a:endParaRPr>
          </a:p>
          <a:p>
            <a:pPr marL="285750" indent="-285750">
              <a:buFont typeface="Arial" panose="020B0604020202020204" pitchFamily="34" charset="0"/>
              <a:buChar char="•"/>
            </a:pPr>
            <a:r>
              <a:rPr lang="en-GB" sz="2400" dirty="0">
                <a:solidFill>
                  <a:schemeClr val="tx1">
                    <a:lumMod val="49000"/>
                  </a:schemeClr>
                </a:solidFill>
              </a:rPr>
              <a:t>Inequalities are at risk of becoming self-perpetuating: Just above nine in ten current learners (92%) and 78% of recent learners expect to take part in learning in the future. </a:t>
            </a:r>
          </a:p>
          <a:p>
            <a:pPr marL="285750" indent="-285750">
              <a:buFont typeface="Arial" panose="020B0604020202020204" pitchFamily="34" charset="0"/>
              <a:buChar char="•"/>
            </a:pPr>
            <a:endParaRPr lang="en-GB" sz="2400" dirty="0">
              <a:solidFill>
                <a:schemeClr val="tx1">
                  <a:lumMod val="49000"/>
                </a:schemeClr>
              </a:solidFill>
            </a:endParaRPr>
          </a:p>
          <a:p>
            <a:pPr marL="285750" indent="-285750">
              <a:buFont typeface="Arial" panose="020B0604020202020204" pitchFamily="34" charset="0"/>
              <a:buChar char="•"/>
            </a:pPr>
            <a:r>
              <a:rPr lang="en-GB" sz="2400" dirty="0">
                <a:solidFill>
                  <a:schemeClr val="tx1">
                    <a:lumMod val="49000"/>
                  </a:schemeClr>
                </a:solidFill>
              </a:rPr>
              <a:t>Participation in learning decreases with age </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331854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932C1-7E44-2B79-C5B2-90E074AC1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4FE33C-8A53-07F7-BE7A-B5BBACFCD89C}"/>
              </a:ext>
            </a:extLst>
          </p:cNvPr>
          <p:cNvSpPr>
            <a:spLocks noGrp="1"/>
          </p:cNvSpPr>
          <p:nvPr>
            <p:ph type="title"/>
          </p:nvPr>
        </p:nvSpPr>
        <p:spPr/>
        <p:txBody>
          <a:bodyPr>
            <a:normAutofit/>
          </a:bodyPr>
          <a:lstStyle/>
          <a:p>
            <a:r>
              <a:rPr lang="en-GB" b="1" dirty="0">
                <a:solidFill>
                  <a:srgbClr val="4D4D4D"/>
                </a:solidFill>
                <a:latin typeface="Raleway" pitchFamily="2" charset="0"/>
                <a:ea typeface="Arial Unicode MS" pitchFamily="34" charset="-128"/>
                <a:cs typeface="Arial" pitchFamily="34" charset="0"/>
              </a:rPr>
              <a:t>Motivations for learning</a:t>
            </a:r>
            <a:endParaRPr lang="en-GB" dirty="0"/>
          </a:p>
        </p:txBody>
      </p:sp>
      <p:sp>
        <p:nvSpPr>
          <p:cNvPr id="3" name="Content Placeholder 2">
            <a:extLst>
              <a:ext uri="{FF2B5EF4-FFF2-40B4-BE49-F238E27FC236}">
                <a16:creationId xmlns:a16="http://schemas.microsoft.com/office/drawing/2014/main" id="{02CE3D49-07CC-E228-835A-8D9995201D1C}"/>
              </a:ext>
            </a:extLst>
          </p:cNvPr>
          <p:cNvSpPr>
            <a:spLocks noGrp="1"/>
          </p:cNvSpPr>
          <p:nvPr>
            <p:ph idx="1"/>
          </p:nvPr>
        </p:nvSpPr>
        <p:spPr>
          <a:xfrm>
            <a:off x="609600" y="1600201"/>
            <a:ext cx="10972800" cy="3867911"/>
          </a:xfrm>
        </p:spPr>
        <p:txBody>
          <a:bodyPr vert="horz" lIns="91440" tIns="45720" rIns="91440" bIns="45720" rtlCol="0" anchor="t">
            <a:normAutofit/>
          </a:bodyPr>
          <a:lstStyle/>
          <a:p>
            <a:pPr marL="457200" indent="-457200">
              <a:spcAft>
                <a:spcPts val="1200"/>
              </a:spcAft>
              <a:buFont typeface="Wingdings" panose="05000000000000000000" pitchFamily="2" charset="2"/>
              <a:buChar char="§"/>
            </a:pPr>
            <a:r>
              <a:rPr lang="en-GB" sz="1800" dirty="0">
                <a:solidFill>
                  <a:schemeClr val="tx1">
                    <a:lumMod val="49000"/>
                  </a:schemeClr>
                </a:solidFill>
              </a:rPr>
              <a:t>In Wales, 58% of learners report their main motivation for learning is their work or career.</a:t>
            </a:r>
            <a:endParaRPr lang="en-GB" sz="1800">
              <a:solidFill>
                <a:schemeClr val="tx1">
                  <a:lumMod val="49000"/>
                </a:schemeClr>
              </a:solidFill>
            </a:endParaRPr>
          </a:p>
          <a:p>
            <a:pPr marL="457200" indent="-457200">
              <a:spcAft>
                <a:spcPts val="1200"/>
              </a:spcAft>
              <a:buFont typeface="Wingdings" panose="05000000000000000000" pitchFamily="2" charset="2"/>
              <a:buChar char="§"/>
            </a:pPr>
            <a:r>
              <a:rPr lang="en-GB" sz="1800" dirty="0">
                <a:solidFill>
                  <a:schemeClr val="tx1">
                    <a:lumMod val="49000"/>
                  </a:schemeClr>
                </a:solidFill>
              </a:rPr>
              <a:t>But broader motivations are varied, the top 6:</a:t>
            </a:r>
            <a:endParaRPr lang="en-GB" sz="1800">
              <a:solidFill>
                <a:schemeClr val="tx1">
                  <a:lumMod val="49000"/>
                </a:schemeClr>
              </a:solidFill>
            </a:endParaRPr>
          </a:p>
          <a:p>
            <a:pPr marL="857250" lvl="1" indent="-457200">
              <a:spcAft>
                <a:spcPts val="1200"/>
              </a:spcAft>
              <a:buFont typeface="Wingdings" panose="05000000000000000000" pitchFamily="2" charset="2"/>
              <a:buChar char="§"/>
            </a:pPr>
            <a:r>
              <a:rPr lang="en-GB" sz="1800" dirty="0">
                <a:solidFill>
                  <a:schemeClr val="tx1">
                    <a:lumMod val="49000"/>
                  </a:schemeClr>
                </a:solidFill>
              </a:rPr>
              <a:t>To develop myself as a person</a:t>
            </a:r>
            <a:endParaRPr lang="en-GB" sz="1800">
              <a:solidFill>
                <a:schemeClr val="tx1">
                  <a:lumMod val="49000"/>
                </a:schemeClr>
              </a:solidFill>
            </a:endParaRPr>
          </a:p>
          <a:p>
            <a:pPr marL="857250" lvl="1" indent="-457200">
              <a:spcAft>
                <a:spcPts val="1200"/>
              </a:spcAft>
              <a:buFont typeface="Wingdings" panose="05000000000000000000" pitchFamily="2" charset="2"/>
              <a:buChar char="§"/>
            </a:pPr>
            <a:r>
              <a:rPr lang="en-GB" sz="1800" dirty="0">
                <a:solidFill>
                  <a:schemeClr val="tx1">
                    <a:lumMod val="49000"/>
                  </a:schemeClr>
                </a:solidFill>
              </a:rPr>
              <a:t>To help me do my current job better</a:t>
            </a:r>
            <a:endParaRPr lang="en-GB" sz="1800">
              <a:solidFill>
                <a:schemeClr val="tx1">
                  <a:lumMod val="49000"/>
                </a:schemeClr>
              </a:solidFill>
            </a:endParaRPr>
          </a:p>
          <a:p>
            <a:pPr marL="857250" lvl="1" indent="-457200">
              <a:spcAft>
                <a:spcPts val="1200"/>
              </a:spcAft>
              <a:buFont typeface="Wingdings" panose="05000000000000000000" pitchFamily="2" charset="2"/>
              <a:buChar char="§"/>
            </a:pPr>
            <a:r>
              <a:rPr lang="en-GB" sz="1800" dirty="0">
                <a:solidFill>
                  <a:schemeClr val="tx1">
                    <a:lumMod val="49000"/>
                  </a:schemeClr>
                </a:solidFill>
              </a:rPr>
              <a:t>To get a recognised qualification</a:t>
            </a:r>
            <a:endParaRPr lang="en-GB" sz="1800">
              <a:solidFill>
                <a:schemeClr val="tx1">
                  <a:lumMod val="49000"/>
                </a:schemeClr>
              </a:solidFill>
            </a:endParaRPr>
          </a:p>
          <a:p>
            <a:pPr marL="857250" lvl="1" indent="-457200">
              <a:spcAft>
                <a:spcPts val="1200"/>
              </a:spcAft>
              <a:buFont typeface="Wingdings" panose="05000000000000000000" pitchFamily="2" charset="2"/>
              <a:buChar char="§"/>
            </a:pPr>
            <a:r>
              <a:rPr lang="en-GB" sz="1800" dirty="0">
                <a:solidFill>
                  <a:schemeClr val="tx1">
                    <a:lumMod val="49000"/>
                  </a:schemeClr>
                </a:solidFill>
              </a:rPr>
              <a:t>For the enjoyment of learning</a:t>
            </a:r>
            <a:endParaRPr lang="en-GB" sz="1800">
              <a:solidFill>
                <a:schemeClr val="tx1">
                  <a:lumMod val="49000"/>
                </a:schemeClr>
              </a:solidFill>
            </a:endParaRPr>
          </a:p>
          <a:p>
            <a:pPr marL="857250" lvl="1" indent="-457200">
              <a:spcAft>
                <a:spcPts val="1200"/>
              </a:spcAft>
              <a:buFont typeface="Wingdings" panose="05000000000000000000" pitchFamily="2" charset="2"/>
              <a:buChar char="§"/>
            </a:pPr>
            <a:r>
              <a:rPr lang="en-GB" sz="1800" dirty="0">
                <a:solidFill>
                  <a:schemeClr val="tx1">
                    <a:lumMod val="49000"/>
                  </a:schemeClr>
                </a:solidFill>
              </a:rPr>
              <a:t>To improve my self-confidence</a:t>
            </a:r>
            <a:endParaRPr lang="en-GB" sz="1800">
              <a:solidFill>
                <a:schemeClr val="tx1">
                  <a:lumMod val="49000"/>
                </a:schemeClr>
              </a:solidFill>
            </a:endParaRPr>
          </a:p>
          <a:p>
            <a:pPr marL="857250" lvl="1" indent="-457200">
              <a:spcAft>
                <a:spcPts val="1200"/>
              </a:spcAft>
              <a:buFont typeface="Wingdings" panose="05000000000000000000" pitchFamily="2" charset="2"/>
              <a:buChar char="§"/>
            </a:pPr>
            <a:r>
              <a:rPr lang="en-GB" sz="1800" dirty="0">
                <a:solidFill>
                  <a:schemeClr val="tx1">
                    <a:lumMod val="49000"/>
                  </a:schemeClr>
                </a:solidFill>
              </a:rPr>
              <a:t>To improve my health and well-being </a:t>
            </a:r>
            <a:endParaRPr lang="en-GB" sz="1800">
              <a:solidFill>
                <a:schemeClr val="tx1">
                  <a:lumMod val="49000"/>
                </a:schemeClr>
              </a:solidFill>
            </a:endParaRPr>
          </a:p>
        </p:txBody>
      </p:sp>
      <p:sp>
        <p:nvSpPr>
          <p:cNvPr id="4" name="TextBox 3">
            <a:extLst>
              <a:ext uri="{FF2B5EF4-FFF2-40B4-BE49-F238E27FC236}">
                <a16:creationId xmlns:a16="http://schemas.microsoft.com/office/drawing/2014/main" id="{A63EA2F1-EC8B-06BC-EE8D-BB621C995C1F}"/>
              </a:ext>
            </a:extLst>
          </p:cNvPr>
          <p:cNvSpPr txBox="1"/>
          <p:nvPr/>
        </p:nvSpPr>
        <p:spPr>
          <a:xfrm>
            <a:off x="685800" y="5550408"/>
            <a:ext cx="10597896" cy="646331"/>
          </a:xfrm>
          <a:prstGeom prst="rect">
            <a:avLst/>
          </a:prstGeom>
          <a:noFill/>
        </p:spPr>
        <p:txBody>
          <a:bodyPr wrap="square" rtlCol="0">
            <a:spAutoFit/>
          </a:bodyPr>
          <a:lstStyle/>
          <a:p>
            <a:r>
              <a:rPr lang="en-GB" dirty="0">
                <a:solidFill>
                  <a:srgbClr val="262626"/>
                </a:solidFill>
              </a:rPr>
              <a:t>Most commonly reported benefits are: self-confidence, moving towards personal goals, enjoying learning more, meeting new people, being better at current job or improving skills.</a:t>
            </a:r>
          </a:p>
        </p:txBody>
      </p:sp>
    </p:spTree>
    <p:extLst>
      <p:ext uri="{BB962C8B-B14F-4D97-AF65-F5344CB8AC3E}">
        <p14:creationId xmlns:p14="http://schemas.microsoft.com/office/powerpoint/2010/main" val="2642786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103B8-5698-A51F-861C-13D07231F0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3A0EB6-59BC-85A5-2E53-AD0486C1E316}"/>
              </a:ext>
            </a:extLst>
          </p:cNvPr>
          <p:cNvSpPr>
            <a:spLocks noGrp="1"/>
          </p:cNvSpPr>
          <p:nvPr>
            <p:ph type="title"/>
          </p:nvPr>
        </p:nvSpPr>
        <p:spPr/>
        <p:txBody>
          <a:bodyPr>
            <a:normAutofit/>
          </a:bodyPr>
          <a:lstStyle/>
          <a:p>
            <a:r>
              <a:rPr lang="en-GB" b="1" dirty="0">
                <a:solidFill>
                  <a:srgbClr val="4D4D4D"/>
                </a:solidFill>
                <a:latin typeface="Raleway" pitchFamily="2" charset="0"/>
                <a:ea typeface="Arial Unicode MS" pitchFamily="34" charset="-128"/>
                <a:cs typeface="Arial" pitchFamily="34" charset="0"/>
              </a:rPr>
              <a:t>Benefits of learning</a:t>
            </a:r>
            <a:endParaRPr lang="en-GB" dirty="0"/>
          </a:p>
        </p:txBody>
      </p:sp>
      <p:sp>
        <p:nvSpPr>
          <p:cNvPr id="3" name="Content Placeholder 2">
            <a:extLst>
              <a:ext uri="{FF2B5EF4-FFF2-40B4-BE49-F238E27FC236}">
                <a16:creationId xmlns:a16="http://schemas.microsoft.com/office/drawing/2014/main" id="{9BCA472F-3D2C-5053-32E6-496773F3519F}"/>
              </a:ext>
            </a:extLst>
          </p:cNvPr>
          <p:cNvSpPr>
            <a:spLocks noGrp="1"/>
          </p:cNvSpPr>
          <p:nvPr>
            <p:ph idx="1"/>
          </p:nvPr>
        </p:nvSpPr>
        <p:spPr>
          <a:xfrm>
            <a:off x="609600" y="1424355"/>
            <a:ext cx="10972800" cy="3867911"/>
          </a:xfrm>
        </p:spPr>
        <p:txBody>
          <a:bodyPr vert="horz" lIns="91440" tIns="45720" rIns="91440" bIns="45720" rtlCol="0" anchor="t">
            <a:noAutofit/>
          </a:bodyPr>
          <a:lstStyle/>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People who have engaged in learning in the last three years report a range of positive changes as a result - with 96% identifying at least one benefit.</a:t>
            </a:r>
            <a:endParaRPr lang="en-US"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My self-confidence has improved </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I have achieved/moved towards my personal development goals </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I enjoy learning more I have met new people </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I am better at my current job/have improved my skills</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I have got/expect to get a recognised qualification </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My health and wellbeing have improved I have a greater understanding of other people and cultures </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I am more engaged/involved in my local community </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I have got/expect to get a new or different job </a:t>
            </a:r>
            <a:endParaRPr lang="en-GB" sz="1800">
              <a:solidFill>
                <a:schemeClr val="tx1">
                  <a:lumMod val="49000"/>
                </a:schemeClr>
              </a:solidFill>
              <a:ea typeface="+mn-lt"/>
              <a:cs typeface="+mn-lt"/>
            </a:endParaRPr>
          </a:p>
          <a:p>
            <a:pPr marL="457200" indent="-457200">
              <a:spcAft>
                <a:spcPts val="1200"/>
              </a:spcAft>
              <a:buFont typeface="Wingdings" panose="05000000000000000000" pitchFamily="2" charset="2"/>
              <a:buChar char="§"/>
            </a:pPr>
            <a:r>
              <a:rPr lang="en-GB" sz="1800" dirty="0">
                <a:solidFill>
                  <a:schemeClr val="tx1">
                    <a:lumMod val="49000"/>
                  </a:schemeClr>
                </a:solidFill>
                <a:ea typeface="+mn-lt"/>
                <a:cs typeface="+mn-lt"/>
              </a:rPr>
              <a:t>I have changed/expect to change the type of work I do/my career</a:t>
            </a:r>
            <a:endParaRPr lang="en-GB" sz="1800">
              <a:solidFill>
                <a:schemeClr val="tx1">
                  <a:lumMod val="49000"/>
                </a:schemeClr>
              </a:solidFill>
            </a:endParaRPr>
          </a:p>
        </p:txBody>
      </p:sp>
    </p:spTree>
    <p:extLst>
      <p:ext uri="{BB962C8B-B14F-4D97-AF65-F5344CB8AC3E}">
        <p14:creationId xmlns:p14="http://schemas.microsoft.com/office/powerpoint/2010/main" val="1844915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5BCC9-1A18-90FA-2667-C86B68F1B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3BEB6-10FD-CDD6-2A8D-6DED09BA977F}"/>
              </a:ext>
            </a:extLst>
          </p:cNvPr>
          <p:cNvSpPr>
            <a:spLocks noGrp="1"/>
          </p:cNvSpPr>
          <p:nvPr>
            <p:ph type="title"/>
          </p:nvPr>
        </p:nvSpPr>
        <p:spPr/>
        <p:txBody>
          <a:bodyPr>
            <a:normAutofit/>
          </a:bodyPr>
          <a:lstStyle/>
          <a:p>
            <a:r>
              <a:rPr lang="en-GB" b="1" dirty="0">
                <a:solidFill>
                  <a:srgbClr val="4D4D4D"/>
                </a:solidFill>
                <a:latin typeface="Raleway"/>
                <a:ea typeface="Arial Unicode MS"/>
                <a:cs typeface="Arial"/>
              </a:rPr>
              <a:t>Barriers to learning</a:t>
            </a:r>
            <a:endParaRPr lang="en-GB" dirty="0">
              <a:latin typeface="Raleway"/>
              <a:ea typeface="Arial Unicode MS"/>
              <a:cs typeface="Arial"/>
            </a:endParaRPr>
          </a:p>
        </p:txBody>
      </p:sp>
      <p:sp>
        <p:nvSpPr>
          <p:cNvPr id="3" name="Content Placeholder 2">
            <a:extLst>
              <a:ext uri="{FF2B5EF4-FFF2-40B4-BE49-F238E27FC236}">
                <a16:creationId xmlns:a16="http://schemas.microsoft.com/office/drawing/2014/main" id="{B95878E6-4C29-20E7-7D1F-B76A18C0E01E}"/>
              </a:ext>
            </a:extLst>
          </p:cNvPr>
          <p:cNvSpPr>
            <a:spLocks noGrp="1"/>
          </p:cNvSpPr>
          <p:nvPr>
            <p:ph idx="1"/>
          </p:nvPr>
        </p:nvSpPr>
        <p:spPr>
          <a:xfrm>
            <a:off x="609600" y="1424355"/>
            <a:ext cx="10972800" cy="3867911"/>
          </a:xfrm>
        </p:spPr>
        <p:txBody>
          <a:bodyPr vert="horz" lIns="91440" tIns="45720" rIns="91440" bIns="45720" rtlCol="0" anchor="t">
            <a:noAutofit/>
          </a:bodyPr>
          <a:lstStyle/>
          <a:p>
            <a:pPr>
              <a:buFont typeface="Arial" panose="05000000000000000000" pitchFamily="2" charset="2"/>
              <a:buChar char="•"/>
            </a:pPr>
            <a:r>
              <a:rPr lang="en-US" sz="2800" dirty="0">
                <a:solidFill>
                  <a:schemeClr val="tx1">
                    <a:lumMod val="49000"/>
                  </a:schemeClr>
                </a:solidFill>
                <a:ea typeface="+mn-lt"/>
                <a:cs typeface="+mn-lt"/>
              </a:rPr>
              <a:t>More than four in five (84%) respondents who have not taken part in learning in the past three years identified at least one barrier that prevented them from doing so</a:t>
            </a:r>
            <a:endParaRPr lang="en-US" sz="2800" dirty="0">
              <a:solidFill>
                <a:schemeClr val="tx1">
                  <a:lumMod val="49000"/>
                </a:schemeClr>
              </a:solidFill>
            </a:endParaRPr>
          </a:p>
          <a:p>
            <a:pPr>
              <a:buFont typeface="Arial" panose="05000000000000000000" pitchFamily="2" charset="2"/>
              <a:buChar char="•"/>
            </a:pPr>
            <a:r>
              <a:rPr lang="en-US" sz="2800" dirty="0">
                <a:solidFill>
                  <a:schemeClr val="tx1">
                    <a:lumMod val="49000"/>
                  </a:schemeClr>
                </a:solidFill>
              </a:rPr>
              <a:t>Feeling too old (21% of those aged 25-49 and rising with age)</a:t>
            </a:r>
          </a:p>
          <a:p>
            <a:pPr>
              <a:buFont typeface="Arial" panose="05000000000000000000" pitchFamily="2" charset="2"/>
              <a:buChar char="•"/>
            </a:pPr>
            <a:r>
              <a:rPr lang="en-US" sz="2800" dirty="0">
                <a:solidFill>
                  <a:schemeClr val="tx1">
                    <a:lumMod val="49000"/>
                  </a:schemeClr>
                </a:solidFill>
              </a:rPr>
              <a:t>Cost</a:t>
            </a:r>
          </a:p>
          <a:p>
            <a:pPr>
              <a:buFont typeface="Arial" panose="05000000000000000000" pitchFamily="2" charset="2"/>
              <a:buChar char="•"/>
            </a:pPr>
            <a:r>
              <a:rPr lang="en-US" sz="2800" dirty="0">
                <a:solidFill>
                  <a:schemeClr val="tx1">
                    <a:lumMod val="49000"/>
                  </a:schemeClr>
                </a:solidFill>
              </a:rPr>
              <a:t>I don’t want to</a:t>
            </a:r>
          </a:p>
          <a:p>
            <a:pPr>
              <a:buFont typeface="Arial" panose="05000000000000000000" pitchFamily="2" charset="2"/>
              <a:buChar char="•"/>
            </a:pPr>
            <a:r>
              <a:rPr lang="en-US" sz="2800" dirty="0">
                <a:solidFill>
                  <a:schemeClr val="tx1">
                    <a:lumMod val="49000"/>
                  </a:schemeClr>
                </a:solidFill>
              </a:rPr>
              <a:t>Time pressures</a:t>
            </a:r>
          </a:p>
          <a:p>
            <a:pPr>
              <a:buFont typeface="Arial" panose="05000000000000000000" pitchFamily="2" charset="2"/>
              <a:buChar char="•"/>
            </a:pPr>
            <a:r>
              <a:rPr lang="en-US" sz="2800" dirty="0">
                <a:solidFill>
                  <a:schemeClr val="tx1">
                    <a:lumMod val="49000"/>
                  </a:schemeClr>
                </a:solidFill>
              </a:rPr>
              <a:t>Confidence</a:t>
            </a:r>
          </a:p>
          <a:p>
            <a:pPr marL="0" indent="0">
              <a:spcAft>
                <a:spcPts val="1200"/>
              </a:spcAft>
              <a:buNone/>
            </a:pPr>
            <a:endParaRPr lang="en-GB" sz="1800" dirty="0"/>
          </a:p>
        </p:txBody>
      </p:sp>
    </p:spTree>
    <p:extLst>
      <p:ext uri="{BB962C8B-B14F-4D97-AF65-F5344CB8AC3E}">
        <p14:creationId xmlns:p14="http://schemas.microsoft.com/office/powerpoint/2010/main" val="4246342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D4D4D"/>
        </a:solidFill>
        <a:effectLst/>
      </p:bgPr>
    </p:bg>
    <p:spTree>
      <p:nvGrpSpPr>
        <p:cNvPr id="1" name=""/>
        <p:cNvGrpSpPr/>
        <p:nvPr/>
      </p:nvGrpSpPr>
      <p:grpSpPr>
        <a:xfrm>
          <a:off x="0" y="0"/>
          <a:ext cx="0" cy="0"/>
          <a:chOff x="0" y="0"/>
          <a:chExt cx="0" cy="0"/>
        </a:xfrm>
      </p:grpSpPr>
      <p:sp>
        <p:nvSpPr>
          <p:cNvPr id="11" name="TextBox 10"/>
          <p:cNvSpPr txBox="1"/>
          <p:nvPr/>
        </p:nvSpPr>
        <p:spPr>
          <a:xfrm>
            <a:off x="2099556" y="5733131"/>
            <a:ext cx="79928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a:ln>
                  <a:noFill/>
                </a:ln>
                <a:solidFill>
                  <a:prstClr val="white"/>
                </a:solidFill>
                <a:effectLst/>
                <a:uLnTx/>
                <a:uFillTx/>
                <a:latin typeface="Raleway" pitchFamily="2" charset="0"/>
                <a:cs typeface="Arial" pitchFamily="34" charset="0"/>
              </a:rPr>
              <a:t>learningandwork.wales</a:t>
            </a:r>
            <a:r>
              <a:rPr kumimoji="0" lang="en-GB" sz="2000" b="0" i="0" u="none" strike="noStrike" kern="1200" cap="none" spc="0" normalizeH="0" baseline="0" noProof="0" dirty="0">
                <a:ln>
                  <a:noFill/>
                </a:ln>
                <a:solidFill>
                  <a:prstClr val="white"/>
                </a:solidFill>
                <a:effectLst/>
                <a:uLnTx/>
                <a:uFillTx/>
                <a:latin typeface="Raleway" pitchFamily="2" charset="0"/>
                <a:cs typeface="Arial" pitchFamily="34" charset="0"/>
              </a:rPr>
              <a:t> | @LearnWorkCymru</a:t>
            </a:r>
          </a:p>
        </p:txBody>
      </p:sp>
      <p:sp>
        <p:nvSpPr>
          <p:cNvPr id="3" name="TextBox 2">
            <a:extLst>
              <a:ext uri="{FF2B5EF4-FFF2-40B4-BE49-F238E27FC236}">
                <a16:creationId xmlns:a16="http://schemas.microsoft.com/office/drawing/2014/main" id="{150CCB4D-2F99-D9B3-0616-4E12C71A1103}"/>
              </a:ext>
            </a:extLst>
          </p:cNvPr>
          <p:cNvSpPr txBox="1"/>
          <p:nvPr/>
        </p:nvSpPr>
        <p:spPr>
          <a:xfrm>
            <a:off x="3048856" y="3246902"/>
            <a:ext cx="6097712" cy="369332"/>
          </a:xfrm>
          <a:prstGeom prst="rect">
            <a:avLst/>
          </a:prstGeom>
          <a:noFill/>
        </p:spPr>
        <p:txBody>
          <a:bodyPr wrap="square">
            <a:spAutoFit/>
          </a:bodyPr>
          <a:lstStyle/>
          <a:p>
            <a:endParaRPr lang="en-GB"/>
          </a:p>
        </p:txBody>
      </p:sp>
      <p:pic>
        <p:nvPicPr>
          <p:cNvPr id="2" name="Picture 1">
            <a:extLst>
              <a:ext uri="{FF2B5EF4-FFF2-40B4-BE49-F238E27FC236}">
                <a16:creationId xmlns:a16="http://schemas.microsoft.com/office/drawing/2014/main" id="{0A0BE8F2-28FA-B194-C09C-87B767D24EC9}"/>
              </a:ext>
            </a:extLst>
          </p:cNvPr>
          <p:cNvPicPr>
            <a:picLocks noChangeAspect="1"/>
          </p:cNvPicPr>
          <p:nvPr/>
        </p:nvPicPr>
        <p:blipFill>
          <a:blip r:embed="rId3"/>
          <a:stretch>
            <a:fillRect/>
          </a:stretch>
        </p:blipFill>
        <p:spPr>
          <a:xfrm>
            <a:off x="1778983" y="1810430"/>
            <a:ext cx="8829978" cy="1919561"/>
          </a:xfrm>
          <a:prstGeom prst="rect">
            <a:avLst/>
          </a:prstGeom>
        </p:spPr>
      </p:pic>
    </p:spTree>
    <p:extLst>
      <p:ext uri="{BB962C8B-B14F-4D97-AF65-F5344CB8AC3E}">
        <p14:creationId xmlns:p14="http://schemas.microsoft.com/office/powerpoint/2010/main" val="3111872590"/>
      </p:ext>
    </p:extLst>
  </p:cSld>
  <p:clrMapOvr>
    <a:masterClrMapping/>
  </p:clrMapOvr>
</p:sld>
</file>

<file path=ppt/theme/theme1.xml><?xml version="1.0" encoding="utf-8"?>
<a:theme xmlns:a="http://schemas.openxmlformats.org/drawingml/2006/main" name="L&amp;W theme">
  <a:themeElements>
    <a:clrScheme name="L&amp;W palette">
      <a:dk1>
        <a:srgbClr val="4D4D4D"/>
      </a:dk1>
      <a:lt1>
        <a:srgbClr val="FFFFFF"/>
      </a:lt1>
      <a:dk2>
        <a:srgbClr val="264C59"/>
      </a:dk2>
      <a:lt2>
        <a:srgbClr val="FFFFFF"/>
      </a:lt2>
      <a:accent1>
        <a:srgbClr val="EE7E3B"/>
      </a:accent1>
      <a:accent2>
        <a:srgbClr val="264C59"/>
      </a:accent2>
      <a:accent3>
        <a:srgbClr val="65B48C"/>
      </a:accent3>
      <a:accent4>
        <a:srgbClr val="478996"/>
      </a:accent4>
      <a:accent5>
        <a:srgbClr val="7E3F8F"/>
      </a:accent5>
      <a:accent6>
        <a:srgbClr val="A02140"/>
      </a:accent6>
      <a:hlink>
        <a:srgbClr val="4D4D4D"/>
      </a:hlink>
      <a:folHlink>
        <a:srgbClr val="4D4D4D"/>
      </a:folHlink>
    </a:clrScheme>
    <a:fontScheme name="L&amp;W font">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amp;W theme" id="{A5591C8C-8F93-41FE-950E-7FEBF52943CD}" vid="{C7C50673-8A8D-432E-8959-CEB7E129C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3FC3E63E4D8F4385B81D516F46FF7B" ma:contentTypeVersion="21" ma:contentTypeDescription="Create a new document." ma:contentTypeScope="" ma:versionID="fb5b4f6f064342428c762c0d5b62a486">
  <xsd:schema xmlns:xsd="http://www.w3.org/2001/XMLSchema" xmlns:xs="http://www.w3.org/2001/XMLSchema" xmlns:p="http://schemas.microsoft.com/office/2006/metadata/properties" xmlns:ns2="d4127354-1402-4f1d-ba7f-e03d5a775dfb" xmlns:ns3="4d17e478-008a-4402-85c5-ebf269caa205" targetNamespace="http://schemas.microsoft.com/office/2006/metadata/properties" ma:root="true" ma:fieldsID="908f45b03655fab7d9028250412644ce" ns2:_="" ns3:_="">
    <xsd:import namespace="d4127354-1402-4f1d-ba7f-e03d5a775dfb"/>
    <xsd:import namespace="4d17e478-008a-4402-85c5-ebf269caa20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n64937230ee64525b7a5f9fa9f9166d9" minOccurs="0"/>
                <xsd:element ref="ns2:TaxCatchAll"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27354-1402-4f1d-ba7f-e03d5a775df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14" nillable="true" ma:displayName="Taxonomy Catch All Column" ma:description="" ma:hidden="true" ma:list="{d8a02af6-4560-4867-8c94-3f6e6a211659}" ma:internalName="TaxCatchAll" ma:showField="CatchAllData" ma:web="d4127354-1402-4f1d-ba7f-e03d5a775d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17e478-008a-4402-85c5-ebf269caa20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n64937230ee64525b7a5f9fa9f9166d9" ma:index="13" nillable="true" ma:taxonomy="true" ma:internalName="n64937230ee64525b7a5f9fa9f9166d9" ma:taxonomyFieldName="Project_x0020_Code" ma:displayName="Project Code" ma:default="" ma:fieldId="{76493723-0ee6-4525-b7a5-f9fa9f9166d9}" ma:sspId="842bce91-9457-43a8-9e1d-1612484c2ab9" ma:termSetId="228f0c69-32b8-40de-b53a-137d3de44644" ma:anchorId="00000000-0000-0000-0000-000000000000" ma:open="fals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42bce91-9457-43a8-9e1d-1612484c2a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4127354-1402-4f1d-ba7f-e03d5a775dfb" xsi:nil="true"/>
    <lcf76f155ced4ddcb4097134ff3c332f xmlns="4d17e478-008a-4402-85c5-ebf269caa205">
      <Terms xmlns="http://schemas.microsoft.com/office/infopath/2007/PartnerControls"/>
    </lcf76f155ced4ddcb4097134ff3c332f>
    <n64937230ee64525b7a5f9fa9f9166d9 xmlns="4d17e478-008a-4402-85c5-ebf269caa205">
      <Terms xmlns="http://schemas.microsoft.com/office/infopath/2007/PartnerControls"/>
    </n64937230ee64525b7a5f9fa9f9166d9>
  </documentManagement>
</p:properties>
</file>

<file path=customXml/itemProps1.xml><?xml version="1.0" encoding="utf-8"?>
<ds:datastoreItem xmlns:ds="http://schemas.openxmlformats.org/officeDocument/2006/customXml" ds:itemID="{B77603B8-54D9-40C2-9491-CF3DECF504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27354-1402-4f1d-ba7f-e03d5a775dfb"/>
    <ds:schemaRef ds:uri="4d17e478-008a-4402-85c5-ebf269caa2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64EE94-727B-4931-8066-92D457205A00}">
  <ds:schemaRefs>
    <ds:schemaRef ds:uri="http://schemas.microsoft.com/sharepoint/v3/contenttype/forms"/>
  </ds:schemaRefs>
</ds:datastoreItem>
</file>

<file path=customXml/itemProps3.xml><?xml version="1.0" encoding="utf-8"?>
<ds:datastoreItem xmlns:ds="http://schemas.openxmlformats.org/officeDocument/2006/customXml" ds:itemID="{D77DF2C5-26BB-4C9E-AE1A-4EEA64EAE106}">
  <ds:schemaRefs>
    <ds:schemaRef ds:uri="http://www.w3.org/XML/1998/namespace"/>
    <ds:schemaRef ds:uri="d4127354-1402-4f1d-ba7f-e03d5a775dfb"/>
    <ds:schemaRef ds:uri="http://purl.org/dc/terms/"/>
    <ds:schemaRef ds:uri="http://purl.org/dc/dcmitype/"/>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4d17e478-008a-4402-85c5-ebf269caa205"/>
  </ds:schemaRefs>
</ds:datastoreItem>
</file>

<file path=docProps/app.xml><?xml version="1.0" encoding="utf-8"?>
<Properties xmlns="http://schemas.openxmlformats.org/officeDocument/2006/extended-properties" xmlns:vt="http://schemas.openxmlformats.org/officeDocument/2006/docPropsVTypes">
  <Template>L&amp;W theme</Template>
  <TotalTime>211</TotalTime>
  <Words>1481</Words>
  <Application>Microsoft Office PowerPoint</Application>
  <PresentationFormat>Widescreen</PresentationFormat>
  <Paragraphs>103</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Unicode MS</vt:lpstr>
      <vt:lpstr>Calibri</vt:lpstr>
      <vt:lpstr>Raleway</vt:lpstr>
      <vt:lpstr>Wingdings</vt:lpstr>
      <vt:lpstr>L&amp;W theme</vt:lpstr>
      <vt:lpstr> Adult Learning in Wales  </vt:lpstr>
      <vt:lpstr>Who delivers adult learning?</vt:lpstr>
      <vt:lpstr>Number of learners</vt:lpstr>
      <vt:lpstr>Adult Participation in Learning Survey 2025</vt:lpstr>
      <vt:lpstr>Learning participation is increasing</vt:lpstr>
      <vt:lpstr>But is learning reaching those who need it the most?</vt:lpstr>
      <vt:lpstr>Motivations for learning</vt:lpstr>
      <vt:lpstr>Benefits of learning</vt:lpstr>
      <vt:lpstr>Barriers to learning</vt:lpstr>
      <vt:lpstr>PowerPoint Presentation</vt:lpstr>
    </vt:vector>
  </TitlesOfParts>
  <Company>Learning and 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Jones</dc:creator>
  <cp:lastModifiedBy>Wendy Ellaway-Lock</cp:lastModifiedBy>
  <cp:revision>249</cp:revision>
  <cp:lastPrinted>2026-07-30T08:24:31Z</cp:lastPrinted>
  <dcterms:created xsi:type="dcterms:W3CDTF">2024-04-12T13:41:28Z</dcterms:created>
  <dcterms:modified xsi:type="dcterms:W3CDTF">2026-09-21T12:32:33Z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0x010100513FC3E63E4D8F4385B81D516F46FF7B</vt:lpwstr>
  </property>
  <property fmtid="{D5CDD505-2E9C-101B-9397-08002B2CF9AE}" pid="3" name="MediaServiceImageTags">
    <vt:lpwstr/>
  </property>
  <property fmtid="{D5CDD505-2E9C-101B-9397-08002B2CF9AE}" pid="4" name="Project Code">
    <vt:lpwstr/>
  </property>
  <property fmtid="{D5CDD505-2E9C-101B-9397-08002B2CF9AE}" pid="5" name="Project_x0020_Code">
    <vt:lpwstr/>
  </property>
</Properties>
</file>