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3327" r:id="rId5"/>
    <p:sldId id="3330" r:id="rId6"/>
    <p:sldId id="3332" r:id="rId7"/>
    <p:sldId id="3338" r:id="rId8"/>
    <p:sldId id="3335" r:id="rId9"/>
    <p:sldId id="3336" r:id="rId10"/>
    <p:sldId id="3337" r:id="rId11"/>
    <p:sldId id="3308" r:id="rId12"/>
    <p:sldId id="3339" r:id="rId13"/>
    <p:sldId id="3301" r:id="rId1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1E3B"/>
    <a:srgbClr val="EB6032"/>
    <a:srgbClr val="012B4D"/>
    <a:srgbClr val="F2F2F2"/>
    <a:srgbClr val="F06731"/>
    <a:srgbClr val="1A1E3B"/>
    <a:srgbClr val="FDC633"/>
    <a:srgbClr val="593799"/>
    <a:srgbClr val="0CAC86"/>
    <a:srgbClr val="6E4B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918496-42F3-4A6B-BFE6-B2E6E082010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48F86F-3DBE-4F63-88DC-22C9D7109B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8227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48880"/>
            <a:ext cx="4038600" cy="377728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48880"/>
            <a:ext cx="4038600" cy="377728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702" y="2368001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36093"/>
            <a:ext cx="4040188" cy="33452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8527" y="2368001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036093"/>
            <a:ext cx="4041775" cy="33452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04279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14557"/>
            <a:ext cx="5111750" cy="48347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66329"/>
            <a:ext cx="3008313" cy="36829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52736"/>
            <a:ext cx="2057400" cy="507342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52736"/>
            <a:ext cx="6019800" cy="507342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2F73038-8B60-B54D-83FF-628384A9598D}"/>
              </a:ext>
            </a:extLst>
          </p:cNvPr>
          <p:cNvSpPr/>
          <p:nvPr userDrawn="1"/>
        </p:nvSpPr>
        <p:spPr>
          <a:xfrm>
            <a:off x="0" y="0"/>
            <a:ext cx="9144000" cy="62099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6388" y="692696"/>
            <a:ext cx="7931224" cy="940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6388" y="1916833"/>
            <a:ext cx="7931224" cy="3312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7ABD91-E8DE-D544-9611-4678364DB75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309320"/>
            <a:ext cx="989660" cy="4320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740394-010B-CF42-ABB5-59F1C021B37C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127" y="6426865"/>
            <a:ext cx="1802329" cy="24249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rgbClr val="F0673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issuu.com/acttraining/docs/act_routes_we_offer_8.2.2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erson holding a clipboard&#10;&#10;Description automatically generated">
            <a:extLst>
              <a:ext uri="{FF2B5EF4-FFF2-40B4-BE49-F238E27FC236}">
                <a16:creationId xmlns:a16="http://schemas.microsoft.com/office/drawing/2014/main" id="{FD68BCCB-474A-AEDE-15F8-0D97E6B3C3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9143999" cy="6867212"/>
          </a:xfrm>
        </p:spPr>
      </p:pic>
      <p:sp>
        <p:nvSpPr>
          <p:cNvPr id="3" name="TextBox 13">
            <a:extLst>
              <a:ext uri="{FF2B5EF4-FFF2-40B4-BE49-F238E27FC236}">
                <a16:creationId xmlns:a16="http://schemas.microsoft.com/office/drawing/2014/main" id="{DE6A2363-4A33-81AA-50CF-4859930A2965}"/>
              </a:ext>
            </a:extLst>
          </p:cNvPr>
          <p:cNvSpPr txBox="1"/>
          <p:nvPr/>
        </p:nvSpPr>
        <p:spPr>
          <a:xfrm>
            <a:off x="699581" y="693733"/>
            <a:ext cx="7998244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400" b="1" dirty="0">
                <a:solidFill>
                  <a:srgbClr val="EB6032"/>
                </a:solidFill>
                <a:latin typeface="Objektiv Mk2 Trial Bold"/>
                <a:ea typeface="Objektiv Mk2 Trial Bold"/>
                <a:cs typeface="Objektiv Mk2 Trial Bold"/>
                <a:sym typeface="Objektiv Mk2 Trial Bold"/>
              </a:rPr>
              <a:t>Apprenticeships: </a:t>
            </a:r>
            <a:r>
              <a:rPr lang="en-US" sz="2400" b="1" dirty="0">
                <a:solidFill>
                  <a:srgbClr val="FFFFFF"/>
                </a:solidFill>
                <a:latin typeface="Objektiv Mk2 Trial Bold"/>
                <a:ea typeface="Objektiv Mk2 Trial Bold"/>
                <a:cs typeface="Objektiv Mk2 Trial Bold"/>
                <a:sym typeface="Objektiv Mk2 Trial Bold"/>
              </a:rPr>
              <a:t>Upskilling Adults </a:t>
            </a:r>
          </a:p>
          <a:p>
            <a:pPr algn="l"/>
            <a:r>
              <a:rPr lang="en-US" sz="2400" b="1" dirty="0">
                <a:solidFill>
                  <a:srgbClr val="FFFFFF"/>
                </a:solidFill>
                <a:latin typeface="Objektiv Mk2 Trial Bold"/>
                <a:ea typeface="Objektiv Mk2 Trial Bold"/>
                <a:cs typeface="Objektiv Mk2 Trial Bold"/>
                <a:sym typeface="Objektiv Mk2 Trial Bold"/>
              </a:rPr>
              <a:t>for the Future of Work in Wales</a:t>
            </a:r>
          </a:p>
        </p:txBody>
      </p:sp>
    </p:spTree>
    <p:extLst>
      <p:ext uri="{BB962C8B-B14F-4D97-AF65-F5344CB8AC3E}">
        <p14:creationId xmlns:p14="http://schemas.microsoft.com/office/powerpoint/2010/main" val="1510209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5A846E-BEB3-BA85-6496-A37548ED4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801" y="528084"/>
            <a:ext cx="8164432" cy="86809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 b="1" dirty="0">
                <a:solidFill>
                  <a:srgbClr val="1B1E3B"/>
                </a:solidFill>
                <a:latin typeface="Objektiv Mk2 Trial Bold" panose="020B0604020202020204"/>
                <a:cs typeface="Objektiv Mk2 Trial Bold" panose="020B0604020202020204" charset="0"/>
              </a:rPr>
              <a:t>Why adult learning matters? </a:t>
            </a:r>
            <a:endParaRPr lang="en-US" b="1" dirty="0">
              <a:solidFill>
                <a:srgbClr val="1B1E3B"/>
              </a:solidFill>
              <a:latin typeface="Objektiv Mk2 Trial Bold" panose="020B0604020202020204"/>
              <a:cs typeface="Calibri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F6E2B4-C3E3-4C95-9363-65FF16E595E9}"/>
              </a:ext>
            </a:extLst>
          </p:cNvPr>
          <p:cNvSpPr txBox="1"/>
          <p:nvPr/>
        </p:nvSpPr>
        <p:spPr>
          <a:xfrm>
            <a:off x="609818" y="1396181"/>
            <a:ext cx="402219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rgbClr val="1B1E3B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Learning doesn’t stop after education.</a:t>
            </a:r>
          </a:p>
          <a:p>
            <a:pPr>
              <a:buNone/>
            </a:pPr>
            <a:endParaRPr lang="en-US" b="1" dirty="0">
              <a:solidFill>
                <a:srgbClr val="1B1E3B"/>
              </a:solidFill>
              <a:latin typeface="Objektiv Mk2 Trial Bold" panose="020B0604020202020204" charset="0"/>
              <a:cs typeface="Objektiv Mk2 Trial Bold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1B1E3B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Learning continues throughout a person's working life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1B1E3B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Adults need opportunities to gain new skills and progress their careers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1B1E3B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Many cannot afford to leave employment to study full-time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1B1E3B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Lifelong learning is essential for a skilled and adaptable workforce</a:t>
            </a:r>
          </a:p>
          <a:p>
            <a:endParaRPr lang="en-GB" dirty="0">
              <a:solidFill>
                <a:srgbClr val="1B1E3B"/>
              </a:solidFill>
              <a:latin typeface="Objektiv Mk2 Trial Bold" panose="020B0604020202020204" charset="0"/>
              <a:cs typeface="Objektiv Mk2 Trial Bold" panose="020B0604020202020204" charset="0"/>
            </a:endParaRPr>
          </a:p>
          <a:p>
            <a:r>
              <a:rPr lang="en-GB" b="1" dirty="0">
                <a:solidFill>
                  <a:srgbClr val="1B1E3B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Apprenticeships make continuous professional development accessible while remaining in work.</a:t>
            </a:r>
          </a:p>
          <a:p>
            <a:endParaRPr lang="en-US" dirty="0">
              <a:solidFill>
                <a:srgbClr val="012B4D"/>
              </a:solidFill>
              <a:latin typeface="Objektiv Mk2 Trial Bold" panose="020B0604020202020204" charset="0"/>
              <a:cs typeface="Objektiv Mk2 Trial Bold" panose="020B060402020202020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CAB6E2-659F-039F-2EDA-9207D2A0BE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017" y="1298442"/>
            <a:ext cx="4210040" cy="4261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959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5A846E-BEB3-BA85-6496-A37548ED4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339" y="675138"/>
            <a:ext cx="5325718" cy="64228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 sz="3600" b="1" dirty="0">
                <a:solidFill>
                  <a:srgbClr val="1B1E3B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The Apprenticeship Ladder</a:t>
            </a:r>
          </a:p>
          <a:p>
            <a:pPr>
              <a:buNone/>
            </a:pPr>
            <a:endParaRPr lang="en-US" sz="1400" dirty="0">
              <a:solidFill>
                <a:srgbClr val="54576C"/>
              </a:solidFill>
              <a:cs typeface="Calibri"/>
            </a:endParaRPr>
          </a:p>
          <a:p>
            <a:pPr>
              <a:buNone/>
            </a:pPr>
            <a:endParaRPr lang="en-US" b="1" dirty="0">
              <a:solidFill>
                <a:srgbClr val="54576C"/>
              </a:solidFill>
              <a:cs typeface="Calibri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F1C682E6-ECF8-4BC0-B8DC-095E1F6056B6}"/>
              </a:ext>
            </a:extLst>
          </p:cNvPr>
          <p:cNvSpPr/>
          <p:nvPr/>
        </p:nvSpPr>
        <p:spPr>
          <a:xfrm>
            <a:off x="2235200" y="1745342"/>
            <a:ext cx="4064000" cy="4064000"/>
          </a:xfrm>
          <a:prstGeom prst="triangle">
            <a:avLst/>
          </a:prstGeom>
          <a:solidFill>
            <a:srgbClr val="002060"/>
          </a:solidFill>
          <a:ln>
            <a:solidFill>
              <a:schemeClr val="accent6"/>
            </a:solidFill>
          </a:ln>
        </p:spPr>
        <p:style>
          <a:lnRef idx="0">
            <a:scrgbClr r="0" g="0" b="0"/>
          </a:lnRef>
          <a:fillRef idx="1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56B17EC-B359-42C0-B700-59FF442210A9}"/>
              </a:ext>
            </a:extLst>
          </p:cNvPr>
          <p:cNvGrpSpPr/>
          <p:nvPr/>
        </p:nvGrpSpPr>
        <p:grpSpPr>
          <a:xfrm>
            <a:off x="4267200" y="2152138"/>
            <a:ext cx="2641600" cy="722312"/>
            <a:chOff x="2743199" y="406796"/>
            <a:chExt cx="2641600" cy="72231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249C1E6A-743A-47B7-B50F-5CE59C96A375}"/>
                </a:ext>
              </a:extLst>
            </p:cNvPr>
            <p:cNvSpPr/>
            <p:nvPr/>
          </p:nvSpPr>
          <p:spPr>
            <a:xfrm>
              <a:off x="2743199" y="406796"/>
              <a:ext cx="2641600" cy="722312"/>
            </a:xfrm>
            <a:prstGeom prst="roundRect">
              <a:avLst/>
            </a:prstGeom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Rectangle: Rounded Corners 5">
              <a:extLst>
                <a:ext uri="{FF2B5EF4-FFF2-40B4-BE49-F238E27FC236}">
                  <a16:creationId xmlns:a16="http://schemas.microsoft.com/office/drawing/2014/main" id="{E58E2F15-1886-43F2-9B34-24C603E0811E}"/>
                </a:ext>
              </a:extLst>
            </p:cNvPr>
            <p:cNvSpPr txBox="1"/>
            <p:nvPr/>
          </p:nvSpPr>
          <p:spPr>
            <a:xfrm>
              <a:off x="2778459" y="442056"/>
              <a:ext cx="2571080" cy="651792"/>
            </a:xfrm>
            <a:prstGeom prst="rect">
              <a:avLst/>
            </a:prstGeom>
            <a:sp3d z="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>
                  <a:solidFill>
                    <a:srgbClr val="1B1E3B"/>
                  </a:solidFill>
                  <a:latin typeface="Objektiv Mk2 Trial Bold" panose="020B0604020202020204" charset="0"/>
                  <a:cs typeface="Objektiv Mk2 Trial Bold" panose="020B0604020202020204" charset="0"/>
                </a:rPr>
                <a:t>Degree Apprenticeship 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>
                  <a:solidFill>
                    <a:srgbClr val="1B1E3B"/>
                  </a:solidFill>
                  <a:latin typeface="Objektiv Mk2 Trial Bold" panose="020B0604020202020204" charset="0"/>
                  <a:cs typeface="Objektiv Mk2 Trial Bold" panose="020B0604020202020204" charset="0"/>
                </a:rPr>
                <a:t>(Level 6)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281ED08-F7A0-4DF9-8BF2-C6FFF6F0A269}"/>
              </a:ext>
            </a:extLst>
          </p:cNvPr>
          <p:cNvGrpSpPr/>
          <p:nvPr/>
        </p:nvGrpSpPr>
        <p:grpSpPr>
          <a:xfrm>
            <a:off x="4267200" y="2964740"/>
            <a:ext cx="2641600" cy="722312"/>
            <a:chOff x="2743199" y="1219398"/>
            <a:chExt cx="2641600" cy="72231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DD7B5310-55B3-404E-9DCB-967D1A190068}"/>
                </a:ext>
              </a:extLst>
            </p:cNvPr>
            <p:cNvSpPr/>
            <p:nvPr/>
          </p:nvSpPr>
          <p:spPr>
            <a:xfrm>
              <a:off x="2743199" y="1219398"/>
              <a:ext cx="2641600" cy="722312"/>
            </a:xfrm>
            <a:prstGeom prst="roundRect">
              <a:avLst/>
            </a:prstGeom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: Rounded Corners 7">
              <a:extLst>
                <a:ext uri="{FF2B5EF4-FFF2-40B4-BE49-F238E27FC236}">
                  <a16:creationId xmlns:a16="http://schemas.microsoft.com/office/drawing/2014/main" id="{38FCE2A7-19DC-470C-9F80-BEDCFAC19871}"/>
                </a:ext>
              </a:extLst>
            </p:cNvPr>
            <p:cNvSpPr txBox="1"/>
            <p:nvPr/>
          </p:nvSpPr>
          <p:spPr>
            <a:xfrm>
              <a:off x="2778459" y="1254658"/>
              <a:ext cx="2571080" cy="651792"/>
            </a:xfrm>
            <a:prstGeom prst="rect">
              <a:avLst/>
            </a:prstGeom>
            <a:sp3d z="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600" kern="1200" dirty="0">
                  <a:solidFill>
                    <a:srgbClr val="1B1E3B"/>
                  </a:solidFill>
                  <a:latin typeface="Objektiv Mk2 Trial Bold" panose="020B0604020202020204" charset="0"/>
                  <a:cs typeface="Objektiv Mk2 Trial Bold" panose="020B0604020202020204" charset="0"/>
                </a:rPr>
                <a:t>Higher Apprenticeship (Levels 4 / Level 5)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EFE65A2-8024-4321-BDAA-DACC05A9E6E3}"/>
              </a:ext>
            </a:extLst>
          </p:cNvPr>
          <p:cNvGrpSpPr/>
          <p:nvPr/>
        </p:nvGrpSpPr>
        <p:grpSpPr>
          <a:xfrm>
            <a:off x="4267200" y="3777342"/>
            <a:ext cx="2641600" cy="722312"/>
            <a:chOff x="2743199" y="2032000"/>
            <a:chExt cx="2641600" cy="72231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DFF9407E-852A-43F1-8831-A74F5E0200B6}"/>
                </a:ext>
              </a:extLst>
            </p:cNvPr>
            <p:cNvSpPr/>
            <p:nvPr/>
          </p:nvSpPr>
          <p:spPr>
            <a:xfrm>
              <a:off x="2743199" y="2032000"/>
              <a:ext cx="2641600" cy="722312"/>
            </a:xfrm>
            <a:prstGeom prst="roundRect">
              <a:avLst/>
            </a:prstGeom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Rectangle: Rounded Corners 9">
              <a:extLst>
                <a:ext uri="{FF2B5EF4-FFF2-40B4-BE49-F238E27FC236}">
                  <a16:creationId xmlns:a16="http://schemas.microsoft.com/office/drawing/2014/main" id="{4F820F37-E18A-4DCD-A223-F56EC0E2336A}"/>
                </a:ext>
              </a:extLst>
            </p:cNvPr>
            <p:cNvSpPr txBox="1"/>
            <p:nvPr/>
          </p:nvSpPr>
          <p:spPr>
            <a:xfrm>
              <a:off x="2778459" y="2067260"/>
              <a:ext cx="2571080" cy="651792"/>
            </a:xfrm>
            <a:prstGeom prst="rect">
              <a:avLst/>
            </a:prstGeom>
            <a:sp3d z="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600" kern="1200" dirty="0">
                  <a:solidFill>
                    <a:srgbClr val="1B1E3B"/>
                  </a:solidFill>
                  <a:latin typeface="Objektiv Mk2 Trial Bold" panose="020B0604020202020204" charset="0"/>
                  <a:cs typeface="Objektiv Mk2 Trial Bold" panose="020B0604020202020204" charset="0"/>
                </a:rPr>
                <a:t>Apprenticeship (Level 3)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D107AE0-58EC-4176-BDD3-4712686FF584}"/>
              </a:ext>
            </a:extLst>
          </p:cNvPr>
          <p:cNvGrpSpPr/>
          <p:nvPr/>
        </p:nvGrpSpPr>
        <p:grpSpPr>
          <a:xfrm>
            <a:off x="4282826" y="4623561"/>
            <a:ext cx="2610349" cy="722312"/>
            <a:chOff x="2758825" y="2844601"/>
            <a:chExt cx="2610349" cy="72231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A167A654-E387-4E24-8CD8-DCC97373860A}"/>
                </a:ext>
              </a:extLst>
            </p:cNvPr>
            <p:cNvSpPr/>
            <p:nvPr/>
          </p:nvSpPr>
          <p:spPr>
            <a:xfrm>
              <a:off x="2758825" y="2844601"/>
              <a:ext cx="2610349" cy="722312"/>
            </a:xfrm>
            <a:prstGeom prst="roundRect">
              <a:avLst/>
            </a:prstGeom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3" name="Rectangle: Rounded Corners 11">
              <a:extLst>
                <a:ext uri="{FF2B5EF4-FFF2-40B4-BE49-F238E27FC236}">
                  <a16:creationId xmlns:a16="http://schemas.microsoft.com/office/drawing/2014/main" id="{3591755B-D908-4FD8-A473-74D463C9A2BC}"/>
                </a:ext>
              </a:extLst>
            </p:cNvPr>
            <p:cNvSpPr txBox="1"/>
            <p:nvPr/>
          </p:nvSpPr>
          <p:spPr>
            <a:xfrm>
              <a:off x="2794085" y="2879861"/>
              <a:ext cx="2539829" cy="651792"/>
            </a:xfrm>
            <a:prstGeom prst="rect">
              <a:avLst/>
            </a:prstGeom>
            <a:sp3d z="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600" kern="1200" dirty="0">
                  <a:solidFill>
                    <a:srgbClr val="1B1E3B"/>
                  </a:solidFill>
                  <a:latin typeface="Objektiv Mk2 Trial Bold" panose="020B0604020202020204" charset="0"/>
                  <a:cs typeface="Objektiv Mk2 Trial Bold" panose="020B0604020202020204" charset="0"/>
                </a:rPr>
                <a:t>Foundation Apprenticeship (Level </a:t>
              </a:r>
              <a:r>
                <a:rPr lang="en-GB" sz="1600" dirty="0">
                  <a:solidFill>
                    <a:srgbClr val="1B1E3B"/>
                  </a:solidFill>
                  <a:latin typeface="Objektiv Mk2 Trial Bold" panose="020B0604020202020204" charset="0"/>
                  <a:cs typeface="Objektiv Mk2 Trial Bold" panose="020B0604020202020204" charset="0"/>
                </a:rPr>
                <a:t>2)</a:t>
              </a:r>
              <a:endParaRPr lang="en-GB" sz="1600" kern="1200" dirty="0">
                <a:solidFill>
                  <a:srgbClr val="002060"/>
                </a:solidFill>
                <a:latin typeface="Objektiv Mk2 Trial Bold" panose="020B0604020202020204" charset="0"/>
                <a:cs typeface="Objektiv Mk2 Trial Bold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0406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549F51D-06A9-46D4-8771-F9ABBD8D55B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84840" y="-54280"/>
            <a:ext cx="9228840" cy="6912279"/>
          </a:xfrm>
          <a:prstGeom prst="rect">
            <a:avLst/>
          </a:prstGeom>
          <a:solidFill>
            <a:srgbClr val="1B1E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5A846E-BEB3-BA85-6496-A37548ED4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501" y="520437"/>
            <a:ext cx="7720997" cy="125623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Objektiv Mk2 Trial Bold" panose="020B0604020202020204" charset="0"/>
                <a:ea typeface="+mn-lt"/>
                <a:cs typeface="Objektiv Mk2 Trial Bold" panose="020B0604020202020204" charset="0"/>
              </a:rPr>
              <a:t>Changing the perception of apprenticeships 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Objektiv Mk2 Trial Bold" panose="020B0604020202020204" charset="0"/>
                <a:ea typeface="+mn-lt"/>
                <a:cs typeface="Objektiv Mk2 Trial Bold" panose="020B0604020202020204" charset="0"/>
              </a:rPr>
              <a:t>in Wales.</a:t>
            </a:r>
            <a:endParaRPr lang="en-US" sz="2800" b="1" dirty="0">
              <a:solidFill>
                <a:schemeClr val="bg1"/>
              </a:solidFill>
              <a:latin typeface="Objektiv Mk2 Trial Bold" panose="020B0604020202020204" charset="0"/>
              <a:cs typeface="Objektiv Mk2 Trial Bold" panose="020B0604020202020204" charset="0"/>
            </a:endParaRPr>
          </a:p>
          <a:p>
            <a:pPr>
              <a:buNone/>
            </a:pPr>
            <a:endParaRPr lang="en-US" b="1" dirty="0">
              <a:solidFill>
                <a:srgbClr val="54576C"/>
              </a:solidFill>
              <a:cs typeface="Calibri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88C5176-D4F5-493E-BB8D-B69A578944A8}"/>
              </a:ext>
            </a:extLst>
          </p:cNvPr>
          <p:cNvSpPr txBox="1">
            <a:spLocks/>
          </p:cNvSpPr>
          <p:nvPr/>
        </p:nvSpPr>
        <p:spPr>
          <a:xfrm>
            <a:off x="801092" y="1800202"/>
            <a:ext cx="7612315" cy="13580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b="1" i="0" dirty="0">
                <a:solidFill>
                  <a:schemeClr val="bg1"/>
                </a:solidFill>
                <a:effectLst/>
                <a:latin typeface="Objektiv Mk2 Trial Bold" panose="020B0604020202020204" charset="0"/>
                <a:cs typeface="Objektiv Mk2 Trial Bold" panose="020B0604020202020204" charset="0"/>
              </a:rPr>
              <a:t>“Apprenticeships are only for young people”</a:t>
            </a:r>
            <a:endParaRPr lang="en-GB" sz="1800" dirty="0">
              <a:solidFill>
                <a:schemeClr val="bg1"/>
              </a:solidFill>
              <a:latin typeface="Objektiv Mk2 Trial Bold" panose="020B0604020202020204" charset="0"/>
              <a:cs typeface="Objektiv Mk2 Trial Bold" panose="020B0604020202020204" charset="0"/>
            </a:endParaRPr>
          </a:p>
          <a:p>
            <a:pPr marL="0" indent="0">
              <a:buNone/>
            </a:pPr>
            <a:r>
              <a:rPr lang="en-GB" sz="1800" dirty="0">
                <a:solidFill>
                  <a:schemeClr val="bg1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The reality: Apprenticeships in Wales are available to people over the aged of 16 and specifically targets </a:t>
            </a:r>
            <a:r>
              <a:rPr lang="en-GB" sz="1800" dirty="0">
                <a:solidFill>
                  <a:srgbClr val="EB6032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career changers or existing employees looking to increase their skills.</a:t>
            </a:r>
          </a:p>
          <a:p>
            <a:pPr marL="0" indent="0">
              <a:buNone/>
            </a:pPr>
            <a:endParaRPr lang="en-GB" sz="1800" b="1" dirty="0">
              <a:solidFill>
                <a:srgbClr val="EB6032"/>
              </a:solidFill>
              <a:latin typeface="Objektiv Mk2 Trial Bold" panose="020B0604020202020204" charset="0"/>
              <a:cs typeface="Objektiv Mk2 Trial Bold" panose="020B0604020202020204" charset="0"/>
            </a:endParaRPr>
          </a:p>
          <a:p>
            <a:pPr marL="0" indent="0">
              <a:buNone/>
            </a:pPr>
            <a:endParaRPr lang="en-GB" sz="1800" b="1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0" indent="0">
              <a:buNone/>
            </a:pPr>
            <a:endParaRPr lang="en-GB" sz="1800" b="1" dirty="0">
              <a:solidFill>
                <a:srgbClr val="EB6032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en-GB" sz="1800" dirty="0">
              <a:solidFill>
                <a:schemeClr val="bg1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en-GB" sz="2400" b="1" dirty="0"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0156B9-A341-8232-BC54-CB14AE816E6C}"/>
              </a:ext>
            </a:extLst>
          </p:cNvPr>
          <p:cNvSpPr txBox="1"/>
          <p:nvPr/>
        </p:nvSpPr>
        <p:spPr>
          <a:xfrm>
            <a:off x="801092" y="3367348"/>
            <a:ext cx="72603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1800" b="1" dirty="0">
                <a:solidFill>
                  <a:schemeClr val="bg1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“Apprenticeships are only manual or trade jobs” </a:t>
            </a:r>
          </a:p>
          <a:p>
            <a:pPr marL="0" indent="0">
              <a:buNone/>
            </a:pPr>
            <a:r>
              <a:rPr lang="en-GB" sz="1800" dirty="0">
                <a:solidFill>
                  <a:schemeClr val="bg1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The reality: There are apprenticeships available in </a:t>
            </a:r>
            <a:r>
              <a:rPr lang="en-GB" sz="1800" dirty="0">
                <a:solidFill>
                  <a:srgbClr val="EB6032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over 20 different sectors</a:t>
            </a:r>
            <a:r>
              <a:rPr lang="en-GB" sz="1800" dirty="0">
                <a:solidFill>
                  <a:schemeClr val="bg1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, including digital, business services, healthcare and more. </a:t>
            </a:r>
          </a:p>
          <a:p>
            <a:pPr marL="0" indent="0">
              <a:buNone/>
            </a:pPr>
            <a:endParaRPr lang="en-GB" sz="1800" dirty="0">
              <a:solidFill>
                <a:schemeClr val="bg1"/>
              </a:solidFill>
              <a:latin typeface="Objektiv Mk2 Trial Bold" panose="020B0604020202020204" charset="0"/>
              <a:cs typeface="Objektiv Mk2 Trial Bold" panose="020B0604020202020204" charset="0"/>
            </a:endParaRPr>
          </a:p>
          <a:p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7F368E-79B7-CAB2-0976-253A961AD070}"/>
              </a:ext>
            </a:extLst>
          </p:cNvPr>
          <p:cNvSpPr txBox="1"/>
          <p:nvPr/>
        </p:nvSpPr>
        <p:spPr>
          <a:xfrm>
            <a:off x="801092" y="4688279"/>
            <a:ext cx="74285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1800" b="1" dirty="0">
                <a:solidFill>
                  <a:schemeClr val="bg1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“You can’t do an apprenticeship if you’ve already got qualifications”</a:t>
            </a:r>
          </a:p>
          <a:p>
            <a:pPr marL="0" indent="0">
              <a:buNone/>
            </a:pPr>
            <a:r>
              <a:rPr lang="en-GB" sz="1800" dirty="0">
                <a:solidFill>
                  <a:schemeClr val="bg1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The reality: Eligibility and funding can depend on the particular qualification. </a:t>
            </a:r>
            <a:r>
              <a:rPr lang="en-GB" sz="1800" dirty="0">
                <a:solidFill>
                  <a:srgbClr val="EB6032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Previous qualifications doesn’t always mean you can’t start an apprenticeship.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463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32226-2861-7443-F193-67BBEB9C5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6" descr="Icon&#10;&#10;Description automatically generated with medium confidence">
            <a:extLst>
              <a:ext uri="{FF2B5EF4-FFF2-40B4-BE49-F238E27FC236}">
                <a16:creationId xmlns:a16="http://schemas.microsoft.com/office/drawing/2014/main" id="{22104C5A-40D6-40FF-006C-DBAC8DC0ECB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239" y="-20288"/>
            <a:ext cx="9204044" cy="62199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CF750A-5CB1-BBD1-9C6A-38A54CB264C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57239" y="-20288"/>
            <a:ext cx="5671654" cy="6219920"/>
          </a:xfrm>
          <a:prstGeom prst="rect">
            <a:avLst/>
          </a:prstGeom>
          <a:solidFill>
            <a:srgbClr val="1B1E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  <a:highlight>
                <a:srgbClr val="012B4D"/>
              </a:highligh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C5EDD0-BC65-5E04-4483-B6A0677A7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741" y="658367"/>
            <a:ext cx="5325718" cy="17407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  <a:latin typeface="Objektiv Mk2 Trial Bold" panose="020B0604020202020204" charset="0"/>
                <a:ea typeface="Calibri"/>
                <a:cs typeface="Objektiv Mk2 Trial Bold" panose="020B0604020202020204" charset="0"/>
              </a:rPr>
              <a:t>Benefits of </a:t>
            </a: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  <a:latin typeface="Objektiv Mk2 Trial Bold" panose="020B0604020202020204" charset="0"/>
                <a:ea typeface="Calibri"/>
                <a:cs typeface="Objektiv Mk2 Trial Bold" panose="020B0604020202020204" charset="0"/>
              </a:rPr>
              <a:t>apprenticeships</a:t>
            </a:r>
          </a:p>
          <a:p>
            <a:pPr>
              <a:buNone/>
            </a:pPr>
            <a:endParaRPr lang="en-US" b="1" dirty="0">
              <a:solidFill>
                <a:srgbClr val="54576C"/>
              </a:solidFill>
              <a:cs typeface="Calibri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DC83E1B-60CF-EE30-3D74-B1E1199FB0C3}"/>
              </a:ext>
            </a:extLst>
          </p:cNvPr>
          <p:cNvSpPr txBox="1">
            <a:spLocks/>
          </p:cNvSpPr>
          <p:nvPr/>
        </p:nvSpPr>
        <p:spPr>
          <a:xfrm>
            <a:off x="836741" y="2095747"/>
            <a:ext cx="4232970" cy="44072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Learning while earning. </a:t>
            </a:r>
          </a:p>
          <a:p>
            <a:pPr marL="0" indent="0">
              <a:buNone/>
            </a:pPr>
            <a:r>
              <a:rPr lang="en-GB" sz="18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Apprentices can:</a:t>
            </a:r>
          </a:p>
          <a:p>
            <a:r>
              <a:rPr lang="en-GB" sz="18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Remain in employment while learning</a:t>
            </a:r>
          </a:p>
          <a:p>
            <a:r>
              <a:rPr lang="en-GB" sz="18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Gain a recognised qualification</a:t>
            </a:r>
          </a:p>
          <a:p>
            <a:r>
              <a:rPr lang="en-GB" sz="18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Apply learning directly in the workplace</a:t>
            </a:r>
          </a:p>
          <a:p>
            <a:r>
              <a:rPr lang="en-GB" sz="18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Progress their career without leaving work</a:t>
            </a:r>
          </a:p>
          <a:p>
            <a:pPr marL="285750" indent="-285750"/>
            <a:endParaRPr lang="en-GB" sz="2000" dirty="0">
              <a:solidFill>
                <a:schemeClr val="bg1"/>
              </a:solidFill>
              <a:latin typeface="Söhne"/>
              <a:ea typeface="Calibri"/>
              <a:cs typeface="Calibri"/>
            </a:endParaRPr>
          </a:p>
          <a:p>
            <a:pPr marL="0" indent="0">
              <a:buNone/>
            </a:pPr>
            <a:endParaRPr lang="en-GB" sz="1800" dirty="0">
              <a:solidFill>
                <a:srgbClr val="FFFFFF"/>
              </a:solidFill>
              <a:ea typeface="Calibri"/>
              <a:cs typeface="Calibri"/>
            </a:endParaRPr>
          </a:p>
          <a:p>
            <a:pPr marL="0" indent="0">
              <a:buNone/>
            </a:pPr>
            <a:endParaRPr lang="en-GB" sz="2400" b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0595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97">
            <a:extLst>
              <a:ext uri="{FF2B5EF4-FFF2-40B4-BE49-F238E27FC236}">
                <a16:creationId xmlns:a16="http://schemas.microsoft.com/office/drawing/2014/main" id="{58AA21C5-9E79-7E8D-5041-EE45819B027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2F2F2"/>
          </a:solidFill>
          <a:ln>
            <a:solidFill>
              <a:srgbClr val="F2F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7E304-D043-4354-BC9F-DC42D8D95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870" y="417375"/>
            <a:ext cx="8083631" cy="125597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1B1E3B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ACT can offer apprenticeships across a wide range of sectors </a:t>
            </a:r>
            <a:endParaRPr lang="en-GB" sz="2400" dirty="0">
              <a:solidFill>
                <a:srgbClr val="1B1E3B"/>
              </a:solidFill>
              <a:latin typeface="Objektiv Mk2 Trial Bold" panose="020B0604020202020204" charset="0"/>
              <a:cs typeface="Objektiv Mk2 Trial Bold" panose="020B060402020202020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7E3A7A6-0262-4901-A35E-4F9B50D385B5}"/>
              </a:ext>
            </a:extLst>
          </p:cNvPr>
          <p:cNvSpPr txBox="1">
            <a:spLocks/>
          </p:cNvSpPr>
          <p:nvPr/>
        </p:nvSpPr>
        <p:spPr>
          <a:xfrm>
            <a:off x="589870" y="1148314"/>
            <a:ext cx="4383741" cy="5152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800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0" indent="0">
              <a:buNone/>
            </a:pPr>
            <a:endParaRPr lang="en-GB" sz="2400" b="1" dirty="0">
              <a:ea typeface="Calibri"/>
              <a:cs typeface="Calibri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2F33488-D58B-354C-DFAF-97D3B293B105}"/>
              </a:ext>
            </a:extLst>
          </p:cNvPr>
          <p:cNvSpPr txBox="1">
            <a:spLocks/>
          </p:cNvSpPr>
          <p:nvPr/>
        </p:nvSpPr>
        <p:spPr>
          <a:xfrm>
            <a:off x="738736" y="1823136"/>
            <a:ext cx="4705005" cy="41696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>
                <a:solidFill>
                  <a:srgbClr val="1B1E3B"/>
                </a:solidFill>
                <a:cs typeface="Calibri"/>
              </a:rPr>
              <a:t>We support employers and employees through apprenticeships in:</a:t>
            </a:r>
          </a:p>
          <a:p>
            <a:pPr marL="0" indent="0">
              <a:buNone/>
            </a:pPr>
            <a:endParaRPr lang="en-GB" sz="1800" dirty="0">
              <a:solidFill>
                <a:srgbClr val="1B1E3B"/>
              </a:solidFill>
              <a:cs typeface="Calibri"/>
            </a:endParaRPr>
          </a:p>
          <a:p>
            <a:r>
              <a:rPr lang="en-GB" sz="1800" b="1" dirty="0">
                <a:solidFill>
                  <a:srgbClr val="1B1E3B"/>
                </a:solidFill>
                <a:cs typeface="Calibri"/>
              </a:rPr>
              <a:t>Data Analyst </a:t>
            </a:r>
          </a:p>
          <a:p>
            <a:r>
              <a:rPr lang="en-GB" sz="1800" b="1" dirty="0">
                <a:solidFill>
                  <a:srgbClr val="1B1E3B"/>
                </a:solidFill>
                <a:cs typeface="Calibri"/>
              </a:rPr>
              <a:t>Project Management </a:t>
            </a:r>
          </a:p>
          <a:p>
            <a:r>
              <a:rPr lang="en-GB" sz="1800" b="1" dirty="0">
                <a:solidFill>
                  <a:srgbClr val="1B1E3B"/>
                </a:solidFill>
                <a:cs typeface="Calibri"/>
              </a:rPr>
              <a:t>Procurement &amp; Supply</a:t>
            </a:r>
          </a:p>
          <a:p>
            <a:r>
              <a:rPr lang="en-GB" sz="1800" b="1" dirty="0">
                <a:solidFill>
                  <a:srgbClr val="1B1E3B"/>
                </a:solidFill>
                <a:cs typeface="Calibri"/>
              </a:rPr>
              <a:t>Accounting &amp; Finance</a:t>
            </a:r>
          </a:p>
          <a:p>
            <a:r>
              <a:rPr lang="en-GB" sz="1800" b="1" dirty="0">
                <a:solidFill>
                  <a:srgbClr val="1B1E3B"/>
                </a:solidFill>
                <a:cs typeface="Calibri"/>
              </a:rPr>
              <a:t>HR Management</a:t>
            </a:r>
          </a:p>
          <a:p>
            <a:r>
              <a:rPr lang="en-GB" sz="1800" b="1" dirty="0">
                <a:solidFill>
                  <a:srgbClr val="1B1E3B"/>
                </a:solidFill>
                <a:cs typeface="Calibri"/>
              </a:rPr>
              <a:t>Leadership &amp; Management</a:t>
            </a:r>
          </a:p>
          <a:p>
            <a:pPr marL="0" indent="0">
              <a:buNone/>
            </a:pPr>
            <a:endParaRPr lang="en-GB" sz="1800" b="1" dirty="0">
              <a:solidFill>
                <a:srgbClr val="1B1E3B"/>
              </a:solidFill>
              <a:cs typeface="Calibri"/>
            </a:endParaRPr>
          </a:p>
          <a:p>
            <a:pPr marL="0" indent="0">
              <a:buNone/>
            </a:pPr>
            <a:r>
              <a:rPr lang="en-GB" sz="1800" dirty="0">
                <a:solidFill>
                  <a:srgbClr val="1B1E3B"/>
                </a:solidFill>
                <a:cs typeface="Calibri"/>
              </a:rPr>
              <a:t>And other professional qualifications. </a:t>
            </a:r>
          </a:p>
          <a:p>
            <a:endParaRPr lang="en-GB" sz="1800" b="1" dirty="0">
              <a:solidFill>
                <a:srgbClr val="002060"/>
              </a:solidFill>
              <a:cs typeface="Calibri"/>
            </a:endParaRPr>
          </a:p>
          <a:p>
            <a:endParaRPr lang="en-GB" sz="1400" dirty="0"/>
          </a:p>
        </p:txBody>
      </p:sp>
      <p:sp>
        <p:nvSpPr>
          <p:cNvPr id="95" name="Freeform 12">
            <a:extLst>
              <a:ext uri="{FF2B5EF4-FFF2-40B4-BE49-F238E27FC236}">
                <a16:creationId xmlns:a16="http://schemas.microsoft.com/office/drawing/2014/main" id="{F85C3801-3AA2-EA02-5FAC-3799AADF98D5}"/>
              </a:ext>
            </a:extLst>
          </p:cNvPr>
          <p:cNvSpPr/>
          <p:nvPr/>
        </p:nvSpPr>
        <p:spPr>
          <a:xfrm>
            <a:off x="5428855" y="3603436"/>
            <a:ext cx="5249858" cy="5394156"/>
          </a:xfrm>
          <a:custGeom>
            <a:avLst/>
            <a:gdLst/>
            <a:ahLst/>
            <a:cxnLst/>
            <a:rect l="l" t="t" r="r" b="b"/>
            <a:pathLst>
              <a:path w="9779287" h="9905355">
                <a:moveTo>
                  <a:pt x="0" y="0"/>
                </a:moveTo>
                <a:lnTo>
                  <a:pt x="9779287" y="0"/>
                </a:lnTo>
                <a:lnTo>
                  <a:pt x="9779287" y="9905355"/>
                </a:lnTo>
                <a:lnTo>
                  <a:pt x="0" y="99053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6" name="Freeform 13">
            <a:extLst>
              <a:ext uri="{FF2B5EF4-FFF2-40B4-BE49-F238E27FC236}">
                <a16:creationId xmlns:a16="http://schemas.microsoft.com/office/drawing/2014/main" id="{23D1500F-5BDA-F550-CFC0-F8319EF92F95}"/>
              </a:ext>
            </a:extLst>
          </p:cNvPr>
          <p:cNvSpPr/>
          <p:nvPr/>
        </p:nvSpPr>
        <p:spPr>
          <a:xfrm rot="6075871">
            <a:off x="6079121" y="1752236"/>
            <a:ext cx="1948304" cy="1652272"/>
          </a:xfrm>
          <a:custGeom>
            <a:avLst/>
            <a:gdLst/>
            <a:ahLst/>
            <a:cxnLst/>
            <a:rect l="l" t="t" r="r" b="b"/>
            <a:pathLst>
              <a:path w="3290046" h="3290046">
                <a:moveTo>
                  <a:pt x="0" y="0"/>
                </a:moveTo>
                <a:lnTo>
                  <a:pt x="3290046" y="0"/>
                </a:lnTo>
                <a:lnTo>
                  <a:pt x="3290046" y="3290046"/>
                </a:lnTo>
                <a:lnTo>
                  <a:pt x="0" y="32900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7" name="Freeform 6">
            <a:extLst>
              <a:ext uri="{FF2B5EF4-FFF2-40B4-BE49-F238E27FC236}">
                <a16:creationId xmlns:a16="http://schemas.microsoft.com/office/drawing/2014/main" id="{99E96A5E-AFAB-6AC9-48B6-6E3CDC49FFBB}"/>
              </a:ext>
            </a:extLst>
          </p:cNvPr>
          <p:cNvSpPr/>
          <p:nvPr/>
        </p:nvSpPr>
        <p:spPr>
          <a:xfrm>
            <a:off x="2702754" y="5709686"/>
            <a:ext cx="2187042" cy="2296628"/>
          </a:xfrm>
          <a:custGeom>
            <a:avLst/>
            <a:gdLst/>
            <a:ahLst/>
            <a:cxnLst/>
            <a:rect l="l" t="t" r="r" b="b"/>
            <a:pathLst>
              <a:path w="4496997" h="4496997">
                <a:moveTo>
                  <a:pt x="0" y="0"/>
                </a:moveTo>
                <a:lnTo>
                  <a:pt x="4496996" y="0"/>
                </a:lnTo>
                <a:lnTo>
                  <a:pt x="4496996" y="4496997"/>
                </a:lnTo>
                <a:lnTo>
                  <a:pt x="0" y="4496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229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32226-2861-7443-F193-67BBEB9C5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C5EDD0-BC65-5E04-4483-B6A0677A7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742" y="775338"/>
            <a:ext cx="5325718" cy="707596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1B1E3B"/>
                </a:solidFill>
                <a:latin typeface="Objektiv Mk2 Trial Bold" panose="020B0604020202020204" charset="0"/>
                <a:ea typeface="Calibri"/>
                <a:cs typeface="Objektiv Mk2 Trial Bold" panose="020B0604020202020204" charset="0"/>
              </a:rPr>
              <a:t>Why these skills matter now</a:t>
            </a:r>
          </a:p>
          <a:p>
            <a:pPr>
              <a:buNone/>
            </a:pPr>
            <a:endParaRPr lang="en-US" b="1" dirty="0">
              <a:solidFill>
                <a:srgbClr val="54576C"/>
              </a:solidFill>
              <a:cs typeface="Calibri"/>
            </a:endParaRP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pic>
        <p:nvPicPr>
          <p:cNvPr id="3" name="Picture 2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5AA2669E-BA54-DBF7-30F5-57E520402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482934"/>
            <a:ext cx="4113667" cy="4114800"/>
          </a:xfrm>
          <a:prstGeom prst="rect">
            <a:avLst/>
          </a:prstGeom>
        </p:spPr>
      </p:pic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EAA9F11-1FBD-76D2-A0B5-0C46C178376D}"/>
              </a:ext>
            </a:extLst>
          </p:cNvPr>
          <p:cNvSpPr txBox="1">
            <a:spLocks/>
          </p:cNvSpPr>
          <p:nvPr/>
        </p:nvSpPr>
        <p:spPr>
          <a:xfrm>
            <a:off x="836742" y="1753337"/>
            <a:ext cx="3584788" cy="45933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800" dirty="0">
                <a:solidFill>
                  <a:srgbClr val="1B1E3B"/>
                </a:solidFill>
                <a:latin typeface="Objektiv Mk2 Trial Bold" panose="020B0604020202020204"/>
                <a:ea typeface="Calibri"/>
                <a:cs typeface="Objektiv Mk2 Trial Bold" panose="020B0604020202020204" charset="0"/>
              </a:rPr>
              <a:t>Modern workplaces are becoming:</a:t>
            </a:r>
          </a:p>
          <a:p>
            <a:r>
              <a:rPr lang="en-US" sz="1800" dirty="0">
                <a:solidFill>
                  <a:srgbClr val="1B1E3B"/>
                </a:solidFill>
                <a:latin typeface="Objektiv Mk2 Trial Bold" panose="020B0604020202020204"/>
                <a:ea typeface="Calibri"/>
                <a:cs typeface="Objektiv Mk2 Trial Bold" panose="020B0604020202020204" charset="0"/>
              </a:rPr>
              <a:t>More digital </a:t>
            </a:r>
          </a:p>
          <a:p>
            <a:r>
              <a:rPr lang="en-US" sz="1800" dirty="0">
                <a:solidFill>
                  <a:srgbClr val="1B1E3B"/>
                </a:solidFill>
                <a:latin typeface="Objektiv Mk2 Trial Bold" panose="020B0604020202020204"/>
                <a:ea typeface="Calibri"/>
                <a:cs typeface="Objektiv Mk2 Trial Bold" panose="020B0604020202020204" charset="0"/>
              </a:rPr>
              <a:t>More data-driven</a:t>
            </a:r>
          </a:p>
          <a:p>
            <a:r>
              <a:rPr lang="en-US" sz="1800" dirty="0">
                <a:solidFill>
                  <a:srgbClr val="1B1E3B"/>
                </a:solidFill>
                <a:latin typeface="Objektiv Mk2 Trial Bold" panose="020B0604020202020204"/>
                <a:ea typeface="Calibri"/>
                <a:cs typeface="Objektiv Mk2 Trial Bold" panose="020B0604020202020204" charset="0"/>
              </a:rPr>
              <a:t>More complex</a:t>
            </a:r>
          </a:p>
          <a:p>
            <a:pPr marL="0" indent="0">
              <a:buNone/>
            </a:pPr>
            <a:endParaRPr lang="en-US" sz="1800" dirty="0">
              <a:solidFill>
                <a:srgbClr val="1B1E3B"/>
              </a:solidFill>
              <a:latin typeface="Objektiv Mk2 Trial Bold" panose="020B0604020202020204"/>
              <a:cs typeface="Calibri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1B1E3B"/>
                </a:solidFill>
                <a:latin typeface="Objektiv Mk2 Trial Bold" panose="020B0604020202020204"/>
                <a:cs typeface="Calibri"/>
              </a:rPr>
              <a:t>Employers now need people who can analyse information, manage projects, lead teams and adapt to change.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1389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C8DFB81-FCA7-594B-9331-C4C5F76307E3}"/>
              </a:ext>
            </a:extLst>
          </p:cNvPr>
          <p:cNvSpPr txBox="1">
            <a:spLocks/>
          </p:cNvSpPr>
          <p:nvPr/>
        </p:nvSpPr>
        <p:spPr>
          <a:xfrm>
            <a:off x="653338" y="3346704"/>
            <a:ext cx="4241571" cy="14531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b="1" i="0" dirty="0">
                <a:solidFill>
                  <a:srgbClr val="1B1E3B"/>
                </a:solidFill>
                <a:effectLst/>
                <a:latin typeface="Objektiv Mk2 Trial Bold" panose="020B0604020202020204" charset="0"/>
                <a:cs typeface="Objektiv Mk2 Trial Bold" panose="020B0604020202020204" charset="0"/>
              </a:rPr>
              <a:t>Li</a:t>
            </a:r>
            <a:r>
              <a:rPr lang="en-GB" sz="1800" b="1" dirty="0">
                <a:solidFill>
                  <a:srgbClr val="1B1E3B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sa Winter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1B1E3B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Vice President, Dinner Secretary &amp; CPD &amp; Education Officer of The Insurance Institute of Cardiff</a:t>
            </a:r>
            <a:endParaRPr lang="en-GB" sz="2000" i="0" dirty="0">
              <a:solidFill>
                <a:srgbClr val="1B1E3B"/>
              </a:solidFill>
              <a:effectLst/>
              <a:latin typeface="Objektiv Mk2 Trial Bold" panose="020B0604020202020204" charset="0"/>
              <a:cs typeface="Objektiv Mk2 Trial Bold" panose="020B060402020202020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0517FE-87AC-E543-8EBE-1F157466E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338" y="1936346"/>
            <a:ext cx="3607764" cy="1224136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1B1E3B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Lisa’s Learning Journey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C54A9CB-F19E-0FEC-FB63-8B38C5B215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4" r="32349"/>
          <a:stretch/>
        </p:blipFill>
        <p:spPr>
          <a:xfrm>
            <a:off x="4710088" y="609306"/>
            <a:ext cx="4433912" cy="530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825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C8DFB81-FCA7-594B-9331-C4C5F76307E3}"/>
              </a:ext>
            </a:extLst>
          </p:cNvPr>
          <p:cNvSpPr txBox="1">
            <a:spLocks/>
          </p:cNvSpPr>
          <p:nvPr/>
        </p:nvSpPr>
        <p:spPr>
          <a:xfrm>
            <a:off x="647550" y="2179497"/>
            <a:ext cx="3930237" cy="39926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b="1" dirty="0">
                <a:solidFill>
                  <a:srgbClr val="1B1E3B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Apprenticeships, </a:t>
            </a:r>
          </a:p>
          <a:p>
            <a:r>
              <a:rPr lang="en-GB" sz="1800" i="0" dirty="0">
                <a:solidFill>
                  <a:srgbClr val="1B1E3B"/>
                </a:solidFill>
                <a:effectLst/>
                <a:latin typeface="Objektiv Mk2 Trial Bold" panose="020B0604020202020204" charset="0"/>
                <a:cs typeface="Objektiv Mk2 Trial Bold" panose="020B0604020202020204" charset="0"/>
              </a:rPr>
              <a:t>Help adults gain new skills</a:t>
            </a:r>
          </a:p>
          <a:p>
            <a:r>
              <a:rPr lang="en-GB" sz="1800" dirty="0">
                <a:solidFill>
                  <a:srgbClr val="1B1E3B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Help employers develop their workforce</a:t>
            </a:r>
          </a:p>
          <a:p>
            <a:r>
              <a:rPr lang="en-GB" sz="1800" i="0" dirty="0">
                <a:solidFill>
                  <a:srgbClr val="1B1E3B"/>
                </a:solidFill>
                <a:effectLst/>
                <a:latin typeface="Objektiv Mk2 Trial Bold" panose="020B0604020202020204" charset="0"/>
                <a:cs typeface="Objektiv Mk2 Trial Bold" panose="020B0604020202020204" charset="0"/>
              </a:rPr>
              <a:t>Help Wales meet changing economic deman</a:t>
            </a:r>
            <a:r>
              <a:rPr lang="en-GB" sz="1800" dirty="0">
                <a:solidFill>
                  <a:srgbClr val="1B1E3B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ds</a:t>
            </a:r>
          </a:p>
          <a:p>
            <a:r>
              <a:rPr lang="en-GB" sz="1800" i="0" dirty="0">
                <a:solidFill>
                  <a:srgbClr val="1B1E3B"/>
                </a:solidFill>
                <a:effectLst/>
                <a:latin typeface="Objektiv Mk2 Trial Bold" panose="020B0604020202020204" charset="0"/>
                <a:cs typeface="Objektiv Mk2 Trial Bold" panose="020B0604020202020204" charset="0"/>
              </a:rPr>
              <a:t>Support </a:t>
            </a:r>
            <a:r>
              <a:rPr lang="en-GB" sz="1800" dirty="0">
                <a:solidFill>
                  <a:srgbClr val="1B1E3B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lifelong learning and career progression</a:t>
            </a:r>
            <a:endParaRPr lang="en-GB" sz="2000" i="0" dirty="0">
              <a:solidFill>
                <a:srgbClr val="1B1E3B"/>
              </a:solidFill>
              <a:effectLst/>
              <a:latin typeface="Objektiv Mk2 Trial Bold" panose="020B0604020202020204" charset="0"/>
              <a:cs typeface="Objektiv Mk2 Trial Bold" panose="020B060402020202020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0517FE-87AC-E543-8EBE-1F157466E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337" y="582108"/>
            <a:ext cx="5157154" cy="1224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b="1" i="0" dirty="0">
                <a:solidFill>
                  <a:srgbClr val="1B1E3B"/>
                </a:solidFill>
                <a:effectLst/>
                <a:latin typeface="Objektiv Mk2 Trial Bold" panose="020B0604020202020204" charset="0"/>
                <a:cs typeface="Objektiv Mk2 Trial Bold" panose="020B0604020202020204" charset="0"/>
              </a:rPr>
              <a:t>Apprenticeships develop </a:t>
            </a:r>
            <a:r>
              <a:rPr lang="en-GB" sz="3200" dirty="0">
                <a:solidFill>
                  <a:srgbClr val="1B1E3B"/>
                </a:solidFill>
                <a:latin typeface="Objektiv Mk2 Trial Bold" panose="020B0604020202020204" charset="0"/>
                <a:cs typeface="Objektiv Mk2 Trial Bold" panose="020B0604020202020204" charset="0"/>
              </a:rPr>
              <a:t>c</a:t>
            </a:r>
            <a:r>
              <a:rPr lang="en-GB" sz="3200" b="1" i="0" dirty="0">
                <a:solidFill>
                  <a:srgbClr val="1B1E3B"/>
                </a:solidFill>
                <a:effectLst/>
                <a:latin typeface="Objektiv Mk2 Trial Bold" panose="020B0604020202020204" charset="0"/>
                <a:cs typeface="Objektiv Mk2 Trial Bold" panose="020B0604020202020204" charset="0"/>
              </a:rPr>
              <a:t>areers </a:t>
            </a:r>
          </a:p>
        </p:txBody>
      </p:sp>
      <p:pic>
        <p:nvPicPr>
          <p:cNvPr id="3" name="Picture 2" descr="A person smiling with colorful circles&#10;&#10;Description automatically generated">
            <a:extLst>
              <a:ext uri="{FF2B5EF4-FFF2-40B4-BE49-F238E27FC236}">
                <a16:creationId xmlns:a16="http://schemas.microsoft.com/office/drawing/2014/main" id="{F865E8CB-559D-4ABC-3E88-DC7024FDF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371600"/>
            <a:ext cx="4301036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408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C6944E-ADF4-7E26-0040-5144D25244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9143998" cy="617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943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d17e478-008a-4402-85c5-ebf269caa205">
      <Terms xmlns="http://schemas.microsoft.com/office/infopath/2007/PartnerControls"/>
    </lcf76f155ced4ddcb4097134ff3c332f>
    <TaxCatchAll xmlns="d4127354-1402-4f1d-ba7f-e03d5a775dfb" xsi:nil="true"/>
    <SharedWithUsers xmlns="d4127354-1402-4f1d-ba7f-e03d5a775dfb">
      <UserInfo>
        <DisplayName>Joanna Etherington</DisplayName>
        <AccountId>2980</AccountId>
        <AccountType/>
      </UserInfo>
      <UserInfo>
        <DisplayName>Claire Mirbelle</DisplayName>
        <AccountId>259</AccountId>
        <AccountType/>
      </UserInfo>
      <UserInfo>
        <DisplayName>Susan Edwards</DisplayName>
        <AccountId>228</AccountId>
        <AccountType/>
      </UserInfo>
      <UserInfo>
        <DisplayName>Amanda Symons</DisplayName>
        <AccountId>1889</AccountId>
        <AccountType/>
      </UserInfo>
      <UserInfo>
        <DisplayName>Daniel Williams</DisplayName>
        <AccountId>1427</AccountId>
        <AccountType/>
      </UserInfo>
      <UserInfo>
        <DisplayName>Maria Gillard</DisplayName>
        <AccountId>539</AccountId>
        <AccountType/>
      </UserInfo>
      <UserInfo>
        <DisplayName>Jacqueline Davies</DisplayName>
        <AccountId>266</AccountId>
        <AccountType/>
      </UserInfo>
      <UserInfo>
        <DisplayName>Lisa Rees</DisplayName>
        <AccountId>3220</AccountId>
        <AccountType/>
      </UserInfo>
      <UserInfo>
        <DisplayName>Kate Phillips</DisplayName>
        <AccountId>229</AccountId>
        <AccountType/>
      </UserInfo>
      <UserInfo>
        <DisplayName>Catrin Bishop</DisplayName>
        <AccountId>1771</AccountId>
        <AccountType/>
      </UserInfo>
      <UserInfo>
        <DisplayName>Millie Reeves</DisplayName>
        <AccountId>3041</AccountId>
        <AccountType/>
      </UserInfo>
      <UserInfo>
        <DisplayName>Lucy Wilkinson</DisplayName>
        <AccountId>553</AccountId>
        <AccountType/>
      </UserInfo>
    </SharedWithUsers>
    <n64937230ee64525b7a5f9fa9f9166d9 xmlns="4d17e478-008a-4402-85c5-ebf269caa205">
      <Terms xmlns="http://schemas.microsoft.com/office/infopath/2007/PartnerControls"/>
    </n64937230ee64525b7a5f9fa9f9166d9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3FC3E63E4D8F4385B81D516F46FF7B" ma:contentTypeVersion="21" ma:contentTypeDescription="Create a new document." ma:contentTypeScope="" ma:versionID="fb5b4f6f064342428c762c0d5b62a486">
  <xsd:schema xmlns:xsd="http://www.w3.org/2001/XMLSchema" xmlns:xs="http://www.w3.org/2001/XMLSchema" xmlns:p="http://schemas.microsoft.com/office/2006/metadata/properties" xmlns:ns2="d4127354-1402-4f1d-ba7f-e03d5a775dfb" xmlns:ns3="4d17e478-008a-4402-85c5-ebf269caa205" targetNamespace="http://schemas.microsoft.com/office/2006/metadata/properties" ma:root="true" ma:fieldsID="908f45b03655fab7d9028250412644ce" ns2:_="" ns3:_="">
    <xsd:import namespace="d4127354-1402-4f1d-ba7f-e03d5a775dfb"/>
    <xsd:import namespace="4d17e478-008a-4402-85c5-ebf269caa20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n64937230ee64525b7a5f9fa9f9166d9" minOccurs="0"/>
                <xsd:element ref="ns2:TaxCatchAll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127354-1402-4f1d-ba7f-e03d5a775df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description="" ma:hidden="true" ma:list="{d8a02af6-4560-4867-8c94-3f6e6a211659}" ma:internalName="TaxCatchAll" ma:showField="CatchAllData" ma:web="d4127354-1402-4f1d-ba7f-e03d5a775d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17e478-008a-4402-85c5-ebf269caa2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n64937230ee64525b7a5f9fa9f9166d9" ma:index="13" nillable="true" ma:taxonomy="true" ma:internalName="n64937230ee64525b7a5f9fa9f9166d9" ma:taxonomyFieldName="Project_x0020_Code" ma:displayName="Project Code" ma:default="" ma:fieldId="{76493723-0ee6-4525-b7a5-f9fa9f9166d9}" ma:sspId="842bce91-9457-43a8-9e1d-1612484c2ab9" ma:termSetId="228f0c69-32b8-40de-b53a-137d3de4464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842bce91-9457-43a8-9e1d-1612484c2a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567328D-9919-4A39-B254-D2921BD61F18}">
  <ds:schemaRefs>
    <ds:schemaRef ds:uri="2a55bb95-f8db-4372-ae4e-a66a2209496f"/>
    <ds:schemaRef ds:uri="390ec8e6-5753-4f1d-a066-fe97d76f8732"/>
    <ds:schemaRef ds:uri="9309c8d5-1126-44a2-b480-416a1ec4658a"/>
    <ds:schemaRef ds:uri="f417aa1b-a5d2-4823-a4a4-b17f35cdd05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6631CED-8242-41A4-B9AC-04903D253356}"/>
</file>

<file path=customXml/itemProps3.xml><?xml version="1.0" encoding="utf-8"?>
<ds:datastoreItem xmlns:ds="http://schemas.openxmlformats.org/officeDocument/2006/customXml" ds:itemID="{4CD7C5A1-6571-4D2F-A27E-9184CB0B77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365</Words>
  <Application>Microsoft Office PowerPoint</Application>
  <PresentationFormat>On-screen Show (4:3)</PresentationFormat>
  <Paragraphs>69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Objektiv Mk2 Trial Bold</vt:lpstr>
      <vt:lpstr>Söhne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Lisa’s Learning Journey </vt:lpstr>
      <vt:lpstr>Apprenticeships develop careers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Professional Standards</dc:title>
  <dc:creator>Kathryn Wing</dc:creator>
  <cp:lastModifiedBy>Sean Driscoll</cp:lastModifiedBy>
  <cp:revision>39</cp:revision>
  <cp:lastPrinted>2019-01-30T17:32:40Z</cp:lastPrinted>
  <dcterms:created xsi:type="dcterms:W3CDTF">2018-10-10T09:49:44Z</dcterms:created>
  <dcterms:modified xsi:type="dcterms:W3CDTF">2026-09-21T14:56:43Z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0x010100513FC3E63E4D8F4385B81D516F46FF7B</vt:lpwstr>
  </property>
  <property fmtid="{D5CDD505-2E9C-101B-9397-08002B2CF9AE}" pid="3" name="MediaServiceImageTags">
    <vt:lpwstr/>
  </property>
  <property fmtid="{D5CDD505-2E9C-101B-9397-08002B2CF9AE}" pid="4" name="Project_x0020_Code">
    <vt:lpwstr/>
  </property>
  <property fmtid="{D5CDD505-2E9C-101B-9397-08002B2CF9AE}" pid="5" name="Project Code">
    <vt:lpwstr/>
  </property>
</Properties>
</file>