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haroni CLM" panose="020B0604020202020204" charset="-79"/>
      <p:regular r:id="rId11"/>
    </p:embeddedFont>
    <p:embeddedFont>
      <p:font typeface="Century Gothic Paneuropean" panose="020B0604020202020204" charset="0"/>
      <p:regular r:id="rId12"/>
    </p:embeddedFont>
    <p:embeddedFont>
      <p:font typeface="Century Gothic Paneuropean Bold" panose="020B0604020202020204" charset="0"/>
      <p:regular r:id="rId13"/>
    </p:embeddedFont>
    <p:embeddedFont>
      <p:font typeface="Century Gothic Paneuropean Italics" panose="020B0604020202020204" charset="0"/>
      <p:regular r:id="rId14"/>
    </p:embeddedFont>
    <p:embeddedFont>
      <p:font typeface="Codec Pro Bold" panose="020B0604020202020204" charset="0"/>
      <p:regular r:id="rId15"/>
    </p:embeddedFont>
    <p:embeddedFont>
      <p:font typeface="Goudy" panose="020B0604020202020204" charset="0"/>
      <p:regular r:id="rId16"/>
    </p:embeddedFont>
    <p:embeddedFont>
      <p:font typeface="Omnes Medium" panose="020B0604020202020204" charset="0"/>
      <p:regular r:id="rId17"/>
    </p:embeddedFont>
    <p:embeddedFont>
      <p:font typeface="Omnes Semi-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6.jpe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0.svg"/><Relationship Id="rId2" Type="http://schemas.openxmlformats.org/officeDocument/2006/relationships/image" Target="../media/image15.jpe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jpe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10798210">
            <a:off x="-4758" y="2736166"/>
            <a:ext cx="18297521" cy="0"/>
          </a:xfrm>
          <a:prstGeom prst="line">
            <a:avLst/>
          </a:prstGeom>
          <a:ln w="9525" cap="rnd">
            <a:solidFill>
              <a:srgbClr val="C0D72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 rot="10798210">
            <a:off x="-4758" y="7715250"/>
            <a:ext cx="18297521" cy="0"/>
          </a:xfrm>
          <a:prstGeom prst="line">
            <a:avLst/>
          </a:prstGeom>
          <a:ln w="9525" cap="rnd">
            <a:solidFill>
              <a:srgbClr val="C0D72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0" y="15"/>
            <a:ext cx="18287968" cy="10286985"/>
            <a:chOff x="0" y="0"/>
            <a:chExt cx="24383958" cy="137159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84" r="-283" b="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39104" y="3015259"/>
            <a:ext cx="6748971" cy="4430424"/>
            <a:chOff x="0" y="0"/>
            <a:chExt cx="8998628" cy="59072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998628" cy="5907232"/>
            </a:xfrm>
            <a:custGeom>
              <a:avLst/>
              <a:gdLst/>
              <a:ahLst/>
              <a:cxnLst/>
              <a:rect l="l" t="t" r="r" b="b"/>
              <a:pathLst>
                <a:path w="8998628" h="5907232">
                  <a:moveTo>
                    <a:pt x="0" y="0"/>
                  </a:moveTo>
                  <a:lnTo>
                    <a:pt x="8998628" y="0"/>
                  </a:lnTo>
                  <a:lnTo>
                    <a:pt x="8998628" y="5907232"/>
                  </a:lnTo>
                  <a:lnTo>
                    <a:pt x="0" y="590723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8998628" cy="589770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7776"/>
                </a:lnSpc>
              </a:pPr>
              <a:r>
                <a:rPr lang="en-US" sz="7200">
                  <a:solidFill>
                    <a:srgbClr val="404041"/>
                  </a:solidFill>
                  <a:latin typeface="Aharoni CLM"/>
                  <a:ea typeface="Aharoni CLM"/>
                  <a:cs typeface="Aharoni CLM"/>
                  <a:sym typeface="Aharoni CLM"/>
                </a:rPr>
                <a:t>Family Learning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494478" y="7148228"/>
            <a:ext cx="6748972" cy="1134043"/>
            <a:chOff x="0" y="0"/>
            <a:chExt cx="8998630" cy="15120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998630" cy="1512058"/>
            </a:xfrm>
            <a:custGeom>
              <a:avLst/>
              <a:gdLst/>
              <a:ahLst/>
              <a:cxnLst/>
              <a:rect l="l" t="t" r="r" b="b"/>
              <a:pathLst>
                <a:path w="8998630" h="1512058">
                  <a:moveTo>
                    <a:pt x="0" y="0"/>
                  </a:moveTo>
                  <a:lnTo>
                    <a:pt x="8998630" y="0"/>
                  </a:lnTo>
                  <a:lnTo>
                    <a:pt x="8998630" y="1512058"/>
                  </a:lnTo>
                  <a:lnTo>
                    <a:pt x="0" y="15120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8998630" cy="15787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60"/>
                </a:lnSpc>
              </a:pPr>
              <a:r>
                <a:rPr lang="en-US" sz="3000">
                  <a:solidFill>
                    <a:srgbClr val="404041"/>
                  </a:solidFill>
                  <a:latin typeface="Aharoni CLM"/>
                  <a:ea typeface="Aharoni CLM"/>
                  <a:cs typeface="Aharoni CLM"/>
                  <a:sym typeface="Aharoni CLM"/>
                </a:rPr>
                <a:t>At Cardiff and Vale College</a:t>
              </a:r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6422519" y="3654601"/>
            <a:ext cx="5782140" cy="2264721"/>
            <a:chOff x="0" y="0"/>
            <a:chExt cx="2316480" cy="907308"/>
          </a:xfrm>
        </p:grpSpPr>
        <p:sp>
          <p:nvSpPr>
            <p:cNvPr id="13" name="Freeform 13" descr="A picture containing text, accessory, umbrella, vector graphics  Description automatically generated"/>
            <p:cNvSpPr/>
            <p:nvPr/>
          </p:nvSpPr>
          <p:spPr>
            <a:xfrm>
              <a:off x="0" y="0"/>
              <a:ext cx="2316480" cy="907288"/>
            </a:xfrm>
            <a:custGeom>
              <a:avLst/>
              <a:gdLst/>
              <a:ahLst/>
              <a:cxnLst/>
              <a:rect l="l" t="t" r="r" b="b"/>
              <a:pathLst>
                <a:path w="2316480" h="907288">
                  <a:moveTo>
                    <a:pt x="0" y="0"/>
                  </a:moveTo>
                  <a:lnTo>
                    <a:pt x="2316480" y="0"/>
                  </a:lnTo>
                  <a:lnTo>
                    <a:pt x="2316480" y="907288"/>
                  </a:lnTo>
                  <a:lnTo>
                    <a:pt x="0" y="907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6" b="-4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D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3889720" y="1776283"/>
            <a:ext cx="3757639" cy="3743325"/>
            <a:chOff x="0" y="0"/>
            <a:chExt cx="7470916" cy="7442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70902" cy="7442454"/>
            </a:xfrm>
            <a:custGeom>
              <a:avLst/>
              <a:gdLst/>
              <a:ahLst/>
              <a:cxnLst/>
              <a:rect l="l" t="t" r="r" b="b"/>
              <a:pathLst>
                <a:path w="7470902" h="7442454">
                  <a:moveTo>
                    <a:pt x="0" y="0"/>
                  </a:moveTo>
                  <a:lnTo>
                    <a:pt x="7470902" y="0"/>
                  </a:lnTo>
                  <a:lnTo>
                    <a:pt x="7470902" y="7442454"/>
                  </a:lnTo>
                  <a:lnTo>
                    <a:pt x="0" y="7442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2514" y="657225"/>
            <a:ext cx="14587410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900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Family Learning at CAVC</a:t>
            </a:r>
          </a:p>
          <a:p>
            <a:pPr algn="l">
              <a:lnSpc>
                <a:spcPts val="4560"/>
              </a:lnSpc>
            </a:pPr>
            <a:r>
              <a:rPr lang="en-US" sz="3800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How does it support children and families?</a:t>
            </a:r>
          </a:p>
        </p:txBody>
      </p:sp>
      <p:sp>
        <p:nvSpPr>
          <p:cNvPr id="5" name="Freeform 5"/>
          <p:cNvSpPr/>
          <p:nvPr/>
        </p:nvSpPr>
        <p:spPr>
          <a:xfrm>
            <a:off x="14222514" y="203392"/>
            <a:ext cx="3939416" cy="1650615"/>
          </a:xfrm>
          <a:custGeom>
            <a:avLst/>
            <a:gdLst/>
            <a:ahLst/>
            <a:cxnLst/>
            <a:rect l="l" t="t" r="r" b="b"/>
            <a:pathLst>
              <a:path w="3939416" h="1650615">
                <a:moveTo>
                  <a:pt x="0" y="0"/>
                </a:moveTo>
                <a:lnTo>
                  <a:pt x="3939416" y="0"/>
                </a:lnTo>
                <a:lnTo>
                  <a:pt x="3939416" y="1650616"/>
                </a:lnTo>
                <a:lnTo>
                  <a:pt x="0" y="16506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1571773" y="5891083"/>
            <a:ext cx="3528151" cy="3367217"/>
          </a:xfrm>
          <a:custGeom>
            <a:avLst/>
            <a:gdLst/>
            <a:ahLst/>
            <a:cxnLst/>
            <a:rect l="l" t="t" r="r" b="b"/>
            <a:pathLst>
              <a:path w="3528151" h="3367217">
                <a:moveTo>
                  <a:pt x="0" y="0"/>
                </a:moveTo>
                <a:lnTo>
                  <a:pt x="3528151" y="0"/>
                </a:lnTo>
                <a:lnTo>
                  <a:pt x="3528151" y="3367217"/>
                </a:lnTo>
                <a:lnTo>
                  <a:pt x="0" y="3367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234829" y="2269377"/>
            <a:ext cx="10478030" cy="7572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9509" lvl="1" indent="-329755" algn="l">
              <a:lnSpc>
                <a:spcPts val="4032"/>
              </a:lnSpc>
              <a:buFont typeface="Arial"/>
              <a:buChar char="•"/>
            </a:pPr>
            <a:r>
              <a:rPr lang="en-US" sz="3054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Enhance language, literacy, and numeracy skills for parents and children. (linked to CfW)</a:t>
            </a:r>
          </a:p>
          <a:p>
            <a:pPr algn="l">
              <a:lnSpc>
                <a:spcPts val="4032"/>
              </a:lnSpc>
            </a:pPr>
            <a:endParaRPr lang="en-US" sz="3054">
              <a:solidFill>
                <a:srgbClr val="00000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659509" lvl="1" indent="-329755" algn="l">
              <a:lnSpc>
                <a:spcPts val="4032"/>
              </a:lnSpc>
              <a:buFont typeface="Arial"/>
              <a:buChar char="•"/>
            </a:pPr>
            <a:r>
              <a:rPr lang="en-US" sz="3054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Support family learning programmes to boost confidence, life skills, community cohesion. </a:t>
            </a:r>
          </a:p>
          <a:p>
            <a:pPr algn="l">
              <a:lnSpc>
                <a:spcPts val="4032"/>
              </a:lnSpc>
            </a:pPr>
            <a:endParaRPr lang="en-US" sz="3054">
              <a:solidFill>
                <a:srgbClr val="00000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659509" lvl="1" indent="-329755" algn="l">
              <a:lnSpc>
                <a:spcPts val="4032"/>
              </a:lnSpc>
              <a:buFont typeface="Arial"/>
              <a:buChar char="•"/>
            </a:pPr>
            <a:r>
              <a:rPr lang="en-US" sz="3054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Collaborate with schools and communities to engage families, remove barriers, fostering a positive views of education. (linked to CFS)</a:t>
            </a:r>
          </a:p>
          <a:p>
            <a:pPr algn="l">
              <a:lnSpc>
                <a:spcPts val="4032"/>
              </a:lnSpc>
            </a:pPr>
            <a:r>
              <a:rPr lang="en-US" sz="3054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</a:p>
          <a:p>
            <a:pPr marL="659509" lvl="1" indent="-329755" algn="l">
              <a:lnSpc>
                <a:spcPts val="4032"/>
              </a:lnSpc>
              <a:buFont typeface="Arial"/>
              <a:buChar char="•"/>
            </a:pPr>
            <a:r>
              <a:rPr lang="en-US" sz="3054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Encourage effective and enjoyable home learning. </a:t>
            </a:r>
          </a:p>
          <a:p>
            <a:pPr algn="l">
              <a:lnSpc>
                <a:spcPts val="4032"/>
              </a:lnSpc>
            </a:pPr>
            <a:endParaRPr lang="en-US" sz="3054">
              <a:solidFill>
                <a:srgbClr val="00000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659509" lvl="1" indent="-329755" algn="l">
              <a:lnSpc>
                <a:spcPts val="4032"/>
              </a:lnSpc>
              <a:buFont typeface="Arial"/>
              <a:buChar char="•"/>
            </a:pPr>
            <a:r>
              <a:rPr lang="en-US" sz="3054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Community to Campus - develop community links, opens doors to progression opportunities for further learning.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68586" y="9360310"/>
            <a:ext cx="3875008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00"/>
                </a:solidFill>
                <a:latin typeface="Omnes Medium"/>
                <a:ea typeface="Omnes Medium"/>
                <a:cs typeface="Omnes Medium"/>
                <a:sym typeface="Omnes Medium"/>
              </a:rPr>
              <a:t>Community Focused Schools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631334" y="5673913"/>
            <a:ext cx="2797493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00"/>
                </a:solidFill>
                <a:latin typeface="Omnes Medium"/>
                <a:ea typeface="Omnes Medium"/>
                <a:cs typeface="Omnes Medium"/>
                <a:sym typeface="Omnes Medium"/>
              </a:rPr>
              <a:t>Curriculum for Wales</a:t>
            </a:r>
          </a:p>
        </p:txBody>
      </p:sp>
      <p:sp>
        <p:nvSpPr>
          <p:cNvPr id="10" name="Freeform 10"/>
          <p:cNvSpPr/>
          <p:nvPr/>
        </p:nvSpPr>
        <p:spPr>
          <a:xfrm rot="122207" flipV="1">
            <a:off x="10962841" y="2566446"/>
            <a:ext cx="2431809" cy="686986"/>
          </a:xfrm>
          <a:custGeom>
            <a:avLst/>
            <a:gdLst/>
            <a:ahLst/>
            <a:cxnLst/>
            <a:rect l="l" t="t" r="r" b="b"/>
            <a:pathLst>
              <a:path w="2431809" h="686986">
                <a:moveTo>
                  <a:pt x="0" y="686986"/>
                </a:moveTo>
                <a:lnTo>
                  <a:pt x="2431809" y="686986"/>
                </a:lnTo>
                <a:lnTo>
                  <a:pt x="2431809" y="0"/>
                </a:lnTo>
                <a:lnTo>
                  <a:pt x="0" y="0"/>
                </a:lnTo>
                <a:lnTo>
                  <a:pt x="0" y="68698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 rot="1826969" flipV="1">
            <a:off x="10355869" y="4492403"/>
            <a:ext cx="2431809" cy="686986"/>
          </a:xfrm>
          <a:custGeom>
            <a:avLst/>
            <a:gdLst/>
            <a:ahLst/>
            <a:cxnLst/>
            <a:rect l="l" t="t" r="r" b="b"/>
            <a:pathLst>
              <a:path w="2431809" h="686986">
                <a:moveTo>
                  <a:pt x="0" y="686986"/>
                </a:moveTo>
                <a:lnTo>
                  <a:pt x="2431809" y="686986"/>
                </a:lnTo>
                <a:lnTo>
                  <a:pt x="2431809" y="0"/>
                </a:lnTo>
                <a:lnTo>
                  <a:pt x="0" y="0"/>
                </a:lnTo>
                <a:lnTo>
                  <a:pt x="0" y="68698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2773" y="-535237"/>
            <a:ext cx="19153073" cy="2745691"/>
            <a:chOff x="0" y="0"/>
            <a:chExt cx="5044431" cy="7231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44431" cy="723145"/>
            </a:xfrm>
            <a:custGeom>
              <a:avLst/>
              <a:gdLst/>
              <a:ahLst/>
              <a:cxnLst/>
              <a:rect l="l" t="t" r="r" b="b"/>
              <a:pathLst>
                <a:path w="5044431" h="723145">
                  <a:moveTo>
                    <a:pt x="4841231" y="0"/>
                  </a:moveTo>
                  <a:cubicBezTo>
                    <a:pt x="4953455" y="0"/>
                    <a:pt x="5044431" y="161882"/>
                    <a:pt x="5044431" y="361573"/>
                  </a:cubicBezTo>
                  <a:cubicBezTo>
                    <a:pt x="5044431" y="561264"/>
                    <a:pt x="4953455" y="723145"/>
                    <a:pt x="4841231" y="723145"/>
                  </a:cubicBezTo>
                  <a:lnTo>
                    <a:pt x="203200" y="723145"/>
                  </a:lnTo>
                  <a:cubicBezTo>
                    <a:pt x="90976" y="723145"/>
                    <a:pt x="0" y="561264"/>
                    <a:pt x="0" y="361573"/>
                  </a:cubicBezTo>
                  <a:cubicBezTo>
                    <a:pt x="0" y="16188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ECECE">
                <a:alpha val="54902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44431" cy="7612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71694" y="0"/>
            <a:ext cx="15773400" cy="1675216"/>
            <a:chOff x="0" y="0"/>
            <a:chExt cx="21031200" cy="22336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2233622"/>
            </a:xfrm>
            <a:custGeom>
              <a:avLst/>
              <a:gdLst/>
              <a:ahLst/>
              <a:cxnLst/>
              <a:rect l="l" t="t" r="r" b="b"/>
              <a:pathLst>
                <a:path w="21031200" h="2233622">
                  <a:moveTo>
                    <a:pt x="0" y="0"/>
                  </a:moveTo>
                  <a:lnTo>
                    <a:pt x="21031200" y="0"/>
                  </a:lnTo>
                  <a:lnTo>
                    <a:pt x="21031200" y="2233622"/>
                  </a:lnTo>
                  <a:lnTo>
                    <a:pt x="0" y="223362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76200"/>
              <a:ext cx="21031200" cy="215742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FFFFFF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What People Learn</a:t>
              </a: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2946743" y="452391"/>
            <a:ext cx="4114800" cy="1222826"/>
            <a:chOff x="0" y="0"/>
            <a:chExt cx="5486400" cy="1630434"/>
          </a:xfrm>
        </p:grpSpPr>
        <p:sp>
          <p:nvSpPr>
            <p:cNvPr id="10" name="Freeform 10" descr="Logo, company name  Description automatically generated"/>
            <p:cNvSpPr/>
            <p:nvPr/>
          </p:nvSpPr>
          <p:spPr>
            <a:xfrm>
              <a:off x="0" y="0"/>
              <a:ext cx="5486400" cy="1630426"/>
            </a:xfrm>
            <a:custGeom>
              <a:avLst/>
              <a:gdLst/>
              <a:ahLst/>
              <a:cxnLst/>
              <a:rect l="l" t="t" r="r" b="b"/>
              <a:pathLst>
                <a:path w="5486400" h="1630426">
                  <a:moveTo>
                    <a:pt x="0" y="0"/>
                  </a:moveTo>
                  <a:lnTo>
                    <a:pt x="5486400" y="0"/>
                  </a:lnTo>
                  <a:lnTo>
                    <a:pt x="5486400" y="1630426"/>
                  </a:lnTo>
                  <a:lnTo>
                    <a:pt x="0" y="1630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20818" y="2362854"/>
            <a:ext cx="6954520" cy="4509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925" lvl="1" indent="-271462" algn="l">
              <a:lnSpc>
                <a:spcPts val="3960"/>
              </a:lnSpc>
              <a:buFont typeface="Arial"/>
              <a:buChar char="•"/>
            </a:pPr>
            <a:r>
              <a:rPr lang="en-US" sz="3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Numeracy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Data Handling, Measure and Shape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Develop Early Number Skills Play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Developing a Childs Knowledge of Number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Help a Child with Maths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Mathematics and Multiplication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Technology to Support a Child's Numeracy</a:t>
            </a:r>
          </a:p>
          <a:p>
            <a:pPr marL="900112" lvl="2" indent="-300038" algn="l">
              <a:lnSpc>
                <a:spcPts val="3564"/>
              </a:lnSpc>
            </a:pPr>
            <a:endParaRPr lang="en-US" sz="2700">
              <a:solidFill>
                <a:srgbClr val="FFFFFF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71694" y="7102237"/>
            <a:ext cx="6954520" cy="2718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925" lvl="1" indent="-271462" algn="l">
              <a:lnSpc>
                <a:spcPts val="3960"/>
              </a:lnSpc>
              <a:buFont typeface="Arial"/>
              <a:buChar char="•"/>
            </a:pPr>
            <a:r>
              <a:rPr lang="en-US" sz="3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Wellbeing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The 6 Areas of wellbeing 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What can we do to support our children’s wellbeing?   </a:t>
            </a:r>
          </a:p>
          <a:p>
            <a:pPr algn="l">
              <a:lnSpc>
                <a:spcPts val="3564"/>
              </a:lnSpc>
            </a:pPr>
            <a:endParaRPr lang="en-US" sz="2700">
              <a:solidFill>
                <a:srgbClr val="FFFFFF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900112" lvl="2" indent="-300038" algn="l">
              <a:lnSpc>
                <a:spcPts val="3564"/>
              </a:lnSpc>
            </a:pPr>
            <a:endParaRPr lang="en-US" sz="2700">
              <a:solidFill>
                <a:srgbClr val="FFFFFF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107023" y="8118800"/>
            <a:ext cx="6954520" cy="1375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925" lvl="1" indent="-271462" algn="l">
              <a:lnSpc>
                <a:spcPts val="3960"/>
              </a:lnSpc>
              <a:buFont typeface="Arial"/>
              <a:buChar char="•"/>
            </a:pPr>
            <a:r>
              <a:rPr lang="en-US" sz="3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Welsh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Assisting Children with their Welsh</a:t>
            </a:r>
          </a:p>
          <a:p>
            <a:pPr marL="900112" lvl="2" indent="-300038" algn="l">
              <a:lnSpc>
                <a:spcPts val="3564"/>
              </a:lnSpc>
            </a:pPr>
            <a:endParaRPr lang="en-US" sz="2700">
              <a:solidFill>
                <a:srgbClr val="FFFFFF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107022" y="5343709"/>
            <a:ext cx="6954520" cy="3166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925" lvl="1" indent="-271462" algn="l">
              <a:lnSpc>
                <a:spcPts val="3960"/>
              </a:lnSpc>
              <a:buFont typeface="Arial"/>
              <a:buChar char="•"/>
            </a:pPr>
            <a:r>
              <a:rPr lang="en-US" sz="3000" b="1" dirty="0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STEM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 dirty="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Teamwork: Building a model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 dirty="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STEM Skills: Using eco-friendly materials to engineer a model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 dirty="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Staying safe online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 dirty="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Introduction to Artificial Intelligence</a:t>
            </a:r>
          </a:p>
          <a:p>
            <a:pPr marL="582930" lvl="2" indent="-194310" algn="l">
              <a:lnSpc>
                <a:spcPts val="3564"/>
              </a:lnSpc>
              <a:buFont typeface="Arial"/>
              <a:buChar char="⚬"/>
            </a:pPr>
            <a:endParaRPr lang="en-US" sz="2700" dirty="0">
              <a:solidFill>
                <a:srgbClr val="FFFFFF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981416" y="2373169"/>
            <a:ext cx="6954520" cy="3166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925" lvl="1" indent="-271462" algn="l">
              <a:lnSpc>
                <a:spcPts val="3960"/>
              </a:lnSpc>
              <a:buFont typeface="Arial"/>
              <a:buChar char="•"/>
            </a:pPr>
            <a:r>
              <a:rPr lang="en-US" sz="3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Literacy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Learning to Read in the Foundation Phase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Preparing a Child for Reading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Recognising Words and Signs</a:t>
            </a:r>
          </a:p>
          <a:p>
            <a:pPr marL="900112" lvl="2" indent="-300038" algn="l">
              <a:lnSpc>
                <a:spcPts val="3564"/>
              </a:lnSpc>
              <a:buFont typeface="Arial"/>
              <a:buChar char="⚬"/>
            </a:pPr>
            <a:r>
              <a:rPr lang="en-US" sz="27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Using Poetry and Rhyme with a child</a:t>
            </a:r>
          </a:p>
          <a:p>
            <a:pPr marL="900112" lvl="2" indent="-300038" algn="l">
              <a:lnSpc>
                <a:spcPts val="3564"/>
              </a:lnSpc>
            </a:pPr>
            <a:endParaRPr lang="en-US" sz="2700">
              <a:solidFill>
                <a:srgbClr val="FFFFFF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D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8990" y="246788"/>
            <a:ext cx="8905010" cy="2271022"/>
            <a:chOff x="0" y="0"/>
            <a:chExt cx="11873346" cy="30280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873346" cy="3028030"/>
            </a:xfrm>
            <a:custGeom>
              <a:avLst/>
              <a:gdLst/>
              <a:ahLst/>
              <a:cxnLst/>
              <a:rect l="l" t="t" r="r" b="b"/>
              <a:pathLst>
                <a:path w="11873346" h="3028030">
                  <a:moveTo>
                    <a:pt x="0" y="0"/>
                  </a:moveTo>
                  <a:lnTo>
                    <a:pt x="11873346" y="0"/>
                  </a:lnTo>
                  <a:lnTo>
                    <a:pt x="11873346" y="3028030"/>
                  </a:lnTo>
                  <a:lnTo>
                    <a:pt x="0" y="302803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11873346" cy="29708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5000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What is the delivery model?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68444" y="9534525"/>
            <a:ext cx="861930" cy="547688"/>
            <a:chOff x="0" y="0"/>
            <a:chExt cx="1149240" cy="7302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9240" cy="730250"/>
            </a:xfrm>
            <a:custGeom>
              <a:avLst/>
              <a:gdLst/>
              <a:ahLst/>
              <a:cxnLst/>
              <a:rect l="l" t="t" r="r" b="b"/>
              <a:pathLst>
                <a:path w="1149240" h="730250">
                  <a:moveTo>
                    <a:pt x="0" y="0"/>
                  </a:moveTo>
                  <a:lnTo>
                    <a:pt x="1149240" y="0"/>
                  </a:lnTo>
                  <a:lnTo>
                    <a:pt x="1149240" y="730250"/>
                  </a:lnTo>
                  <a:lnTo>
                    <a:pt x="0" y="73025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49240" cy="7683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500">
                  <a:solidFill>
                    <a:srgbClr val="0080C5"/>
                  </a:solidFill>
                  <a:latin typeface="Goudy"/>
                  <a:ea typeface="Goudy"/>
                  <a:cs typeface="Goudy"/>
                  <a:sym typeface="Goudy"/>
                </a:rPr>
                <a:t>7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2701260"/>
            <a:ext cx="9839776" cy="7622978"/>
          </a:xfrm>
          <a:custGeom>
            <a:avLst/>
            <a:gdLst/>
            <a:ahLst/>
            <a:cxnLst/>
            <a:rect l="l" t="t" r="r" b="b"/>
            <a:pathLst>
              <a:path w="9839776" h="7622978">
                <a:moveTo>
                  <a:pt x="0" y="0"/>
                </a:moveTo>
                <a:lnTo>
                  <a:pt x="9839776" y="0"/>
                </a:lnTo>
                <a:lnTo>
                  <a:pt x="9839776" y="7622978"/>
                </a:lnTo>
                <a:lnTo>
                  <a:pt x="0" y="76229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390" t="-9500" r="-12943" b="-887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0143739" y="246788"/>
            <a:ext cx="7292937" cy="1007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4828" lvl="1" indent="-262414" algn="l">
              <a:lnSpc>
                <a:spcPts val="3480"/>
              </a:lnSpc>
              <a:buFont typeface="Arial"/>
              <a:buChar char="•"/>
            </a:pPr>
            <a:r>
              <a:rPr lang="en-US" sz="2900">
                <a:solidFill>
                  <a:srgbClr val="404041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11 weeks x 3 hours accredited courses (Agored)</a:t>
            </a:r>
          </a:p>
          <a:p>
            <a:pPr algn="l">
              <a:lnSpc>
                <a:spcPts val="3480"/>
              </a:lnSpc>
            </a:pPr>
            <a:endParaRPr lang="en-US" sz="2900">
              <a:solidFill>
                <a:srgbClr val="404041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24828" lvl="1" indent="-262414" algn="l">
              <a:lnSpc>
                <a:spcPts val="3480"/>
              </a:lnSpc>
              <a:buFont typeface="Arial"/>
              <a:buChar char="•"/>
            </a:pPr>
            <a:r>
              <a:rPr lang="en-US" sz="2900">
                <a:solidFill>
                  <a:srgbClr val="404041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Literacy, numeracy ,ESOL, Wellbeing or STEM– differentiated to meet needs</a:t>
            </a:r>
          </a:p>
          <a:p>
            <a:pPr algn="l">
              <a:lnSpc>
                <a:spcPts val="3480"/>
              </a:lnSpc>
            </a:pPr>
            <a:endParaRPr lang="en-US" sz="2900">
              <a:solidFill>
                <a:srgbClr val="404041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24828" lvl="1" indent="-262414" algn="l">
              <a:lnSpc>
                <a:spcPts val="3480"/>
              </a:lnSpc>
              <a:buFont typeface="Arial"/>
              <a:buChar char="•"/>
            </a:pPr>
            <a:r>
              <a:rPr lang="en-US" sz="2900">
                <a:solidFill>
                  <a:srgbClr val="404041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Adult only + joint (in primary schools)</a:t>
            </a:r>
          </a:p>
          <a:p>
            <a:pPr algn="l">
              <a:lnSpc>
                <a:spcPts val="3480"/>
              </a:lnSpc>
            </a:pPr>
            <a:endParaRPr lang="en-US" sz="2900">
              <a:solidFill>
                <a:srgbClr val="404041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24828" lvl="1" indent="-262414" algn="l">
              <a:lnSpc>
                <a:spcPts val="3480"/>
              </a:lnSpc>
              <a:buFont typeface="Arial"/>
              <a:buChar char="•"/>
            </a:pPr>
            <a:r>
              <a:rPr lang="en-US" sz="2900">
                <a:solidFill>
                  <a:srgbClr val="404041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Activity based provision (Fizzy Fun)</a:t>
            </a:r>
          </a:p>
          <a:p>
            <a:pPr algn="l">
              <a:lnSpc>
                <a:spcPts val="3480"/>
              </a:lnSpc>
            </a:pPr>
            <a:endParaRPr lang="en-US" sz="2900">
              <a:solidFill>
                <a:srgbClr val="404041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24828" lvl="1" indent="-262414" algn="l">
              <a:lnSpc>
                <a:spcPts val="3480"/>
              </a:lnSpc>
              <a:buFont typeface="Arial"/>
              <a:buChar char="•"/>
            </a:pPr>
            <a:r>
              <a:rPr lang="en-US" sz="2900">
                <a:solidFill>
                  <a:srgbClr val="404041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Stand alone workshops (skills based)</a:t>
            </a:r>
          </a:p>
          <a:p>
            <a:pPr algn="l">
              <a:lnSpc>
                <a:spcPts val="3480"/>
              </a:lnSpc>
            </a:pPr>
            <a:endParaRPr lang="en-US" sz="2900">
              <a:solidFill>
                <a:srgbClr val="404041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24828" lvl="1" indent="-262414" algn="l">
              <a:lnSpc>
                <a:spcPts val="3480"/>
              </a:lnSpc>
              <a:buFont typeface="Arial"/>
              <a:buChar char="•"/>
            </a:pPr>
            <a:r>
              <a:rPr lang="en-US" sz="2900">
                <a:solidFill>
                  <a:srgbClr val="404041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Bespoke courses to suit schools and/or parents</a:t>
            </a:r>
          </a:p>
          <a:p>
            <a:pPr algn="l">
              <a:lnSpc>
                <a:spcPts val="3480"/>
              </a:lnSpc>
            </a:pPr>
            <a:endParaRPr lang="en-US" sz="2900">
              <a:solidFill>
                <a:srgbClr val="404041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24828" lvl="1" indent="-262414" algn="l">
              <a:lnSpc>
                <a:spcPts val="3480"/>
              </a:lnSpc>
              <a:buFont typeface="Arial"/>
              <a:buChar char="•"/>
            </a:pPr>
            <a:r>
              <a:rPr lang="en-US" sz="2900">
                <a:solidFill>
                  <a:srgbClr val="404041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Delivered within schools across Cardiff and Vale of Glamorgan</a:t>
            </a:r>
          </a:p>
          <a:p>
            <a:pPr algn="l">
              <a:lnSpc>
                <a:spcPts val="3480"/>
              </a:lnSpc>
            </a:pPr>
            <a:endParaRPr lang="en-US" sz="2900">
              <a:solidFill>
                <a:srgbClr val="404041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24828" lvl="1" indent="-262414" algn="l">
              <a:lnSpc>
                <a:spcPts val="3480"/>
              </a:lnSpc>
              <a:buFont typeface="Arial"/>
              <a:buChar char="•"/>
            </a:pPr>
            <a:r>
              <a:rPr lang="en-US" sz="2900">
                <a:solidFill>
                  <a:srgbClr val="404041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Community based workshops</a:t>
            </a:r>
          </a:p>
          <a:p>
            <a:pPr algn="l">
              <a:lnSpc>
                <a:spcPts val="3480"/>
              </a:lnSpc>
            </a:pPr>
            <a:endParaRPr lang="en-US" sz="2900">
              <a:solidFill>
                <a:srgbClr val="404041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524828" lvl="1" indent="-262414" algn="l">
              <a:lnSpc>
                <a:spcPts val="3480"/>
              </a:lnSpc>
              <a:buFont typeface="Arial"/>
              <a:buChar char="•"/>
            </a:pPr>
            <a:r>
              <a:rPr lang="en-US" sz="2900">
                <a:solidFill>
                  <a:srgbClr val="404041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Progression week</a:t>
            </a:r>
          </a:p>
          <a:p>
            <a:pPr algn="l">
              <a:lnSpc>
                <a:spcPts val="3480"/>
              </a:lnSpc>
            </a:pPr>
            <a:endParaRPr lang="en-US" sz="2900">
              <a:solidFill>
                <a:srgbClr val="404041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4916" y="6965660"/>
            <a:ext cx="8639084" cy="1675216"/>
            <a:chOff x="0" y="0"/>
            <a:chExt cx="11518779" cy="22336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518779" cy="2233622"/>
            </a:xfrm>
            <a:custGeom>
              <a:avLst/>
              <a:gdLst/>
              <a:ahLst/>
              <a:cxnLst/>
              <a:rect l="l" t="t" r="r" b="b"/>
              <a:pathLst>
                <a:path w="11518779" h="2233622">
                  <a:moveTo>
                    <a:pt x="0" y="0"/>
                  </a:moveTo>
                  <a:lnTo>
                    <a:pt x="11518779" y="0"/>
                  </a:lnTo>
                  <a:lnTo>
                    <a:pt x="11518779" y="2233622"/>
                  </a:lnTo>
                  <a:lnTo>
                    <a:pt x="0" y="2233622"/>
                  </a:lnTo>
                  <a:close/>
                </a:path>
              </a:pathLst>
            </a:custGeom>
            <a:solidFill>
              <a:srgbClr val="C0D72F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11518779" cy="216694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048"/>
                </a:lnSpc>
              </a:pPr>
              <a:r>
                <a:rPr lang="en-US" sz="5600" b="1">
                  <a:solidFill>
                    <a:srgbClr val="FFFFFF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Where we deliver!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184515" y="3633470"/>
            <a:ext cx="7103485" cy="6138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6"/>
              </a:lnSpc>
            </a:pPr>
            <a:r>
              <a:rPr lang="en-US" sz="2775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Partnership with Schools</a:t>
            </a:r>
          </a:p>
          <a:p>
            <a:pPr algn="l">
              <a:lnSpc>
                <a:spcPts val="3296"/>
              </a:lnSpc>
            </a:pPr>
            <a:endParaRPr lang="en-US" sz="2775" b="1">
              <a:solidFill>
                <a:srgbClr val="FFFFFF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marL="502206" lvl="1" indent="-251103" algn="l">
              <a:lnSpc>
                <a:spcPts val="3296"/>
              </a:lnSpc>
              <a:buFont typeface="Arial"/>
              <a:buChar char="•"/>
            </a:pPr>
            <a:r>
              <a:rPr lang="en-US" sz="2775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 large room to accommodate a minimum of 8 parents and 8 children</a:t>
            </a:r>
          </a:p>
          <a:p>
            <a:pPr marL="502206" lvl="1" indent="-251103" algn="l">
              <a:lnSpc>
                <a:spcPts val="3296"/>
              </a:lnSpc>
              <a:buFont typeface="Arial"/>
              <a:buChar char="•"/>
            </a:pPr>
            <a:r>
              <a:rPr lang="en-US" sz="2775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Support in parental engagement (can by parental choice or targeted parents)</a:t>
            </a:r>
          </a:p>
          <a:p>
            <a:pPr marL="502206" lvl="1" indent="-251103" algn="l">
              <a:lnSpc>
                <a:spcPts val="3296"/>
              </a:lnSpc>
              <a:buFont typeface="Arial"/>
              <a:buChar char="•"/>
            </a:pPr>
            <a:r>
              <a:rPr lang="en-US" sz="2775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Some schools like to provide refreshments(tea, coffee, biscuits)</a:t>
            </a:r>
          </a:p>
          <a:p>
            <a:pPr marL="502206" lvl="1" indent="-251103" algn="l">
              <a:lnSpc>
                <a:spcPts val="3296"/>
              </a:lnSpc>
              <a:buFont typeface="Arial"/>
              <a:buChar char="•"/>
            </a:pPr>
            <a:r>
              <a:rPr lang="en-US" sz="2775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 link person from the school and collect children from class not leaving the parents unattended.</a:t>
            </a:r>
          </a:p>
          <a:p>
            <a:pPr marL="502206" lvl="1" indent="-251103" algn="l">
              <a:lnSpc>
                <a:spcPts val="3296"/>
              </a:lnSpc>
              <a:buFont typeface="Arial"/>
              <a:buChar char="•"/>
            </a:pPr>
            <a:r>
              <a:rPr lang="en-US" sz="2775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The provision is free and funded by Cardiff and Vale College with the adults being the key learning focus. </a:t>
            </a:r>
          </a:p>
        </p:txBody>
      </p:sp>
      <p:sp>
        <p:nvSpPr>
          <p:cNvPr id="6" name="Freeform 6"/>
          <p:cNvSpPr/>
          <p:nvPr/>
        </p:nvSpPr>
        <p:spPr>
          <a:xfrm>
            <a:off x="588095" y="675945"/>
            <a:ext cx="11997303" cy="6855602"/>
          </a:xfrm>
          <a:custGeom>
            <a:avLst/>
            <a:gdLst/>
            <a:ahLst/>
            <a:cxnLst/>
            <a:rect l="l" t="t" r="r" b="b"/>
            <a:pathLst>
              <a:path w="11997303" h="6855602">
                <a:moveTo>
                  <a:pt x="0" y="0"/>
                </a:moveTo>
                <a:lnTo>
                  <a:pt x="11997303" y="0"/>
                </a:lnTo>
                <a:lnTo>
                  <a:pt x="11997303" y="6855602"/>
                </a:lnTo>
                <a:lnTo>
                  <a:pt x="0" y="68556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3319884" y="675945"/>
            <a:ext cx="3939416" cy="1650615"/>
          </a:xfrm>
          <a:custGeom>
            <a:avLst/>
            <a:gdLst/>
            <a:ahLst/>
            <a:cxnLst/>
            <a:rect l="l" t="t" r="r" b="b"/>
            <a:pathLst>
              <a:path w="3939416" h="1650615">
                <a:moveTo>
                  <a:pt x="0" y="0"/>
                </a:moveTo>
                <a:lnTo>
                  <a:pt x="3939416" y="0"/>
                </a:lnTo>
                <a:lnTo>
                  <a:pt x="3939416" y="1650616"/>
                </a:lnTo>
                <a:lnTo>
                  <a:pt x="0" y="16506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315281" y="8678283"/>
            <a:ext cx="1426837" cy="1426837"/>
          </a:xfrm>
          <a:custGeom>
            <a:avLst/>
            <a:gdLst/>
            <a:ahLst/>
            <a:cxnLst/>
            <a:rect l="l" t="t" r="r" b="b"/>
            <a:pathLst>
              <a:path w="1426837" h="1426837">
                <a:moveTo>
                  <a:pt x="0" y="0"/>
                </a:moveTo>
                <a:lnTo>
                  <a:pt x="1426838" y="0"/>
                </a:lnTo>
                <a:lnTo>
                  <a:pt x="1426838" y="1426837"/>
                </a:lnTo>
                <a:lnTo>
                  <a:pt x="0" y="1426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434339" y="9019296"/>
            <a:ext cx="1188720" cy="6911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400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88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03985" y="8957945"/>
            <a:ext cx="7103485" cy="813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6"/>
              </a:lnSpc>
            </a:pPr>
            <a:r>
              <a:rPr lang="en-US" sz="2775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schools across the region in areas of high deprivation (WIMD)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D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73000" y="-1052114"/>
            <a:ext cx="13705975" cy="15073663"/>
          </a:xfrm>
          <a:custGeom>
            <a:avLst/>
            <a:gdLst/>
            <a:ahLst/>
            <a:cxnLst/>
            <a:rect l="l" t="t" r="r" b="b"/>
            <a:pathLst>
              <a:path w="13705975" h="15073663">
                <a:moveTo>
                  <a:pt x="0" y="0"/>
                </a:moveTo>
                <a:lnTo>
                  <a:pt x="13705975" y="0"/>
                </a:lnTo>
                <a:lnTo>
                  <a:pt x="13705975" y="15073663"/>
                </a:lnTo>
                <a:lnTo>
                  <a:pt x="0" y="150736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144000" y="-38100"/>
            <a:ext cx="4779476" cy="10484556"/>
            <a:chOff x="0" y="0"/>
            <a:chExt cx="6492710" cy="142428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492748" cy="14242796"/>
            </a:xfrm>
            <a:custGeom>
              <a:avLst/>
              <a:gdLst/>
              <a:ahLst/>
              <a:cxnLst/>
              <a:rect l="l" t="t" r="r" b="b"/>
              <a:pathLst>
                <a:path w="6492748" h="14242796">
                  <a:moveTo>
                    <a:pt x="0" y="0"/>
                  </a:moveTo>
                  <a:lnTo>
                    <a:pt x="6492748" y="0"/>
                  </a:lnTo>
                  <a:lnTo>
                    <a:pt x="6492748" y="14242796"/>
                  </a:lnTo>
                  <a:lnTo>
                    <a:pt x="0" y="14242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82" b="-698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Freeform 5"/>
          <p:cNvSpPr/>
          <p:nvPr/>
        </p:nvSpPr>
        <p:spPr>
          <a:xfrm>
            <a:off x="455147" y="1743795"/>
            <a:ext cx="1426837" cy="1426837"/>
          </a:xfrm>
          <a:custGeom>
            <a:avLst/>
            <a:gdLst/>
            <a:ahLst/>
            <a:cxnLst/>
            <a:rect l="l" t="t" r="r" b="b"/>
            <a:pathLst>
              <a:path w="1426837" h="1426837">
                <a:moveTo>
                  <a:pt x="0" y="0"/>
                </a:moveTo>
                <a:lnTo>
                  <a:pt x="1426838" y="0"/>
                </a:lnTo>
                <a:lnTo>
                  <a:pt x="1426838" y="1426837"/>
                </a:lnTo>
                <a:lnTo>
                  <a:pt x="0" y="1426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455147" y="3470686"/>
            <a:ext cx="1426837" cy="1426837"/>
          </a:xfrm>
          <a:custGeom>
            <a:avLst/>
            <a:gdLst/>
            <a:ahLst/>
            <a:cxnLst/>
            <a:rect l="l" t="t" r="r" b="b"/>
            <a:pathLst>
              <a:path w="1426837" h="1426837">
                <a:moveTo>
                  <a:pt x="0" y="0"/>
                </a:moveTo>
                <a:lnTo>
                  <a:pt x="1426838" y="0"/>
                </a:lnTo>
                <a:lnTo>
                  <a:pt x="1426838" y="1426837"/>
                </a:lnTo>
                <a:lnTo>
                  <a:pt x="0" y="1426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455147" y="5197576"/>
            <a:ext cx="1426837" cy="1426837"/>
          </a:xfrm>
          <a:custGeom>
            <a:avLst/>
            <a:gdLst/>
            <a:ahLst/>
            <a:cxnLst/>
            <a:rect l="l" t="t" r="r" b="b"/>
            <a:pathLst>
              <a:path w="1426837" h="1426837">
                <a:moveTo>
                  <a:pt x="0" y="0"/>
                </a:moveTo>
                <a:lnTo>
                  <a:pt x="1426838" y="0"/>
                </a:lnTo>
                <a:lnTo>
                  <a:pt x="1426838" y="1426838"/>
                </a:lnTo>
                <a:lnTo>
                  <a:pt x="0" y="14268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389191" y="8544881"/>
            <a:ext cx="1426837" cy="1426837"/>
          </a:xfrm>
          <a:custGeom>
            <a:avLst/>
            <a:gdLst/>
            <a:ahLst/>
            <a:cxnLst/>
            <a:rect l="l" t="t" r="r" b="b"/>
            <a:pathLst>
              <a:path w="1426837" h="1426837">
                <a:moveTo>
                  <a:pt x="0" y="0"/>
                </a:moveTo>
                <a:lnTo>
                  <a:pt x="1426837" y="0"/>
                </a:lnTo>
                <a:lnTo>
                  <a:pt x="1426837" y="1426838"/>
                </a:lnTo>
                <a:lnTo>
                  <a:pt x="0" y="14268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428779" y="6929214"/>
            <a:ext cx="1426837" cy="1426837"/>
          </a:xfrm>
          <a:custGeom>
            <a:avLst/>
            <a:gdLst/>
            <a:ahLst/>
            <a:cxnLst/>
            <a:rect l="l" t="t" r="r" b="b"/>
            <a:pathLst>
              <a:path w="1426837" h="1426837">
                <a:moveTo>
                  <a:pt x="0" y="0"/>
                </a:moveTo>
                <a:lnTo>
                  <a:pt x="1426837" y="0"/>
                </a:lnTo>
                <a:lnTo>
                  <a:pt x="1426837" y="1426837"/>
                </a:lnTo>
                <a:lnTo>
                  <a:pt x="0" y="1426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322719" y="241377"/>
            <a:ext cx="3065795" cy="1146497"/>
          </a:xfrm>
          <a:custGeom>
            <a:avLst/>
            <a:gdLst/>
            <a:ahLst/>
            <a:cxnLst/>
            <a:rect l="l" t="t" r="r" b="b"/>
            <a:pathLst>
              <a:path w="3065795" h="1146497">
                <a:moveTo>
                  <a:pt x="0" y="0"/>
                </a:moveTo>
                <a:lnTo>
                  <a:pt x="3065795" y="0"/>
                </a:lnTo>
                <a:lnTo>
                  <a:pt x="3065795" y="1146496"/>
                </a:lnTo>
                <a:lnTo>
                  <a:pt x="0" y="1146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2339310" y="2024465"/>
            <a:ext cx="6457502" cy="813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reported they are </a:t>
            </a:r>
            <a:r>
              <a:rPr lang="en-US" sz="3099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better at looking after their wellbeing.</a:t>
            </a:r>
          </a:p>
          <a:p>
            <a:pPr algn="l">
              <a:lnSpc>
                <a:spcPts val="4339"/>
              </a:lnSpc>
              <a:spcBef>
                <a:spcPct val="0"/>
              </a:spcBef>
            </a:pPr>
            <a:endParaRPr lang="en-US" sz="3099" b="1">
              <a:solidFill>
                <a:srgbClr val="000000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reported </a:t>
            </a:r>
            <a:r>
              <a:rPr lang="en-US" sz="3099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increased confidence</a:t>
            </a:r>
            <a:r>
              <a:rPr lang="en-US" sz="30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and feeling more outgoing.</a:t>
            </a:r>
          </a:p>
          <a:p>
            <a:pPr algn="l">
              <a:lnSpc>
                <a:spcPts val="4339"/>
              </a:lnSpc>
              <a:spcBef>
                <a:spcPct val="0"/>
              </a:spcBef>
            </a:pPr>
            <a:endParaRPr lang="en-US" sz="3099">
              <a:solidFill>
                <a:srgbClr val="00000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4339"/>
              </a:lnSpc>
              <a:spcBef>
                <a:spcPct val="0"/>
              </a:spcBef>
            </a:pPr>
            <a:endParaRPr lang="en-US" sz="3099">
              <a:solidFill>
                <a:srgbClr val="00000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reported becoming </a:t>
            </a:r>
            <a:r>
              <a:rPr lang="en-US" sz="3099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more active</a:t>
            </a:r>
            <a:r>
              <a:rPr lang="en-US" sz="30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</a:t>
            </a:r>
          </a:p>
          <a:p>
            <a:pPr algn="l">
              <a:lnSpc>
                <a:spcPts val="4339"/>
              </a:lnSpc>
              <a:spcBef>
                <a:spcPct val="0"/>
              </a:spcBef>
            </a:pPr>
            <a:endParaRPr lang="en-US" sz="3099">
              <a:solidFill>
                <a:srgbClr val="00000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reported </a:t>
            </a:r>
            <a:r>
              <a:rPr lang="en-US" sz="3099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improved mental health.</a:t>
            </a:r>
          </a:p>
          <a:p>
            <a:pPr algn="l">
              <a:lnSpc>
                <a:spcPts val="4339"/>
              </a:lnSpc>
              <a:spcBef>
                <a:spcPct val="0"/>
              </a:spcBef>
            </a:pPr>
            <a:endParaRPr lang="en-US" sz="3099" b="1">
              <a:solidFill>
                <a:srgbClr val="000000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reported improved confidence in </a:t>
            </a:r>
            <a:r>
              <a:rPr lang="en-US" sz="3099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supporting their childs learning</a:t>
            </a:r>
            <a:r>
              <a:rPr lang="en-US" sz="30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at home.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165727" y="814625"/>
            <a:ext cx="8962539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80"/>
              </a:lnSpc>
            </a:pPr>
            <a:r>
              <a:rPr lang="en-US" sz="5400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IMPACT!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5875" y="2094641"/>
            <a:ext cx="1224558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</a:pPr>
            <a:r>
              <a:rPr lang="en-US" sz="3200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84.5</a:t>
            </a:r>
            <a:r>
              <a:rPr lang="en-US" sz="3499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%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5160" y="3827857"/>
            <a:ext cx="1195268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</a:pPr>
            <a:r>
              <a:rPr lang="en-US" sz="3200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82.2</a:t>
            </a:r>
            <a:r>
              <a:rPr lang="en-US" sz="3499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94566" y="5584922"/>
            <a:ext cx="1185862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</a:pPr>
            <a:r>
              <a:rPr lang="en-US" sz="3200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73.6</a:t>
            </a:r>
            <a:r>
              <a:rPr lang="en-US" sz="3499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%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1250" y="8897306"/>
            <a:ext cx="881896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</a:pPr>
            <a:r>
              <a:rPr lang="en-US" sz="3200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60</a:t>
            </a:r>
            <a:r>
              <a:rPr lang="en-US" sz="3499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1529" y="7281639"/>
            <a:ext cx="1219200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</a:pPr>
            <a:r>
              <a:rPr lang="en-US" sz="3200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69.8</a:t>
            </a:r>
            <a:r>
              <a:rPr lang="en-US" sz="3499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%</a:t>
            </a:r>
          </a:p>
        </p:txBody>
      </p:sp>
      <p:sp>
        <p:nvSpPr>
          <p:cNvPr id="18" name="Freeform 18"/>
          <p:cNvSpPr/>
          <p:nvPr/>
        </p:nvSpPr>
        <p:spPr>
          <a:xfrm>
            <a:off x="14261129" y="1976217"/>
            <a:ext cx="1426837" cy="1426837"/>
          </a:xfrm>
          <a:custGeom>
            <a:avLst/>
            <a:gdLst/>
            <a:ahLst/>
            <a:cxnLst/>
            <a:rect l="l" t="t" r="r" b="b"/>
            <a:pathLst>
              <a:path w="1426837" h="1426837">
                <a:moveTo>
                  <a:pt x="0" y="0"/>
                </a:moveTo>
                <a:lnTo>
                  <a:pt x="1426837" y="0"/>
                </a:lnTo>
                <a:lnTo>
                  <a:pt x="1426837" y="1426837"/>
                </a:lnTo>
                <a:lnTo>
                  <a:pt x="0" y="1426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TextBox 19"/>
          <p:cNvSpPr txBox="1"/>
          <p:nvPr/>
        </p:nvSpPr>
        <p:spPr>
          <a:xfrm>
            <a:off x="14554018" y="2392137"/>
            <a:ext cx="841058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</a:pPr>
            <a:r>
              <a:rPr lang="en-US" sz="3400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82</a:t>
            </a:r>
            <a:r>
              <a:rPr lang="en-US" sz="3499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776707" y="2136517"/>
            <a:ext cx="2286164" cy="1316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of adult family learners are female</a:t>
            </a:r>
          </a:p>
        </p:txBody>
      </p:sp>
      <p:sp>
        <p:nvSpPr>
          <p:cNvPr id="21" name="Freeform 21"/>
          <p:cNvSpPr/>
          <p:nvPr/>
        </p:nvSpPr>
        <p:spPr>
          <a:xfrm>
            <a:off x="14349870" y="4267792"/>
            <a:ext cx="1426837" cy="1426837"/>
          </a:xfrm>
          <a:custGeom>
            <a:avLst/>
            <a:gdLst/>
            <a:ahLst/>
            <a:cxnLst/>
            <a:rect l="l" t="t" r="r" b="b"/>
            <a:pathLst>
              <a:path w="1426837" h="1426837">
                <a:moveTo>
                  <a:pt x="0" y="0"/>
                </a:moveTo>
                <a:lnTo>
                  <a:pt x="1426837" y="0"/>
                </a:lnTo>
                <a:lnTo>
                  <a:pt x="1426837" y="1426838"/>
                </a:lnTo>
                <a:lnTo>
                  <a:pt x="0" y="14268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TextBox 22"/>
          <p:cNvSpPr txBox="1"/>
          <p:nvPr/>
        </p:nvSpPr>
        <p:spPr>
          <a:xfrm>
            <a:off x="14586043" y="4688634"/>
            <a:ext cx="1101923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</a:pPr>
            <a:r>
              <a:rPr lang="en-US" sz="3400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13.5</a:t>
            </a:r>
            <a:r>
              <a:rPr lang="en-US" sz="3499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%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878199" y="4176643"/>
            <a:ext cx="2286165" cy="1765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of adult family learners are between 50 - 79 yrs.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925635" y="6833584"/>
            <a:ext cx="2286165" cy="1765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of adult family learners are between 26 - 49 yrs.</a:t>
            </a:r>
          </a:p>
        </p:txBody>
      </p:sp>
      <p:sp>
        <p:nvSpPr>
          <p:cNvPr id="25" name="Freeform 25"/>
          <p:cNvSpPr/>
          <p:nvPr/>
        </p:nvSpPr>
        <p:spPr>
          <a:xfrm>
            <a:off x="14373819" y="6813109"/>
            <a:ext cx="1426837" cy="1426837"/>
          </a:xfrm>
          <a:custGeom>
            <a:avLst/>
            <a:gdLst/>
            <a:ahLst/>
            <a:cxnLst/>
            <a:rect l="l" t="t" r="r" b="b"/>
            <a:pathLst>
              <a:path w="1426837" h="1426837">
                <a:moveTo>
                  <a:pt x="0" y="0"/>
                </a:moveTo>
                <a:lnTo>
                  <a:pt x="1426837" y="0"/>
                </a:lnTo>
                <a:lnTo>
                  <a:pt x="1426837" y="1426837"/>
                </a:lnTo>
                <a:lnTo>
                  <a:pt x="0" y="1426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26"/>
          <p:cNvSpPr txBox="1"/>
          <p:nvPr/>
        </p:nvSpPr>
        <p:spPr>
          <a:xfrm>
            <a:off x="14724750" y="7173676"/>
            <a:ext cx="824508" cy="581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</a:pPr>
            <a:r>
              <a:rPr lang="en-US" sz="3400" b="1" dirty="0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74%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37828" y="8162528"/>
            <a:ext cx="18288000" cy="2191545"/>
            <a:chOff x="0" y="0"/>
            <a:chExt cx="24384000" cy="292206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4105" b="4105"/>
            <a:stretch>
              <a:fillRect/>
            </a:stretch>
          </p:blipFill>
          <p:spPr>
            <a:xfrm>
              <a:off x="0" y="0"/>
              <a:ext cx="4775200" cy="2922060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8562" r="8562"/>
            <a:stretch>
              <a:fillRect/>
            </a:stretch>
          </p:blipFill>
          <p:spPr>
            <a:xfrm>
              <a:off x="4902200" y="0"/>
              <a:ext cx="4775200" cy="292206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t="9205" b="9205"/>
            <a:stretch>
              <a:fillRect/>
            </a:stretch>
          </p:blipFill>
          <p:spPr>
            <a:xfrm>
              <a:off x="9804400" y="0"/>
              <a:ext cx="4775200" cy="292206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/>
            <a:srcRect t="9205" b="9205"/>
            <a:stretch>
              <a:fillRect/>
            </a:stretch>
          </p:blipFill>
          <p:spPr>
            <a:xfrm>
              <a:off x="14706600" y="0"/>
              <a:ext cx="4775200" cy="2922060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/>
            <a:srcRect l="-386" t="9659" r="2515" b="55585"/>
            <a:stretch>
              <a:fillRect/>
            </a:stretch>
          </p:blipFill>
          <p:spPr>
            <a:xfrm>
              <a:off x="19608800" y="0"/>
              <a:ext cx="4775200" cy="2922060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 rot="122207" flipV="1">
            <a:off x="1183127" y="4688522"/>
            <a:ext cx="2431809" cy="686986"/>
          </a:xfrm>
          <a:custGeom>
            <a:avLst/>
            <a:gdLst/>
            <a:ahLst/>
            <a:cxnLst/>
            <a:rect l="l" t="t" r="r" b="b"/>
            <a:pathLst>
              <a:path w="2431809" h="686986">
                <a:moveTo>
                  <a:pt x="0" y="686986"/>
                </a:moveTo>
                <a:lnTo>
                  <a:pt x="2431809" y="686986"/>
                </a:lnTo>
                <a:lnTo>
                  <a:pt x="2431809" y="0"/>
                </a:lnTo>
                <a:lnTo>
                  <a:pt x="0" y="0"/>
                </a:lnTo>
                <a:lnTo>
                  <a:pt x="0" y="68698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122207">
            <a:off x="3637816" y="6878711"/>
            <a:ext cx="2431809" cy="686986"/>
          </a:xfrm>
          <a:custGeom>
            <a:avLst/>
            <a:gdLst/>
            <a:ahLst/>
            <a:cxnLst/>
            <a:rect l="l" t="t" r="r" b="b"/>
            <a:pathLst>
              <a:path w="2431809" h="686986">
                <a:moveTo>
                  <a:pt x="0" y="0"/>
                </a:moveTo>
                <a:lnTo>
                  <a:pt x="2431809" y="0"/>
                </a:lnTo>
                <a:lnTo>
                  <a:pt x="2431809" y="686986"/>
                </a:lnTo>
                <a:lnTo>
                  <a:pt x="0" y="686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 rot="122207" flipV="1">
            <a:off x="6062923" y="4688522"/>
            <a:ext cx="2431809" cy="686986"/>
          </a:xfrm>
          <a:custGeom>
            <a:avLst/>
            <a:gdLst/>
            <a:ahLst/>
            <a:cxnLst/>
            <a:rect l="l" t="t" r="r" b="b"/>
            <a:pathLst>
              <a:path w="2431809" h="686986">
                <a:moveTo>
                  <a:pt x="0" y="686986"/>
                </a:moveTo>
                <a:lnTo>
                  <a:pt x="2431809" y="686986"/>
                </a:lnTo>
                <a:lnTo>
                  <a:pt x="2431809" y="0"/>
                </a:lnTo>
                <a:lnTo>
                  <a:pt x="0" y="0"/>
                </a:lnTo>
                <a:lnTo>
                  <a:pt x="0" y="68698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 rot="-204689">
            <a:off x="8086713" y="6958944"/>
            <a:ext cx="2431809" cy="686986"/>
          </a:xfrm>
          <a:custGeom>
            <a:avLst/>
            <a:gdLst/>
            <a:ahLst/>
            <a:cxnLst/>
            <a:rect l="l" t="t" r="r" b="b"/>
            <a:pathLst>
              <a:path w="2431809" h="686986">
                <a:moveTo>
                  <a:pt x="0" y="0"/>
                </a:moveTo>
                <a:lnTo>
                  <a:pt x="2431809" y="0"/>
                </a:lnTo>
                <a:lnTo>
                  <a:pt x="2431809" y="686986"/>
                </a:lnTo>
                <a:lnTo>
                  <a:pt x="0" y="686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2" name="Group 12"/>
          <p:cNvGrpSpPr/>
          <p:nvPr/>
        </p:nvGrpSpPr>
        <p:grpSpPr>
          <a:xfrm>
            <a:off x="-1146" y="0"/>
            <a:ext cx="18288000" cy="3635625"/>
            <a:chOff x="0" y="0"/>
            <a:chExt cx="6812038" cy="135422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812038" cy="1354222"/>
            </a:xfrm>
            <a:custGeom>
              <a:avLst/>
              <a:gdLst/>
              <a:ahLst/>
              <a:cxnLst/>
              <a:rect l="l" t="t" r="r" b="b"/>
              <a:pathLst>
                <a:path w="6812038" h="1354222">
                  <a:moveTo>
                    <a:pt x="0" y="0"/>
                  </a:moveTo>
                  <a:lnTo>
                    <a:pt x="6812038" y="0"/>
                  </a:lnTo>
                  <a:lnTo>
                    <a:pt x="6812038" y="1354222"/>
                  </a:lnTo>
                  <a:lnTo>
                    <a:pt x="0" y="1354222"/>
                  </a:lnTo>
                  <a:close/>
                </a:path>
              </a:pathLst>
            </a:custGeom>
            <a:solidFill>
              <a:srgbClr val="0081C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525"/>
              <a:ext cx="6812038" cy="1344697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5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-1146" y="1190102"/>
            <a:ext cx="4686707" cy="2636273"/>
          </a:xfrm>
          <a:custGeom>
            <a:avLst/>
            <a:gdLst/>
            <a:ahLst/>
            <a:cxnLst/>
            <a:rect l="l" t="t" r="r" b="b"/>
            <a:pathLst>
              <a:path w="4686707" h="2636273">
                <a:moveTo>
                  <a:pt x="0" y="0"/>
                </a:moveTo>
                <a:lnTo>
                  <a:pt x="4686708" y="0"/>
                </a:lnTo>
                <a:lnTo>
                  <a:pt x="4686708" y="2636272"/>
                </a:lnTo>
                <a:lnTo>
                  <a:pt x="0" y="263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293476" y="5032015"/>
            <a:ext cx="2377972" cy="2377972"/>
          </a:xfrm>
          <a:custGeom>
            <a:avLst/>
            <a:gdLst/>
            <a:ahLst/>
            <a:cxnLst/>
            <a:rect l="l" t="t" r="r" b="b"/>
            <a:pathLst>
              <a:path w="2377972" h="2377972">
                <a:moveTo>
                  <a:pt x="0" y="0"/>
                </a:moveTo>
                <a:lnTo>
                  <a:pt x="2377972" y="0"/>
                </a:lnTo>
                <a:lnTo>
                  <a:pt x="2377972" y="2377972"/>
                </a:lnTo>
                <a:lnTo>
                  <a:pt x="0" y="23779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-217620" y="8124362"/>
            <a:ext cx="3135670" cy="2831685"/>
          </a:xfrm>
          <a:custGeom>
            <a:avLst/>
            <a:gdLst/>
            <a:ahLst/>
            <a:cxnLst/>
            <a:rect l="l" t="t" r="r" b="b"/>
            <a:pathLst>
              <a:path w="3135670" h="2831685">
                <a:moveTo>
                  <a:pt x="0" y="0"/>
                </a:moveTo>
                <a:lnTo>
                  <a:pt x="3135670" y="0"/>
                </a:lnTo>
                <a:lnTo>
                  <a:pt x="3135670" y="2831685"/>
                </a:lnTo>
                <a:lnTo>
                  <a:pt x="0" y="28316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2040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2918050" y="5143500"/>
            <a:ext cx="2165927" cy="2165927"/>
          </a:xfrm>
          <a:custGeom>
            <a:avLst/>
            <a:gdLst/>
            <a:ahLst/>
            <a:cxnLst/>
            <a:rect l="l" t="t" r="r" b="b"/>
            <a:pathLst>
              <a:path w="2165927" h="2165927">
                <a:moveTo>
                  <a:pt x="0" y="0"/>
                </a:moveTo>
                <a:lnTo>
                  <a:pt x="2165928" y="0"/>
                </a:lnTo>
                <a:lnTo>
                  <a:pt x="2165928" y="2165927"/>
                </a:lnTo>
                <a:lnTo>
                  <a:pt x="0" y="21659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5213868" y="5305493"/>
            <a:ext cx="1831015" cy="1831015"/>
          </a:xfrm>
          <a:custGeom>
            <a:avLst/>
            <a:gdLst/>
            <a:ahLst/>
            <a:cxnLst/>
            <a:rect l="l" t="t" r="r" b="b"/>
            <a:pathLst>
              <a:path w="1831015" h="1831015">
                <a:moveTo>
                  <a:pt x="0" y="0"/>
                </a:moveTo>
                <a:lnTo>
                  <a:pt x="1831015" y="0"/>
                </a:lnTo>
                <a:lnTo>
                  <a:pt x="1831015" y="1831016"/>
                </a:lnTo>
                <a:lnTo>
                  <a:pt x="0" y="183101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7426381" y="5310956"/>
            <a:ext cx="1991481" cy="1991481"/>
          </a:xfrm>
          <a:custGeom>
            <a:avLst/>
            <a:gdLst/>
            <a:ahLst/>
            <a:cxnLst/>
            <a:rect l="l" t="t" r="r" b="b"/>
            <a:pathLst>
              <a:path w="1991481" h="1991481">
                <a:moveTo>
                  <a:pt x="0" y="0"/>
                </a:moveTo>
                <a:lnTo>
                  <a:pt x="1991481" y="0"/>
                </a:lnTo>
                <a:lnTo>
                  <a:pt x="1991481" y="1991481"/>
                </a:lnTo>
                <a:lnTo>
                  <a:pt x="0" y="199148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12001416" y="5132543"/>
            <a:ext cx="1975390" cy="2149959"/>
          </a:xfrm>
          <a:custGeom>
            <a:avLst/>
            <a:gdLst/>
            <a:ahLst/>
            <a:cxnLst/>
            <a:rect l="l" t="t" r="r" b="b"/>
            <a:pathLst>
              <a:path w="1975390" h="2149959">
                <a:moveTo>
                  <a:pt x="0" y="0"/>
                </a:moveTo>
                <a:lnTo>
                  <a:pt x="1975389" y="0"/>
                </a:lnTo>
                <a:lnTo>
                  <a:pt x="1975389" y="2149959"/>
                </a:lnTo>
                <a:lnTo>
                  <a:pt x="0" y="214995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 rot="122207" flipV="1">
            <a:off x="10400852" y="4623903"/>
            <a:ext cx="2431809" cy="686986"/>
          </a:xfrm>
          <a:custGeom>
            <a:avLst/>
            <a:gdLst/>
            <a:ahLst/>
            <a:cxnLst/>
            <a:rect l="l" t="t" r="r" b="b"/>
            <a:pathLst>
              <a:path w="2431809" h="686986">
                <a:moveTo>
                  <a:pt x="0" y="686986"/>
                </a:moveTo>
                <a:lnTo>
                  <a:pt x="2431809" y="686986"/>
                </a:lnTo>
                <a:lnTo>
                  <a:pt x="2431809" y="0"/>
                </a:lnTo>
                <a:lnTo>
                  <a:pt x="0" y="0"/>
                </a:lnTo>
                <a:lnTo>
                  <a:pt x="0" y="68698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9302617" y="5305493"/>
            <a:ext cx="2698798" cy="1798074"/>
          </a:xfrm>
          <a:custGeom>
            <a:avLst/>
            <a:gdLst/>
            <a:ahLst/>
            <a:cxnLst/>
            <a:rect l="l" t="t" r="r" b="b"/>
            <a:pathLst>
              <a:path w="2698798" h="1798074">
                <a:moveTo>
                  <a:pt x="0" y="0"/>
                </a:moveTo>
                <a:lnTo>
                  <a:pt x="2698799" y="0"/>
                </a:lnTo>
                <a:lnTo>
                  <a:pt x="2698799" y="1798075"/>
                </a:lnTo>
                <a:lnTo>
                  <a:pt x="0" y="17980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13904923" y="3635625"/>
            <a:ext cx="4550941" cy="6651375"/>
          </a:xfrm>
          <a:custGeom>
            <a:avLst/>
            <a:gdLst/>
            <a:ahLst/>
            <a:cxnLst/>
            <a:rect l="l" t="t" r="r" b="b"/>
            <a:pathLst>
              <a:path w="4550941" h="6651375">
                <a:moveTo>
                  <a:pt x="0" y="0"/>
                </a:moveTo>
                <a:lnTo>
                  <a:pt x="4550941" y="0"/>
                </a:lnTo>
                <a:lnTo>
                  <a:pt x="4550941" y="6651375"/>
                </a:lnTo>
                <a:lnTo>
                  <a:pt x="0" y="66513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TextBox 25"/>
          <p:cNvSpPr txBox="1"/>
          <p:nvPr/>
        </p:nvSpPr>
        <p:spPr>
          <a:xfrm>
            <a:off x="293476" y="820187"/>
            <a:ext cx="9840783" cy="1521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2"/>
              </a:lnSpc>
            </a:pPr>
            <a:r>
              <a:rPr lang="en-US" sz="5902" spc="-147">
                <a:solidFill>
                  <a:srgbClr val="FEFEF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Community to Campus</a:t>
            </a:r>
          </a:p>
          <a:p>
            <a:pPr marL="0" lvl="1" indent="0" algn="l">
              <a:lnSpc>
                <a:spcPts val="5902"/>
              </a:lnSpc>
            </a:pPr>
            <a:endParaRPr lang="en-US" sz="5902" spc="-147">
              <a:solidFill>
                <a:srgbClr val="FEFEF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634028" y="374476"/>
            <a:ext cx="8331987" cy="2462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“I started with family learning, then did an Application of Number course at CAVC and then I progressed onto Access to Healthcare Science. I love learning at CAVC and I am know going tostudy an Open University course”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485393" y="2888018"/>
            <a:ext cx="5498429" cy="629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Kimberley’s Journey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659952" y="2085488"/>
            <a:ext cx="3649280" cy="128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of adult family  learners progress onto further study</a:t>
            </a:r>
          </a:p>
        </p:txBody>
      </p:sp>
      <p:sp>
        <p:nvSpPr>
          <p:cNvPr id="29" name="Freeform 29"/>
          <p:cNvSpPr/>
          <p:nvPr/>
        </p:nvSpPr>
        <p:spPr>
          <a:xfrm>
            <a:off x="4140302" y="2035644"/>
            <a:ext cx="1426837" cy="1426837"/>
          </a:xfrm>
          <a:custGeom>
            <a:avLst/>
            <a:gdLst/>
            <a:ahLst/>
            <a:cxnLst/>
            <a:rect l="l" t="t" r="r" b="b"/>
            <a:pathLst>
              <a:path w="1426837" h="1426837">
                <a:moveTo>
                  <a:pt x="0" y="0"/>
                </a:moveTo>
                <a:lnTo>
                  <a:pt x="1426837" y="0"/>
                </a:lnTo>
                <a:lnTo>
                  <a:pt x="1426837" y="1426837"/>
                </a:lnTo>
                <a:lnTo>
                  <a:pt x="0" y="1426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TextBox 30"/>
          <p:cNvSpPr txBox="1"/>
          <p:nvPr/>
        </p:nvSpPr>
        <p:spPr>
          <a:xfrm>
            <a:off x="4375029" y="2277147"/>
            <a:ext cx="961073" cy="67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599"/>
              </a:lnSpc>
            </a:pPr>
            <a:r>
              <a:rPr lang="en-US" sz="3999" b="1">
                <a:solidFill>
                  <a:srgbClr val="FFFFFF"/>
                </a:solidFill>
                <a:latin typeface="Omnes Semi-Bold"/>
                <a:ea typeface="Omnes Semi-Bold"/>
                <a:cs typeface="Omnes Semi-Bold"/>
                <a:sym typeface="Omnes Semi-Bold"/>
              </a:rPr>
              <a:t>28%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02147" y="0"/>
            <a:ext cx="3085853" cy="1731723"/>
          </a:xfrm>
          <a:custGeom>
            <a:avLst/>
            <a:gdLst/>
            <a:ahLst/>
            <a:cxnLst/>
            <a:rect l="l" t="t" r="r" b="b"/>
            <a:pathLst>
              <a:path w="3085853" h="1731723">
                <a:moveTo>
                  <a:pt x="0" y="0"/>
                </a:moveTo>
                <a:lnTo>
                  <a:pt x="3085853" y="0"/>
                </a:lnTo>
                <a:lnTo>
                  <a:pt x="3085853" y="1731723"/>
                </a:lnTo>
                <a:lnTo>
                  <a:pt x="0" y="17317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041057" y="1920678"/>
            <a:ext cx="3131835" cy="2568105"/>
          </a:xfrm>
          <a:custGeom>
            <a:avLst/>
            <a:gdLst/>
            <a:ahLst/>
            <a:cxnLst/>
            <a:rect l="l" t="t" r="r" b="b"/>
            <a:pathLst>
              <a:path w="3131835" h="2568105">
                <a:moveTo>
                  <a:pt x="0" y="0"/>
                </a:moveTo>
                <a:lnTo>
                  <a:pt x="3131835" y="0"/>
                </a:lnTo>
                <a:lnTo>
                  <a:pt x="3131835" y="2568104"/>
                </a:lnTo>
                <a:lnTo>
                  <a:pt x="0" y="25681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63875" y="130322"/>
            <a:ext cx="11266383" cy="1193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799"/>
              </a:lnSpc>
            </a:pPr>
            <a:r>
              <a:rPr lang="en-US" sz="6999" b="1">
                <a:solidFill>
                  <a:srgbClr val="03476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Community Voice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2855753" y="1533675"/>
            <a:ext cx="4151158" cy="3403949"/>
          </a:xfrm>
          <a:custGeom>
            <a:avLst/>
            <a:gdLst/>
            <a:ahLst/>
            <a:cxnLst/>
            <a:rect l="l" t="t" r="r" b="b"/>
            <a:pathLst>
              <a:path w="4151158" h="3403949">
                <a:moveTo>
                  <a:pt x="4151158" y="0"/>
                </a:moveTo>
                <a:lnTo>
                  <a:pt x="0" y="0"/>
                </a:lnTo>
                <a:lnTo>
                  <a:pt x="0" y="3403949"/>
                </a:lnTo>
                <a:lnTo>
                  <a:pt x="4151158" y="3403949"/>
                </a:lnTo>
                <a:lnTo>
                  <a:pt x="4151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flipH="1">
            <a:off x="1149445" y="5718644"/>
            <a:ext cx="3882383" cy="3183554"/>
          </a:xfrm>
          <a:custGeom>
            <a:avLst/>
            <a:gdLst/>
            <a:ahLst/>
            <a:cxnLst/>
            <a:rect l="l" t="t" r="r" b="b"/>
            <a:pathLst>
              <a:path w="3882383" h="3183554">
                <a:moveTo>
                  <a:pt x="3882383" y="0"/>
                </a:moveTo>
                <a:lnTo>
                  <a:pt x="0" y="0"/>
                </a:lnTo>
                <a:lnTo>
                  <a:pt x="0" y="3183555"/>
                </a:lnTo>
                <a:lnTo>
                  <a:pt x="3882383" y="3183555"/>
                </a:lnTo>
                <a:lnTo>
                  <a:pt x="388238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5361591" y="6580873"/>
            <a:ext cx="3050598" cy="2501490"/>
          </a:xfrm>
          <a:custGeom>
            <a:avLst/>
            <a:gdLst/>
            <a:ahLst/>
            <a:cxnLst/>
            <a:rect l="l" t="t" r="r" b="b"/>
            <a:pathLst>
              <a:path w="3050598" h="2501490">
                <a:moveTo>
                  <a:pt x="0" y="0"/>
                </a:moveTo>
                <a:lnTo>
                  <a:pt x="3050598" y="0"/>
                </a:lnTo>
                <a:lnTo>
                  <a:pt x="3050598" y="2501491"/>
                </a:lnTo>
                <a:lnTo>
                  <a:pt x="0" y="25014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5797067" y="6820021"/>
            <a:ext cx="2179645" cy="1378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03476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I’ve made new friends and now we share a whatsapp group so we can meet up</a:t>
            </a:r>
          </a:p>
        </p:txBody>
      </p:sp>
      <p:sp>
        <p:nvSpPr>
          <p:cNvPr id="9" name="Freeform 9"/>
          <p:cNvSpPr/>
          <p:nvPr/>
        </p:nvSpPr>
        <p:spPr>
          <a:xfrm>
            <a:off x="11745475" y="6533084"/>
            <a:ext cx="3050598" cy="2501490"/>
          </a:xfrm>
          <a:custGeom>
            <a:avLst/>
            <a:gdLst/>
            <a:ahLst/>
            <a:cxnLst/>
            <a:rect l="l" t="t" r="r" b="b"/>
            <a:pathLst>
              <a:path w="3050598" h="2501490">
                <a:moveTo>
                  <a:pt x="0" y="0"/>
                </a:moveTo>
                <a:lnTo>
                  <a:pt x="3050598" y="0"/>
                </a:lnTo>
                <a:lnTo>
                  <a:pt x="3050598" y="2501490"/>
                </a:lnTo>
                <a:lnTo>
                  <a:pt x="0" y="2501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4783295" y="4821707"/>
            <a:ext cx="3131835" cy="2568105"/>
          </a:xfrm>
          <a:custGeom>
            <a:avLst/>
            <a:gdLst/>
            <a:ahLst/>
            <a:cxnLst/>
            <a:rect l="l" t="t" r="r" b="b"/>
            <a:pathLst>
              <a:path w="3131835" h="2568105">
                <a:moveTo>
                  <a:pt x="0" y="0"/>
                </a:moveTo>
                <a:lnTo>
                  <a:pt x="3131835" y="0"/>
                </a:lnTo>
                <a:lnTo>
                  <a:pt x="3131835" y="2568105"/>
                </a:lnTo>
                <a:lnTo>
                  <a:pt x="0" y="25681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15442863" y="5421946"/>
            <a:ext cx="1816437" cy="800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03476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“It’s given me ideas on how to start my own business.”</a:t>
            </a:r>
          </a:p>
        </p:txBody>
      </p:sp>
      <p:sp>
        <p:nvSpPr>
          <p:cNvPr id="12" name="Freeform 12"/>
          <p:cNvSpPr/>
          <p:nvPr/>
        </p:nvSpPr>
        <p:spPr>
          <a:xfrm flipH="1">
            <a:off x="8412189" y="4696471"/>
            <a:ext cx="3686070" cy="3022578"/>
          </a:xfrm>
          <a:custGeom>
            <a:avLst/>
            <a:gdLst/>
            <a:ahLst/>
            <a:cxnLst/>
            <a:rect l="l" t="t" r="r" b="b"/>
            <a:pathLst>
              <a:path w="3686070" h="3022578">
                <a:moveTo>
                  <a:pt x="3686070" y="0"/>
                </a:moveTo>
                <a:lnTo>
                  <a:pt x="0" y="0"/>
                </a:lnTo>
                <a:lnTo>
                  <a:pt x="0" y="3022578"/>
                </a:lnTo>
                <a:lnTo>
                  <a:pt x="3686070" y="3022578"/>
                </a:lnTo>
                <a:lnTo>
                  <a:pt x="368607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8764386" y="1324125"/>
            <a:ext cx="3416565" cy="2801584"/>
          </a:xfrm>
          <a:custGeom>
            <a:avLst/>
            <a:gdLst/>
            <a:ahLst/>
            <a:cxnLst/>
            <a:rect l="l" t="t" r="r" b="b"/>
            <a:pathLst>
              <a:path w="3416565" h="2801584">
                <a:moveTo>
                  <a:pt x="0" y="0"/>
                </a:moveTo>
                <a:lnTo>
                  <a:pt x="3416566" y="0"/>
                </a:lnTo>
                <a:lnTo>
                  <a:pt x="3416566" y="2801583"/>
                </a:lnTo>
                <a:lnTo>
                  <a:pt x="0" y="28015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8986277" y="2020690"/>
            <a:ext cx="2884360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3476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“Great ideas and advie on using leanring APPs.”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180952" y="7096246"/>
            <a:ext cx="2179645" cy="1102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03476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“It has given me confidence to be around people again.”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2422" y="6169660"/>
            <a:ext cx="3180116" cy="1378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CECEC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“It has helped my maths skills and understanding of money.It has been nice to make new friends and get me on to course that can help me in the future.”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169096" y="2276595"/>
            <a:ext cx="3180116" cy="1102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CECEC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“It’ has made me able to help my children save and look at money differently for the first time.”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65166" y="5148415"/>
            <a:ext cx="3180116" cy="1378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CECEC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“This course has introduced to me new ways of  involving my children in taking an interest in money, the role it plays in life and how to manage it. “ </a:t>
            </a:r>
          </a:p>
        </p:txBody>
      </p:sp>
      <p:sp>
        <p:nvSpPr>
          <p:cNvPr id="19" name="Freeform 19"/>
          <p:cNvSpPr/>
          <p:nvPr/>
        </p:nvSpPr>
        <p:spPr>
          <a:xfrm flipH="1">
            <a:off x="4506267" y="2314695"/>
            <a:ext cx="4151158" cy="3403949"/>
          </a:xfrm>
          <a:custGeom>
            <a:avLst/>
            <a:gdLst/>
            <a:ahLst/>
            <a:cxnLst/>
            <a:rect l="l" t="t" r="r" b="b"/>
            <a:pathLst>
              <a:path w="4151158" h="3403949">
                <a:moveTo>
                  <a:pt x="4151158" y="0"/>
                </a:moveTo>
                <a:lnTo>
                  <a:pt x="0" y="0"/>
                </a:lnTo>
                <a:lnTo>
                  <a:pt x="0" y="3403949"/>
                </a:lnTo>
                <a:lnTo>
                  <a:pt x="4151158" y="3403949"/>
                </a:lnTo>
                <a:lnTo>
                  <a:pt x="4151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4991788" y="3166630"/>
            <a:ext cx="3180116" cy="1378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CECEC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“I have enjoyed every part of this course. I have learnt many new skills and ways to budget...fun ways to save money.”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64795" y="2552820"/>
            <a:ext cx="2884360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3476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“I want to start an access course for Science.”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7175" y="1984084"/>
            <a:ext cx="17152210" cy="801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EFEF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Accessible in the community</a:t>
            </a:r>
          </a:p>
          <a:p>
            <a:pPr algn="l">
              <a:lnSpc>
                <a:spcPts val="4899"/>
              </a:lnSpc>
            </a:pPr>
            <a:endParaRPr lang="en-US" sz="3499">
              <a:solidFill>
                <a:srgbClr val="FEFEF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EFEF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Fosters Lifelong Learning within the family</a:t>
            </a:r>
          </a:p>
          <a:p>
            <a:pPr algn="l">
              <a:lnSpc>
                <a:spcPts val="4899"/>
              </a:lnSpc>
            </a:pPr>
            <a:endParaRPr lang="en-US" sz="3499">
              <a:solidFill>
                <a:srgbClr val="FEFEF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EFEF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Bridges Generational Gaps</a:t>
            </a:r>
          </a:p>
          <a:p>
            <a:pPr algn="l">
              <a:lnSpc>
                <a:spcPts val="4899"/>
              </a:lnSpc>
            </a:pPr>
            <a:endParaRPr lang="en-US" sz="3499">
              <a:solidFill>
                <a:srgbClr val="FEFEF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EFEF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Improves health and wellbeing</a:t>
            </a:r>
          </a:p>
          <a:p>
            <a:pPr algn="l">
              <a:lnSpc>
                <a:spcPts val="4899"/>
              </a:lnSpc>
            </a:pPr>
            <a:endParaRPr lang="en-US" sz="3499">
              <a:solidFill>
                <a:srgbClr val="FEFEF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EFEF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Prepares for Future (Second Chance) Careers</a:t>
            </a:r>
          </a:p>
          <a:p>
            <a:pPr algn="l">
              <a:lnSpc>
                <a:spcPts val="4899"/>
              </a:lnSpc>
            </a:pPr>
            <a:endParaRPr lang="en-US" sz="3499">
              <a:solidFill>
                <a:srgbClr val="FEFEF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EFEF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Encourages Inclusivity</a:t>
            </a:r>
          </a:p>
          <a:p>
            <a:pPr algn="l">
              <a:lnSpc>
                <a:spcPts val="4899"/>
              </a:lnSpc>
            </a:pPr>
            <a:endParaRPr lang="en-US" sz="3499">
              <a:solidFill>
                <a:srgbClr val="FEFEF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EFEF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Improves community cohesion</a:t>
            </a:r>
          </a:p>
        </p:txBody>
      </p:sp>
      <p:sp>
        <p:nvSpPr>
          <p:cNvPr id="3" name="Freeform 3"/>
          <p:cNvSpPr/>
          <p:nvPr/>
        </p:nvSpPr>
        <p:spPr>
          <a:xfrm>
            <a:off x="11494406" y="-199316"/>
            <a:ext cx="7864737" cy="10486316"/>
          </a:xfrm>
          <a:custGeom>
            <a:avLst/>
            <a:gdLst/>
            <a:ahLst/>
            <a:cxnLst/>
            <a:rect l="l" t="t" r="r" b="b"/>
            <a:pathLst>
              <a:path w="7864737" h="10486316">
                <a:moveTo>
                  <a:pt x="0" y="0"/>
                </a:moveTo>
                <a:lnTo>
                  <a:pt x="7864737" y="0"/>
                </a:lnTo>
                <a:lnTo>
                  <a:pt x="7864737" y="10486316"/>
                </a:lnTo>
                <a:lnTo>
                  <a:pt x="0" y="10486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867100" y="490220"/>
            <a:ext cx="15821620" cy="977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9"/>
              </a:lnSpc>
              <a:spcBef>
                <a:spcPct val="0"/>
              </a:spcBef>
            </a:pPr>
            <a:r>
              <a:rPr lang="en-US" sz="5499" b="1">
                <a:solidFill>
                  <a:srgbClr val="FEFEFE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Takeaways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FC3E63E4D8F4385B81D516F46FF7B" ma:contentTypeVersion="21" ma:contentTypeDescription="Create a new document." ma:contentTypeScope="" ma:versionID="fb5b4f6f064342428c762c0d5b62a486">
  <xsd:schema xmlns:xsd="http://www.w3.org/2001/XMLSchema" xmlns:xs="http://www.w3.org/2001/XMLSchema" xmlns:p="http://schemas.microsoft.com/office/2006/metadata/properties" xmlns:ns2="d4127354-1402-4f1d-ba7f-e03d5a775dfb" xmlns:ns3="4d17e478-008a-4402-85c5-ebf269caa205" targetNamespace="http://schemas.microsoft.com/office/2006/metadata/properties" ma:root="true" ma:fieldsID="908f45b03655fab7d9028250412644ce" ns2:_="" ns3:_="">
    <xsd:import namespace="d4127354-1402-4f1d-ba7f-e03d5a775dfb"/>
    <xsd:import namespace="4d17e478-008a-4402-85c5-ebf269caa2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n64937230ee64525b7a5f9fa9f9166d9" minOccurs="0"/>
                <xsd:element ref="ns2:TaxCatchAll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27354-1402-4f1d-ba7f-e03d5a775d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description="" ma:hidden="true" ma:list="{d8a02af6-4560-4867-8c94-3f6e6a211659}" ma:internalName="TaxCatchAll" ma:showField="CatchAllData" ma:web="d4127354-1402-4f1d-ba7f-e03d5a775d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7e478-008a-4402-85c5-ebf269caa2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64937230ee64525b7a5f9fa9f9166d9" ma:index="13" nillable="true" ma:taxonomy="true" ma:internalName="n64937230ee64525b7a5f9fa9f9166d9" ma:taxonomyFieldName="Project_x0020_Code" ma:displayName="Project Code" ma:default="" ma:fieldId="{76493723-0ee6-4525-b7a5-f9fa9f9166d9}" ma:sspId="842bce91-9457-43a8-9e1d-1612484c2ab9" ma:termSetId="228f0c69-32b8-40de-b53a-137d3de4464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842bce91-9457-43a8-9e1d-1612484c2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27354-1402-4f1d-ba7f-e03d5a775dfb" xsi:nil="true"/>
    <lcf76f155ced4ddcb4097134ff3c332f xmlns="4d17e478-008a-4402-85c5-ebf269caa205">
      <Terms xmlns="http://schemas.microsoft.com/office/infopath/2007/PartnerControls"/>
    </lcf76f155ced4ddcb4097134ff3c332f>
    <n64937230ee64525b7a5f9fa9f9166d9 xmlns="4d17e478-008a-4402-85c5-ebf269caa205">
      <Terms xmlns="http://schemas.microsoft.com/office/infopath/2007/PartnerControls"/>
    </n64937230ee64525b7a5f9fa9f9166d9>
  </documentManagement>
</p:properties>
</file>

<file path=customXml/itemProps1.xml><?xml version="1.0" encoding="utf-8"?>
<ds:datastoreItem xmlns:ds="http://schemas.openxmlformats.org/officeDocument/2006/customXml" ds:itemID="{E7285A96-61CA-405B-8EAF-AC4BEFA0EF4B}"/>
</file>

<file path=customXml/itemProps2.xml><?xml version="1.0" encoding="utf-8"?>
<ds:datastoreItem xmlns:ds="http://schemas.openxmlformats.org/officeDocument/2006/customXml" ds:itemID="{7592EC28-E4B8-4115-8184-40A3A7B6CB9A}"/>
</file>

<file path=customXml/itemProps3.xml><?xml version="1.0" encoding="utf-8"?>
<ds:datastoreItem xmlns:ds="http://schemas.openxmlformats.org/officeDocument/2006/customXml" ds:itemID="{B6F52928-B879-4226-9EA4-CD4720744E2C}"/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736</Words>
  <Application>Microsoft Office PowerPoint</Application>
  <PresentationFormat>Custom</PresentationFormat>
  <Paragraphs>118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Omnes Medium</vt:lpstr>
      <vt:lpstr>Century Gothic Paneuropean Italics</vt:lpstr>
      <vt:lpstr>Aharoni CLM</vt:lpstr>
      <vt:lpstr>Omnes Semi-Bold</vt:lpstr>
      <vt:lpstr>Century Gothic Paneuropean</vt:lpstr>
      <vt:lpstr>Arial</vt:lpstr>
      <vt:lpstr>Goudy</vt:lpstr>
      <vt:lpstr>Century Gothic Paneuropean Bold</vt:lpstr>
      <vt:lpstr>Calibri</vt:lpstr>
      <vt:lpstr>Codec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Family Learning - What is it all about?</dc:title>
  <cp:lastModifiedBy>Wayne Carter</cp:lastModifiedBy>
  <cp:revision>2</cp:revision>
  <dcterms:created xsi:type="dcterms:W3CDTF">2006-08-16T00:00:00Z</dcterms:created>
  <dcterms:modified xsi:type="dcterms:W3CDTF">2026-09-21T13:17:53Z</dcterms:modified>
  <dc:identifier>DAHV0tiqE9M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0x010100513FC3E63E4D8F4385B81D516F46FF7B</vt:lpwstr>
  </property>
</Properties>
</file>